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9"/>
  </p:notesMasterIdLst>
  <p:sldIdLst>
    <p:sldId id="257" r:id="rId2"/>
    <p:sldId id="258" r:id="rId3"/>
    <p:sldId id="314" r:id="rId4"/>
    <p:sldId id="282" r:id="rId5"/>
    <p:sldId id="283" r:id="rId6"/>
    <p:sldId id="284" r:id="rId7"/>
    <p:sldId id="285" r:id="rId8"/>
    <p:sldId id="286" r:id="rId9"/>
    <p:sldId id="317" r:id="rId10"/>
    <p:sldId id="321" r:id="rId11"/>
    <p:sldId id="328" r:id="rId12"/>
    <p:sldId id="329" r:id="rId13"/>
    <p:sldId id="315" r:id="rId14"/>
    <p:sldId id="322" r:id="rId15"/>
    <p:sldId id="324" r:id="rId16"/>
    <p:sldId id="323" r:id="rId17"/>
    <p:sldId id="327" r:id="rId18"/>
    <p:sldId id="326" r:id="rId19"/>
    <p:sldId id="330" r:id="rId20"/>
    <p:sldId id="325" r:id="rId21"/>
    <p:sldId id="295" r:id="rId22"/>
    <p:sldId id="318" r:id="rId23"/>
    <p:sldId id="319" r:id="rId24"/>
    <p:sldId id="320" r:id="rId25"/>
    <p:sldId id="299" r:id="rId26"/>
    <p:sldId id="300" r:id="rId27"/>
    <p:sldId id="301"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6027E"/>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91209" autoAdjust="0"/>
  </p:normalViewPr>
  <p:slideViewPr>
    <p:cSldViewPr snapToGrid="0">
      <p:cViewPr varScale="1">
        <p:scale>
          <a:sx n="66" d="100"/>
          <a:sy n="66" d="100"/>
        </p:scale>
        <p:origin x="154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4B1D89-32D6-466F-BD2E-4762E5AD8B1F}" type="datetimeFigureOut">
              <a:rPr lang="zh-CN" altLang="en-US" smtClean="0"/>
              <a:t>2020/12/14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B1B089-4FA1-4EBC-A109-790E04A613D2}" type="slidenum">
              <a:rPr lang="zh-CN" altLang="en-US" smtClean="0"/>
              <a:t>‹#›</a:t>
            </a:fld>
            <a:endParaRPr lang="zh-CN" altLang="en-US"/>
          </a:p>
        </p:txBody>
      </p:sp>
    </p:spTree>
    <p:extLst>
      <p:ext uri="{BB962C8B-B14F-4D97-AF65-F5344CB8AC3E}">
        <p14:creationId xmlns:p14="http://schemas.microsoft.com/office/powerpoint/2010/main" val="21094843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各位老师好，我叫刘冠诚，我的研究课题的题目是基于力失衡的磁性小球小尺度弯管外磁场驱动方法研究</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a:t>
            </a:fld>
            <a:endParaRPr lang="zh-CN" altLang="en-US"/>
          </a:p>
        </p:txBody>
      </p:sp>
    </p:spTree>
    <p:extLst>
      <p:ext uri="{BB962C8B-B14F-4D97-AF65-F5344CB8AC3E}">
        <p14:creationId xmlns:p14="http://schemas.microsoft.com/office/powerpoint/2010/main" val="37833349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力失衡现象，磁性小球在上下一对空间位置均布的电磁驱动器中悬浮并旋转，通过磁性小球磁极相垂直的左右位置一对电磁驱动器施加非对称磁场时，会导致磁性小球的磁极发生稍微偏移，从而打破旋转状态下磁性小球的力平衡，出现左右位置偏置的现象。需要</a:t>
            </a:r>
            <a:r>
              <a:rPr lang="zh-CN" altLang="en-US" sz="1200" b="0" i="0" u="none" strike="noStrike" kern="1200" baseline="0" dirty="0" smtClean="0">
                <a:solidFill>
                  <a:schemeClr val="tx1"/>
                </a:solidFill>
                <a:latin typeface="+mn-lt"/>
                <a:ea typeface="+mn-ea"/>
                <a:cs typeface="+mn-cs"/>
              </a:rPr>
              <a:t>通过直线位移离散化的力失衡控制方法</a:t>
            </a:r>
            <a:r>
              <a:rPr lang="zh-CN" altLang="en-US" dirty="0" smtClean="0"/>
              <a:t>实现磁性小球从平衡到失衡，再到平衡的状态。</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对于磁性小球的受力理论设计，根据磁偶极受磁场作用力的通用理论公式，并根据多层螺线管轴线位置上磁场的公式，整理分析可得磁性小球受电磁驱动器电磁力公式，由于公式较为复杂，对其简化后得到理论简化公式，公式中更加明确的显示出电磁力与电流</a:t>
            </a:r>
            <a:r>
              <a:rPr lang="en-US" altLang="zh-CN" dirty="0" err="1" smtClean="0"/>
              <a:t>i</a:t>
            </a:r>
            <a:r>
              <a:rPr lang="zh-CN" altLang="en-US" dirty="0" smtClean="0"/>
              <a:t>，小球位置的关系。系数是根据小球的尺寸性能，电磁驱动器的结构性能得到。</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10</a:t>
            </a:fld>
            <a:endParaRPr lang="zh-CN" altLang="en-US"/>
          </a:p>
        </p:txBody>
      </p:sp>
    </p:spTree>
    <p:extLst>
      <p:ext uri="{BB962C8B-B14F-4D97-AF65-F5344CB8AC3E}">
        <p14:creationId xmlns:p14="http://schemas.microsoft.com/office/powerpoint/2010/main" val="26394386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对于上下两个电磁驱动器，所受电磁合力如公式所示，在控制时，电流</a:t>
            </a:r>
            <a:r>
              <a:rPr lang="en-US" altLang="zh-CN" dirty="0" smtClean="0"/>
              <a:t>i1</a:t>
            </a:r>
            <a:r>
              <a:rPr lang="zh-CN" altLang="en-US" dirty="0" smtClean="0"/>
              <a:t>和</a:t>
            </a:r>
            <a:r>
              <a:rPr lang="en-US" altLang="zh-CN" dirty="0" smtClean="0"/>
              <a:t>i2</a:t>
            </a:r>
            <a:r>
              <a:rPr lang="zh-CN" altLang="en-US" dirty="0" smtClean="0"/>
              <a:t>需要进行动态调整，使得电磁合力与磁性小球重力</a:t>
            </a:r>
            <a:r>
              <a:rPr lang="en-US" altLang="zh-CN" dirty="0" smtClean="0"/>
              <a:t>mg</a:t>
            </a:r>
            <a:r>
              <a:rPr lang="zh-CN" altLang="en-US" dirty="0" smtClean="0"/>
              <a:t>平衡。</a:t>
            </a:r>
            <a:endParaRPr lang="en-US" altLang="zh-CN" dirty="0" smtClean="0"/>
          </a:p>
          <a:p>
            <a:r>
              <a:rPr lang="zh-CN" altLang="en-US" dirty="0" smtClean="0"/>
              <a:t>设计范围</a:t>
            </a:r>
            <a:r>
              <a:rPr lang="en-US" altLang="zh-CN" dirty="0" smtClean="0"/>
              <a:t>65mm</a:t>
            </a:r>
          </a:p>
          <a:p>
            <a:r>
              <a:rPr lang="zh-CN" altLang="en-US" dirty="0" smtClean="0"/>
              <a:t>小球直径</a:t>
            </a:r>
            <a:r>
              <a:rPr lang="en-US" altLang="zh-CN" dirty="0" smtClean="0"/>
              <a:t>12.7mm,</a:t>
            </a:r>
            <a:r>
              <a:rPr lang="zh-CN" altLang="en-US" dirty="0" smtClean="0"/>
              <a:t>质量</a:t>
            </a:r>
            <a:r>
              <a:rPr lang="en-US" altLang="zh-CN" dirty="0" smtClean="0"/>
              <a:t>8.15g</a:t>
            </a:r>
          </a:p>
          <a:p>
            <a:r>
              <a:rPr lang="zh-CN" altLang="en-US" dirty="0" smtClean="0"/>
              <a:t>图中为小球上端到下电磁驱动器的距离，中间点再</a:t>
            </a:r>
            <a:r>
              <a:rPr lang="en-US" altLang="zh-CN" dirty="0" smtClean="0"/>
              <a:t>55/2+12.7/2=27.5+6.35=33.85mm</a:t>
            </a:r>
            <a:r>
              <a:rPr lang="zh-CN" altLang="en-US" dirty="0" smtClean="0"/>
              <a:t>位置</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11</a:t>
            </a:fld>
            <a:endParaRPr lang="zh-CN" altLang="en-US"/>
          </a:p>
        </p:txBody>
      </p:sp>
    </p:spTree>
    <p:extLst>
      <p:ext uri="{BB962C8B-B14F-4D97-AF65-F5344CB8AC3E}">
        <p14:creationId xmlns:p14="http://schemas.microsoft.com/office/powerpoint/2010/main" val="31423786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初步设计将电流值设计为相同大小，得到如下公式。设计距离为，最大电流为</a:t>
            </a:r>
            <a:r>
              <a:rPr lang="en-US" altLang="zh-CN" dirty="0" smtClean="0"/>
              <a:t>1.6A</a:t>
            </a:r>
            <a:r>
              <a:rPr lang="zh-CN" altLang="en-US" dirty="0" smtClean="0"/>
              <a:t>。</a:t>
            </a:r>
            <a:endParaRPr lang="en-US" altLang="zh-CN" dirty="0" smtClean="0"/>
          </a:p>
          <a:p>
            <a:r>
              <a:rPr lang="zh-CN" altLang="en-US" dirty="0" smtClean="0"/>
              <a:t>选取</a:t>
            </a:r>
            <a:r>
              <a:rPr lang="en-US" altLang="zh-CN" dirty="0" smtClean="0"/>
              <a:t>x</a:t>
            </a:r>
            <a:r>
              <a:rPr lang="zh-CN" altLang="en-US" dirty="0" smtClean="0"/>
              <a:t>，</a:t>
            </a:r>
            <a:r>
              <a:rPr lang="en-US" altLang="zh-CN" dirty="0" smtClean="0"/>
              <a:t>F</a:t>
            </a:r>
            <a:r>
              <a:rPr lang="zh-CN" altLang="en-US" dirty="0" smtClean="0"/>
              <a:t>与</a:t>
            </a:r>
            <a:r>
              <a:rPr lang="en-US" altLang="zh-CN" dirty="0" err="1" smtClean="0"/>
              <a:t>i</a:t>
            </a:r>
            <a:r>
              <a:rPr lang="zh-CN" altLang="en-US" dirty="0" smtClean="0"/>
              <a:t>关系如下，左图为曲线，关系为线性</a:t>
            </a:r>
            <a:endParaRPr lang="en-US" altLang="zh-CN" dirty="0" smtClean="0"/>
          </a:p>
          <a:p>
            <a:r>
              <a:rPr lang="zh-CN" altLang="en-US" dirty="0" smtClean="0"/>
              <a:t>选取</a:t>
            </a:r>
            <a:r>
              <a:rPr lang="en-US" altLang="zh-CN" dirty="0" err="1" smtClean="0"/>
              <a:t>i</a:t>
            </a:r>
            <a:r>
              <a:rPr lang="zh-CN" altLang="en-US" dirty="0" smtClean="0"/>
              <a:t>，</a:t>
            </a:r>
            <a:r>
              <a:rPr lang="en-US" altLang="zh-CN" dirty="0" smtClean="0"/>
              <a:t>F</a:t>
            </a:r>
            <a:r>
              <a:rPr lang="zh-CN" altLang="en-US" dirty="0" smtClean="0"/>
              <a:t>与</a:t>
            </a:r>
            <a:r>
              <a:rPr lang="en-US" altLang="zh-CN" dirty="0" smtClean="0"/>
              <a:t>x</a:t>
            </a:r>
            <a:r>
              <a:rPr lang="zh-CN" altLang="en-US" dirty="0" smtClean="0"/>
              <a:t>关系如下，右图为其曲线，关系为非线性。</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12</a:t>
            </a:fld>
            <a:endParaRPr lang="zh-CN" altLang="en-US"/>
          </a:p>
        </p:txBody>
      </p:sp>
    </p:spTree>
    <p:extLst>
      <p:ext uri="{BB962C8B-B14F-4D97-AF65-F5344CB8AC3E}">
        <p14:creationId xmlns:p14="http://schemas.microsoft.com/office/powerpoint/2010/main" val="3330195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电磁驱动器的设计采用</a:t>
            </a:r>
            <a:r>
              <a:rPr lang="en-US" altLang="zh-CN" dirty="0" smtClean="0"/>
              <a:t>ANSYS</a:t>
            </a:r>
            <a:r>
              <a:rPr lang="zh-CN" altLang="en-US" dirty="0" smtClean="0"/>
              <a:t>仿真加理论计算相结合的方式，首先前期通过磁场仿真确定了电磁驱动器的结构模型</a:t>
            </a:r>
            <a:endParaRPr lang="en-US" altLang="zh-CN" dirty="0" smtClean="0"/>
          </a:p>
          <a:p>
            <a:r>
              <a:rPr lang="zh-CN" altLang="en-US" dirty="0" smtClean="0"/>
              <a:t>设计结构参数时，通过理论计算初步确定电磁驱动器的尺寸参数，然后借助有限元仿真工具验证设计的电磁驱动器性能是否满足要求，如此循环直到满足要求，然后制作电磁驱动器测试，看是否满足设计需求，最终完成设计</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13</a:t>
            </a:fld>
            <a:endParaRPr lang="zh-CN" altLang="en-US"/>
          </a:p>
        </p:txBody>
      </p:sp>
    </p:spTree>
    <p:extLst>
      <p:ext uri="{BB962C8B-B14F-4D97-AF65-F5344CB8AC3E}">
        <p14:creationId xmlns:p14="http://schemas.microsoft.com/office/powerpoint/2010/main" val="1935385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如图所示是磁性小球外磁场驱动系统的电路组成，</a:t>
            </a:r>
            <a:endParaRPr lang="en-US" altLang="zh-CN" dirty="0" smtClean="0"/>
          </a:p>
          <a:p>
            <a:r>
              <a:rPr lang="zh-CN" altLang="en-US" dirty="0" smtClean="0"/>
              <a:t>首先通过位置传感器将位置信息发送到</a:t>
            </a:r>
            <a:r>
              <a:rPr lang="en-US" altLang="zh-CN" dirty="0" smtClean="0"/>
              <a:t>ADC</a:t>
            </a:r>
            <a:r>
              <a:rPr lang="zh-CN" altLang="en-US" dirty="0" smtClean="0"/>
              <a:t>模块，采集磁性小球的位置信息转换成数字信号，</a:t>
            </a:r>
            <a:endParaRPr lang="en-US" altLang="zh-CN" dirty="0" smtClean="0"/>
          </a:p>
          <a:p>
            <a:r>
              <a:rPr lang="zh-CN" altLang="en-US" dirty="0" smtClean="0"/>
              <a:t>之后根据控制器的计算，发出</a:t>
            </a:r>
            <a:r>
              <a:rPr lang="en-US" altLang="zh-CN" dirty="0" smtClean="0"/>
              <a:t>PWM</a:t>
            </a:r>
            <a:r>
              <a:rPr lang="zh-CN" altLang="en-US" dirty="0" smtClean="0"/>
              <a:t>信号控制各个电磁驱动器线圈中通过的电流大小，从而改变磁性小球周围的磁场分布，进而改变磁性小球的位置。</a:t>
            </a:r>
            <a:endParaRPr lang="en-US" altLang="zh-CN" dirty="0" smtClean="0"/>
          </a:p>
          <a:p>
            <a:r>
              <a:rPr lang="zh-CN" altLang="en-US" dirty="0" smtClean="0"/>
              <a:t>对于其特点：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cap="none" spc="0" dirty="0" smtClean="0">
                <a:ln/>
                <a:solidFill>
                  <a:schemeClr val="tx2"/>
                </a:solidFill>
                <a:effectLst/>
                <a:latin typeface="华文楷体" panose="02010600040101010101" pitchFamily="2" charset="-122"/>
                <a:ea typeface="华文楷体" panose="02010600040101010101" pitchFamily="2" charset="-122"/>
              </a:rPr>
              <a:t>两组电磁驱动器通过差分法分别控制磁性小球竖直和水平方向的受力</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ln/>
                <a:solidFill>
                  <a:schemeClr val="tx2"/>
                </a:solidFill>
                <a:latin typeface="华文楷体" panose="02010600040101010101" pitchFamily="2" charset="-122"/>
                <a:ea typeface="华文楷体" panose="02010600040101010101" pitchFamily="2" charset="-122"/>
              </a:rPr>
              <a:t>各方向的每个电磁驱动器采用一组霍尔传感器进行位置检测，实现闭环控制</a:t>
            </a:r>
            <a:endParaRPr lang="zh-CN" altLang="en-US" cap="none" spc="0" dirty="0" smtClean="0">
              <a:ln/>
              <a:solidFill>
                <a:schemeClr val="tx2"/>
              </a:solidFill>
              <a:effectLst/>
              <a:latin typeface="华文楷体" panose="02010600040101010101" pitchFamily="2" charset="-122"/>
              <a:ea typeface="华文楷体" panose="0201060004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14</a:t>
            </a:fld>
            <a:endParaRPr lang="zh-CN" altLang="en-US"/>
          </a:p>
        </p:txBody>
      </p:sp>
    </p:spTree>
    <p:extLst>
      <p:ext uri="{BB962C8B-B14F-4D97-AF65-F5344CB8AC3E}">
        <p14:creationId xmlns:p14="http://schemas.microsoft.com/office/powerpoint/2010/main" val="381034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如图所示为设计的一种电磁驱动器结构模型</a:t>
            </a:r>
            <a:endParaRPr lang="en-US" altLang="zh-CN" dirty="0" smtClean="0"/>
          </a:p>
          <a:p>
            <a:r>
              <a:rPr lang="zh-CN" altLang="en-US" dirty="0" smtClean="0"/>
              <a:t>每个电磁驱动器均采用双霍尔传感器方式布局，在</a:t>
            </a:r>
            <a:r>
              <a:rPr lang="zh-CN" altLang="en-US" sz="1200" cap="none" spc="0" dirty="0" smtClean="0">
                <a:ln/>
                <a:solidFill>
                  <a:schemeClr val="tx2"/>
                </a:solidFill>
                <a:effectLst/>
                <a:latin typeface="华文楷体" panose="02010600040101010101" pitchFamily="2" charset="-122"/>
                <a:ea typeface="华文楷体" panose="02010600040101010101" pitchFamily="2" charset="-122"/>
              </a:rPr>
              <a:t>电磁驱动器轴线位置上下分布，消除单个传感器导致的位置误差</a:t>
            </a:r>
            <a:endParaRPr lang="en-US" altLang="zh-CN" sz="12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1200" cap="none" spc="0" dirty="0" smtClean="0">
                <a:ln/>
                <a:solidFill>
                  <a:schemeClr val="tx2"/>
                </a:solidFill>
                <a:effectLst/>
                <a:latin typeface="华文楷体" panose="02010600040101010101" pitchFamily="2" charset="-122"/>
                <a:ea typeface="华文楷体" panose="02010600040101010101" pitchFamily="2" charset="-122"/>
              </a:rPr>
              <a:t>信号处理电路</a:t>
            </a:r>
            <a:r>
              <a:rPr lang="zh-CN" altLang="en-US" sz="1200" dirty="0" smtClean="0">
                <a:ln/>
                <a:solidFill>
                  <a:schemeClr val="tx2"/>
                </a:solidFill>
                <a:latin typeface="华文楷体" panose="02010600040101010101" pitchFamily="2" charset="-122"/>
                <a:ea typeface="华文楷体" panose="02010600040101010101" pitchFamily="2" charset="-122"/>
              </a:rPr>
              <a:t>采用如图所示</a:t>
            </a:r>
            <a:r>
              <a:rPr lang="zh-CN" altLang="en-US" sz="1200" cap="none" spc="0" dirty="0" smtClean="0">
                <a:ln/>
                <a:solidFill>
                  <a:schemeClr val="tx2"/>
                </a:solidFill>
                <a:effectLst/>
                <a:latin typeface="华文楷体" panose="02010600040101010101" pitchFamily="2" charset="-122"/>
                <a:ea typeface="华文楷体" panose="02010600040101010101" pitchFamily="2" charset="-122"/>
              </a:rPr>
              <a:t>硬件差分减法电路对两个霍尔传感器的位置信号进行处理，得到磁性小球精确的位置信号</a:t>
            </a:r>
          </a:p>
          <a:p>
            <a:r>
              <a:rPr lang="zh-CN" altLang="en-US" sz="1200" cap="none" spc="0" dirty="0" smtClean="0">
                <a:ln/>
                <a:solidFill>
                  <a:schemeClr val="tx2"/>
                </a:solidFill>
                <a:effectLst/>
                <a:latin typeface="华文楷体" panose="02010600040101010101" pitchFamily="2" charset="-122"/>
                <a:ea typeface="华文楷体" panose="02010600040101010101" pitchFamily="2" charset="-122"/>
              </a:rPr>
              <a:t>对于双电磁驱动器，</a:t>
            </a:r>
            <a:r>
              <a:rPr lang="zh-CN" altLang="en-US" sz="1200" dirty="0" smtClean="0">
                <a:ln/>
                <a:solidFill>
                  <a:schemeClr val="tx2"/>
                </a:solidFill>
                <a:latin typeface="华文楷体" panose="02010600040101010101" pitchFamily="2" charset="-122"/>
                <a:ea typeface="华文楷体" panose="02010600040101010101" pitchFamily="2" charset="-122"/>
              </a:rPr>
              <a:t>采用</a:t>
            </a:r>
            <a:r>
              <a:rPr lang="zh-CN" altLang="en-US" sz="1200" cap="none" spc="0" dirty="0" smtClean="0">
                <a:ln/>
                <a:solidFill>
                  <a:schemeClr val="tx2"/>
                </a:solidFill>
                <a:effectLst/>
                <a:latin typeface="华文楷体" panose="02010600040101010101" pitchFamily="2" charset="-122"/>
                <a:ea typeface="华文楷体" panose="02010600040101010101" pitchFamily="2" charset="-122"/>
              </a:rPr>
              <a:t>差分法实现两个电磁驱动器联合调节，使磁性小球受力更稳定，减少波动</a:t>
            </a:r>
            <a:endParaRPr lang="en-US" altLang="zh-CN" sz="1200" cap="none" spc="0" dirty="0" smtClean="0">
              <a:ln/>
              <a:solidFill>
                <a:schemeClr val="tx2"/>
              </a:solidFill>
              <a:effectLst/>
              <a:latin typeface="华文楷体" panose="02010600040101010101" pitchFamily="2" charset="-122"/>
              <a:ea typeface="华文楷体" panose="02010600040101010101" pitchFamily="2" charset="-122"/>
            </a:endParaRPr>
          </a:p>
          <a:p>
            <a:endParaRPr lang="zh-CN" altLang="en-US" sz="1200" cap="none" spc="0" dirty="0" smtClean="0">
              <a:ln/>
              <a:solidFill>
                <a:schemeClr val="tx2"/>
              </a:solidFill>
              <a:effectLst/>
              <a:latin typeface="华文楷体" panose="02010600040101010101" pitchFamily="2" charset="-122"/>
              <a:ea typeface="华文楷体" panose="02010600040101010101" pitchFamily="2" charset="-122"/>
            </a:endParaRPr>
          </a:p>
          <a:p>
            <a:endParaRPr lang="en-US" altLang="zh-CN" dirty="0" smtClean="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15</a:t>
            </a:fld>
            <a:endParaRPr lang="zh-CN" altLang="en-US"/>
          </a:p>
        </p:txBody>
      </p:sp>
    </p:spTree>
    <p:extLst>
      <p:ext uri="{BB962C8B-B14F-4D97-AF65-F5344CB8AC3E}">
        <p14:creationId xmlns:p14="http://schemas.microsoft.com/office/powerpoint/2010/main" val="1400273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下面是光耦隔离电路，采用光耦隔离电路的目的是由于：驱动电路和控制器部分供电电压不同，采用光耦隔离电路可以减少驱动电路对控制器信号波动、控制器元器件性能和寿命的影响</a:t>
                </a:r>
                <a:endParaRPr lang="en-US" altLang="zh-CN" dirty="0" smtClean="0"/>
              </a:p>
              <a:p>
                <a:r>
                  <a:rPr lang="zh-CN" altLang="en-US" dirty="0" smtClean="0"/>
                  <a:t>光耦隔离电路的设计主要是光耦元件的选择，我们主要从光耦的数据速率、延迟时间这几个参数来选择</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由于，</a:t>
                </a:r>
                <a:r>
                  <a:rPr lang="zh-CN" altLang="zh-CN" sz="1200" kern="1200" dirty="0" smtClean="0">
                    <a:solidFill>
                      <a:schemeClr val="tx1"/>
                    </a:solidFill>
                    <a:effectLst/>
                    <a:latin typeface="+mn-lt"/>
                    <a:ea typeface="+mn-ea"/>
                    <a:cs typeface="+mn-cs"/>
                  </a:rPr>
                  <a:t>磁性小球</a:t>
                </a:r>
                <a:r>
                  <a:rPr lang="zh-CN" altLang="en-US" sz="1200" kern="1200" dirty="0" smtClean="0">
                    <a:solidFill>
                      <a:schemeClr val="tx1"/>
                    </a:solidFill>
                    <a:effectLst/>
                    <a:latin typeface="+mn-lt"/>
                    <a:ea typeface="+mn-ea"/>
                    <a:cs typeface="+mn-cs"/>
                  </a:rPr>
                  <a:t>外磁场驱动</a:t>
                </a:r>
                <a:r>
                  <a:rPr lang="zh-CN" altLang="zh-CN" sz="1200" kern="1200" dirty="0" smtClean="0">
                    <a:solidFill>
                      <a:schemeClr val="tx1"/>
                    </a:solidFill>
                    <a:effectLst/>
                    <a:latin typeface="+mn-lt"/>
                    <a:ea typeface="+mn-ea"/>
                    <a:cs typeface="+mn-cs"/>
                  </a:rPr>
                  <a:t>系统中电磁驱动器对被控悬浮对象的电磁吸引力通过</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调节，</a:t>
                </a:r>
                <a:r>
                  <a:rPr lang="en-US" altLang="zh-CN" sz="1200" kern="1200" dirty="0" smtClean="0">
                    <a:solidFill>
                      <a:schemeClr val="tx1"/>
                    </a:solidFill>
                    <a:effectLst/>
                    <a:latin typeface="+mn-lt"/>
                    <a:ea typeface="+mn-ea"/>
                    <a:cs typeface="+mn-cs"/>
                  </a:rPr>
                  <a:t>PWM</a:t>
                </a:r>
                <a:r>
                  <a:rPr lang="zh-CN" altLang="en-US" sz="1200" kern="1200" dirty="0" smtClean="0">
                    <a:solidFill>
                      <a:schemeClr val="tx1"/>
                    </a:solidFill>
                    <a:effectLst/>
                    <a:latin typeface="+mn-lt"/>
                    <a:ea typeface="+mn-ea"/>
                    <a:cs typeface="+mn-cs"/>
                  </a:rPr>
                  <a:t>需要</a:t>
                </a:r>
                <a:r>
                  <a:rPr lang="zh-CN" altLang="zh-CN" sz="1200" kern="1200" dirty="0" smtClean="0">
                    <a:solidFill>
                      <a:schemeClr val="tx1"/>
                    </a:solidFill>
                    <a:effectLst/>
                    <a:latin typeface="+mn-lt"/>
                    <a:ea typeface="+mn-ea"/>
                    <a:cs typeface="+mn-cs"/>
                  </a:rPr>
                  <a:t>的</a:t>
                </a:r>
                <a:r>
                  <a:rPr lang="zh-CN" altLang="zh-CN" sz="1200" kern="1200" dirty="0">
                    <a:solidFill>
                      <a:schemeClr val="tx1"/>
                    </a:solidFill>
                    <a:effectLst/>
                    <a:latin typeface="+mn-lt"/>
                    <a:ea typeface="+mn-ea"/>
                    <a:cs typeface="+mn-cs"/>
                  </a:rPr>
                  <a:t>频率较高</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且</a:t>
                </a:r>
                <a:r>
                  <a:rPr lang="zh-CN" altLang="zh-CN" sz="1200" kern="1200" dirty="0" smtClean="0">
                    <a:solidFill>
                      <a:schemeClr val="tx1"/>
                    </a:solidFill>
                    <a:effectLst/>
                    <a:latin typeface="+mn-lt"/>
                    <a:ea typeface="+mn-ea"/>
                    <a:cs typeface="+mn-cs"/>
                  </a:rPr>
                  <a:t>占空比变化范围</a:t>
                </a:r>
                <a:r>
                  <a:rPr lang="zh-CN" altLang="en-US" sz="1200" kern="1200" dirty="0" smtClean="0">
                    <a:solidFill>
                      <a:schemeClr val="tx1"/>
                    </a:solidFill>
                    <a:effectLst/>
                    <a:latin typeface="+mn-lt"/>
                    <a:ea typeface="+mn-ea"/>
                    <a:cs typeface="+mn-cs"/>
                  </a:rPr>
                  <a:t>需要</a:t>
                </a:r>
                <a:r>
                  <a:rPr lang="zh-CN" altLang="zh-CN" sz="1200" kern="1200" dirty="0" smtClean="0">
                    <a:solidFill>
                      <a:schemeClr val="tx1"/>
                    </a:solidFill>
                    <a:effectLst/>
                    <a:latin typeface="+mn-lt"/>
                    <a:ea typeface="+mn-ea"/>
                    <a:cs typeface="+mn-cs"/>
                  </a:rPr>
                  <a:t>为</a:t>
                </a:r>
                <a14:m>
                  <m:oMath xmlns:m="http://schemas.openxmlformats.org/officeDocument/2006/math">
                    <m:r>
                      <m:rPr>
                        <m:nor/>
                      </m:rPr>
                      <a:rPr lang="en-US" altLang="zh-CN" sz="1200" kern="1200">
                        <a:solidFill>
                          <a:schemeClr val="tx1"/>
                        </a:solidFill>
                        <a:effectLst/>
                        <a:latin typeface="+mn-lt"/>
                        <a:ea typeface="+mn-ea"/>
                        <a:cs typeface="+mn-cs"/>
                      </a:rPr>
                      <m:t>0~100%</m:t>
                    </m:r>
                  </m:oMath>
                </a14:m>
                <a:r>
                  <a:rPr lang="zh-CN" altLang="zh-CN" sz="1200" kern="1200" dirty="0">
                    <a:solidFill>
                      <a:schemeClr val="tx1"/>
                    </a:solidFill>
                    <a:effectLst/>
                    <a:latin typeface="+mn-lt"/>
                    <a:ea typeface="+mn-ea"/>
                    <a:cs typeface="+mn-cs"/>
                  </a:rPr>
                  <a:t>，可调分辨率级数较大</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因此，</a:t>
                </a:r>
                <a:r>
                  <a:rPr lang="zh-CN" altLang="zh-CN" sz="1200" kern="1200" dirty="0" smtClean="0">
                    <a:solidFill>
                      <a:schemeClr val="tx1"/>
                    </a:solidFill>
                    <a:effectLst/>
                    <a:latin typeface="+mn-lt"/>
                    <a:ea typeface="+mn-ea"/>
                    <a:cs typeface="+mn-cs"/>
                  </a:rPr>
                  <a:t>这</a:t>
                </a:r>
                <a:r>
                  <a:rPr lang="zh-CN" altLang="zh-CN" sz="1200" kern="1200" dirty="0">
                    <a:solidFill>
                      <a:schemeClr val="tx1"/>
                    </a:solidFill>
                    <a:effectLst/>
                    <a:latin typeface="+mn-lt"/>
                    <a:ea typeface="+mn-ea"/>
                    <a:cs typeface="+mn-cs"/>
                  </a:rPr>
                  <a:t>就对光耦隔离电路中的光耦芯片性能提出了较高的要求</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光耦的数据速率应远大于</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信号的频率</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光耦输出波形不能出现明显的失真现象，即输出延迟时间应该小于</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单位分辨率对应的时间</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dirty="0" smtClean="0"/>
              </a:p>
              <a:p>
                <a:r>
                  <a:rPr lang="en-US" altLang="zh-CN" sz="1200" kern="1200" dirty="0" smtClean="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频率低于</a:t>
                </a:r>
                <a14:m>
                  <m:oMath xmlns:m="http://schemas.openxmlformats.org/officeDocument/2006/math">
                    <m:r>
                      <m:rPr>
                        <m:nor/>
                      </m:rPr>
                      <a:rPr lang="en-US" altLang="zh-CN" sz="1200" kern="1200">
                        <a:solidFill>
                          <a:schemeClr val="tx1"/>
                        </a:solidFill>
                        <a:effectLst/>
                        <a:latin typeface="+mn-lt"/>
                        <a:ea typeface="+mn-ea"/>
                        <a:cs typeface="+mn-cs"/>
                      </a:rPr>
                      <m:t>10 </m:t>
                    </m:r>
                    <m:r>
                      <m:rPr>
                        <m:nor/>
                      </m:rPr>
                      <a:rPr lang="en-US" altLang="zh-CN" sz="1200" kern="1200">
                        <a:solidFill>
                          <a:schemeClr val="tx1"/>
                        </a:solidFill>
                        <a:effectLst/>
                        <a:latin typeface="+mn-lt"/>
                        <a:ea typeface="+mn-ea"/>
                        <a:cs typeface="+mn-cs"/>
                      </a:rPr>
                      <m:t>KHz</m:t>
                    </m:r>
                  </m:oMath>
                </a14:m>
                <a:r>
                  <a:rPr lang="zh-CN" altLang="zh-CN" sz="1200" kern="1200" dirty="0">
                    <a:solidFill>
                      <a:schemeClr val="tx1"/>
                    </a:solidFill>
                    <a:effectLst/>
                    <a:latin typeface="+mn-lt"/>
                    <a:ea typeface="+mn-ea"/>
                    <a:cs typeface="+mn-cs"/>
                  </a:rPr>
                  <a:t>时，被控悬浮对象的悬浮状态不稳定，有明显的</a:t>
                </a:r>
                <a:r>
                  <a:rPr lang="zh-CN" altLang="zh-CN" sz="1200" kern="1200" dirty="0" smtClean="0">
                    <a:solidFill>
                      <a:schemeClr val="tx1"/>
                    </a:solidFill>
                    <a:effectLst/>
                    <a:latin typeface="+mn-lt"/>
                    <a:ea typeface="+mn-ea"/>
                    <a:cs typeface="+mn-cs"/>
                  </a:rPr>
                  <a:t>抖动</a:t>
                </a:r>
                <a:r>
                  <a:rPr lang="zh-CN" altLang="en-US" sz="1200" kern="1200" dirty="0" smtClean="0">
                    <a:solidFill>
                      <a:schemeClr val="tx1"/>
                    </a:solidFill>
                    <a:effectLst/>
                    <a:latin typeface="+mn-lt"/>
                    <a:ea typeface="+mn-ea"/>
                    <a:cs typeface="+mn-cs"/>
                  </a:rPr>
                  <a:t>，因此需求频率需要高于</a:t>
                </a:r>
                <a:r>
                  <a:rPr lang="en-US" altLang="zh-CN" sz="1200" kern="1200" dirty="0" smtClean="0">
                    <a:solidFill>
                      <a:schemeClr val="tx1"/>
                    </a:solidFill>
                    <a:effectLst/>
                    <a:latin typeface="+mn-lt"/>
                    <a:ea typeface="+mn-ea"/>
                    <a:cs typeface="+mn-cs"/>
                  </a:rPr>
                  <a:t>10KHz</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HCPL-2611</a:t>
                </a:r>
                <a:r>
                  <a:rPr lang="zh-CN" altLang="en-US" sz="1200" kern="1200" dirty="0" smtClean="0">
                    <a:solidFill>
                      <a:schemeClr val="tx1"/>
                    </a:solidFill>
                    <a:effectLst/>
                    <a:latin typeface="+mn-lt"/>
                    <a:ea typeface="+mn-ea"/>
                    <a:cs typeface="+mn-cs"/>
                  </a:rPr>
                  <a:t>高速光耦</a:t>
                </a:r>
                <a:r>
                  <a:rPr lang="zh-CN" altLang="en-US" sz="1200" kern="1200" dirty="0" smtClean="0">
                    <a:solidFill>
                      <a:schemeClr val="tx1"/>
                    </a:solidFill>
                    <a:effectLst/>
                    <a:latin typeface="+mn-lt"/>
                    <a:ea typeface="+mn-ea"/>
                    <a:cs typeface="+mn-cs"/>
                  </a:rPr>
                  <a:t>的</a:t>
                </a:r>
                <a:r>
                  <a:rPr lang="en-US" altLang="zh-CN" sz="1200" kern="1200" dirty="0" smtClean="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频率为</a:t>
                </a:r>
                <a14:m>
                  <m:oMath xmlns:m="http://schemas.openxmlformats.org/officeDocument/2006/math">
                    <m:r>
                      <m:rPr>
                        <m:nor/>
                      </m:rPr>
                      <a:rPr lang="en-US" altLang="zh-CN" sz="1200" kern="1200">
                        <a:solidFill>
                          <a:schemeClr val="tx1"/>
                        </a:solidFill>
                        <a:effectLst/>
                        <a:latin typeface="+mn-lt"/>
                        <a:ea typeface="+mn-ea"/>
                        <a:cs typeface="+mn-cs"/>
                      </a:rPr>
                      <m:t>21 </m:t>
                    </m:r>
                    <m:r>
                      <m:rPr>
                        <m:nor/>
                      </m:rPr>
                      <a:rPr lang="en-US" altLang="zh-CN" sz="1200" kern="1200">
                        <a:solidFill>
                          <a:schemeClr val="tx1"/>
                        </a:solidFill>
                        <a:effectLst/>
                        <a:latin typeface="+mn-lt"/>
                        <a:ea typeface="+mn-ea"/>
                        <a:cs typeface="+mn-cs"/>
                      </a:rPr>
                      <m:t>KHz</m:t>
                    </m:r>
                  </m:oMath>
                </a14:m>
                <a:r>
                  <a:rPr lang="zh-CN" altLang="zh-CN" sz="1200" kern="1200" dirty="0">
                    <a:solidFill>
                      <a:schemeClr val="tx1"/>
                    </a:solidFill>
                    <a:effectLst/>
                    <a:latin typeface="+mn-lt"/>
                    <a:ea typeface="+mn-ea"/>
                    <a:cs typeface="+mn-cs"/>
                  </a:rPr>
                  <a:t>，占空比变化范围为</a:t>
                </a:r>
                <a14:m>
                  <m:oMath xmlns:m="http://schemas.openxmlformats.org/officeDocument/2006/math">
                    <m:r>
                      <m:rPr>
                        <m:nor/>
                      </m:rPr>
                      <a:rPr lang="en-US" altLang="zh-CN" sz="1200" kern="1200">
                        <a:solidFill>
                          <a:schemeClr val="tx1"/>
                        </a:solidFill>
                        <a:effectLst/>
                        <a:latin typeface="+mn-lt"/>
                        <a:ea typeface="+mn-ea"/>
                        <a:cs typeface="+mn-cs"/>
                      </a:rPr>
                      <m:t>0~100%</m:t>
                    </m:r>
                    <m:r>
                      <a:rPr lang="zh-CN" altLang="en-US" sz="1200" i="1" kern="1200">
                        <a:solidFill>
                          <a:schemeClr val="tx1"/>
                        </a:solidFill>
                        <a:effectLst/>
                        <a:latin typeface="Cambria Math" panose="02040503050406030204" pitchFamily="18" charset="0"/>
                        <a:ea typeface="+mn-ea"/>
                        <a:cs typeface="+mn-cs"/>
                      </a:rPr>
                      <m:t>。</m:t>
                    </m:r>
                  </m:oMath>
                </a14:m>
                <a:r>
                  <a:rPr lang="zh-CN" altLang="zh-CN" sz="1200" kern="1200" dirty="0" smtClean="0">
                    <a:solidFill>
                      <a:schemeClr val="tx1"/>
                    </a:solidFill>
                    <a:effectLst/>
                    <a:latin typeface="+mn-lt"/>
                    <a:ea typeface="+mn-ea"/>
                    <a:cs typeface="+mn-cs"/>
                  </a:rPr>
                  <a:t>无论是在低占空比或者是高占空比情形下</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该</a:t>
                </a:r>
                <a:r>
                  <a:rPr lang="zh-CN" altLang="zh-CN" sz="1200" kern="1200" dirty="0" smtClean="0">
                    <a:solidFill>
                      <a:schemeClr val="tx1"/>
                    </a:solidFill>
                    <a:effectLst/>
                    <a:latin typeface="+mn-lt"/>
                    <a:ea typeface="+mn-ea"/>
                    <a:cs typeface="+mn-cs"/>
                  </a:rPr>
                  <a:t>光</a:t>
                </a:r>
                <a:r>
                  <a:rPr lang="zh-CN" altLang="zh-CN" sz="1200" kern="1200" dirty="0">
                    <a:solidFill>
                      <a:schemeClr val="tx1"/>
                    </a:solidFill>
                    <a:effectLst/>
                    <a:latin typeface="+mn-lt"/>
                    <a:ea typeface="+mn-ea"/>
                    <a:cs typeface="+mn-cs"/>
                  </a:rPr>
                  <a:t>耦隔离电路的脉冲输出波形都能和输入波形保持良好的一致性，且输出脉冲的上升延迟时间和下降延迟时间均小于</a:t>
                </a:r>
                <a14:m>
                  <m:oMath xmlns:m="http://schemas.openxmlformats.org/officeDocument/2006/math">
                    <m:r>
                      <m:rPr>
                        <m:nor/>
                      </m:rPr>
                      <a:rPr lang="en-US" altLang="zh-CN" sz="1200" kern="1200">
                        <a:solidFill>
                          <a:schemeClr val="tx1"/>
                        </a:solidFill>
                        <a:effectLst/>
                        <a:latin typeface="+mn-lt"/>
                        <a:ea typeface="+mn-ea"/>
                        <a:cs typeface="+mn-cs"/>
                      </a:rPr>
                      <m:t>40 </m:t>
                    </m:r>
                    <m:r>
                      <m:rPr>
                        <m:nor/>
                      </m:rPr>
                      <a:rPr lang="en-US" altLang="zh-CN" sz="1200" kern="1200">
                        <a:solidFill>
                          <a:schemeClr val="tx1"/>
                        </a:solidFill>
                        <a:effectLst/>
                        <a:latin typeface="+mn-lt"/>
                        <a:ea typeface="+mn-ea"/>
                        <a:cs typeface="+mn-cs"/>
                      </a:rPr>
                      <m:t>ns</m:t>
                    </m:r>
                  </m:oMath>
                </a14:m>
                <a:r>
                  <a:rPr lang="zh-CN" altLang="zh-CN" sz="1200" kern="1200" dirty="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经过光</a:t>
                </a:r>
                <a:r>
                  <a:rPr lang="zh-CN" altLang="zh-CN" sz="1200" kern="1200" dirty="0" smtClean="0">
                    <a:solidFill>
                      <a:schemeClr val="tx1"/>
                    </a:solidFill>
                    <a:effectLst/>
                    <a:latin typeface="+mn-lt"/>
                    <a:ea typeface="+mn-ea"/>
                    <a:cs typeface="+mn-cs"/>
                  </a:rPr>
                  <a:t>耦隔离电路后波形几乎不发生改变，</a:t>
                </a:r>
                <a:r>
                  <a:rPr lang="zh-CN" altLang="en-US" sz="1200" kern="1200" dirty="0" smtClean="0">
                    <a:solidFill>
                      <a:schemeClr val="tx1"/>
                    </a:solidFill>
                    <a:effectLst/>
                    <a:latin typeface="+mn-lt"/>
                    <a:ea typeface="+mn-ea"/>
                    <a:cs typeface="+mn-cs"/>
                  </a:rPr>
                  <a:t>因此可知</a:t>
                </a:r>
                <a:r>
                  <a:rPr lang="en-US" altLang="zh-CN" sz="1200" kern="1200" dirty="0" smtClean="0">
                    <a:solidFill>
                      <a:schemeClr val="tx1"/>
                    </a:solidFill>
                    <a:effectLst/>
                    <a:latin typeface="+mn-lt"/>
                    <a:ea typeface="+mn-ea"/>
                    <a:cs typeface="+mn-cs"/>
                  </a:rPr>
                  <a:t>HCPL-2611</a:t>
                </a:r>
                <a:r>
                  <a:rPr lang="zh-CN" altLang="zh-CN" sz="1200" kern="1200" dirty="0" smtClean="0">
                    <a:solidFill>
                      <a:schemeClr val="tx1"/>
                    </a:solidFill>
                    <a:effectLst/>
                    <a:latin typeface="+mn-lt"/>
                    <a:ea typeface="+mn-ea"/>
                    <a:cs typeface="+mn-cs"/>
                  </a:rPr>
                  <a:t>光耦隔离电路</a:t>
                </a:r>
                <a:r>
                  <a:rPr lang="zh-CN" altLang="en-US" sz="1200" kern="1200" dirty="0" smtClean="0">
                    <a:solidFill>
                      <a:schemeClr val="tx1"/>
                    </a:solidFill>
                    <a:effectLst/>
                    <a:latin typeface="+mn-lt"/>
                    <a:ea typeface="+mn-ea"/>
                    <a:cs typeface="+mn-cs"/>
                  </a:rPr>
                  <a:t>具有较好的</a:t>
                </a:r>
                <a:r>
                  <a:rPr lang="zh-CN" altLang="zh-CN" sz="1200" kern="1200" dirty="0" smtClean="0">
                    <a:solidFill>
                      <a:schemeClr val="tx1"/>
                    </a:solidFill>
                    <a:effectLst/>
                    <a:latin typeface="+mn-lt"/>
                    <a:ea typeface="+mn-ea"/>
                    <a:cs typeface="+mn-cs"/>
                  </a:rPr>
                  <a:t>还原性能。</a:t>
                </a:r>
                <a:endParaRPr lang="en-US" altLang="zh-CN" dirty="0" smtClean="0"/>
              </a:p>
              <a:p>
                <a:endParaRPr lang="en-US" altLang="zh-CN" dirty="0" smtClean="0"/>
              </a:p>
            </p:txBody>
          </p:sp>
        </mc:Choice>
        <mc:Fallback xmlns="">
          <p:sp>
            <p:nvSpPr>
              <p:cNvPr id="3" name="备注占位符 2"/>
              <p:cNvSpPr>
                <a:spLocks noGrp="1"/>
              </p:cNvSpPr>
              <p:nvPr>
                <p:ph type="body" idx="1"/>
              </p:nvPr>
            </p:nvSpPr>
            <p:spPr/>
            <p:txBody>
              <a:bodyPr/>
              <a:lstStyle/>
              <a:p>
                <a:r>
                  <a:rPr lang="zh-CN" altLang="en-US" dirty="0" smtClean="0"/>
                  <a:t>硬件电路设计及制作我们介绍其中的一部分内容</a:t>
                </a:r>
                <a:endParaRPr lang="en-US" altLang="zh-CN" dirty="0" smtClean="0"/>
              </a:p>
              <a:p>
                <a:r>
                  <a:rPr lang="zh-CN" altLang="en-US" dirty="0" smtClean="0"/>
                  <a:t>光耦隔离电路的设计主要是光耦元件的选择，我们主要从光耦的数据速率、延迟时间这几个参数来</a:t>
                </a:r>
                <a:r>
                  <a:rPr lang="zh-CN" altLang="en-US" dirty="0" smtClean="0"/>
                  <a:t>选择</a:t>
                </a:r>
                <a:endParaRPr lang="en-US" altLang="zh-CN" dirty="0" smtClean="0"/>
              </a:p>
              <a:p>
                <a:endParaRPr lang="en-US" altLang="zh-CN" dirty="0" smtClean="0"/>
              </a:p>
              <a:p>
                <a:r>
                  <a:rPr lang="zh-CN" altLang="en-US" dirty="0" smtClean="0"/>
                  <a:t>驱动电路和控制器部分供电电压不同，采用光耦隔离电路减少驱动电路对控制器信号波动、控制器元器件性能和寿命的影响</a:t>
                </a:r>
                <a:endParaRPr lang="en-US" altLang="zh-CN" dirty="0" smtClean="0"/>
              </a:p>
              <a:p>
                <a:endParaRPr lang="en-US" altLang="zh-CN" dirty="0" smtClean="0"/>
              </a:p>
              <a:p>
                <a:r>
                  <a:rPr lang="zh-CN" altLang="zh-CN" sz="1200" kern="1200" dirty="0" smtClean="0">
                    <a:solidFill>
                      <a:schemeClr val="tx1"/>
                    </a:solidFill>
                    <a:effectLst/>
                    <a:latin typeface="+mn-lt"/>
                    <a:ea typeface="+mn-ea"/>
                    <a:cs typeface="+mn-cs"/>
                  </a:rPr>
                  <a:t>试验发现：当</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频率低于</a:t>
                </a:r>
                <a:r>
                  <a:rPr lang="en-US" altLang="zh-CN" sz="1200" i="0" kern="1200">
                    <a:solidFill>
                      <a:schemeClr val="tx1"/>
                    </a:solidFill>
                    <a:effectLst/>
                    <a:latin typeface="Cambria Math" panose="02040503050406030204" pitchFamily="18" charset="0"/>
                    <a:ea typeface="+mn-ea"/>
                    <a:cs typeface="+mn-cs"/>
                  </a:rPr>
                  <a:t>"10 KHz</a:t>
                </a:r>
                <a:r>
                  <a:rPr lang="zh-CN" altLang="en-US"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时，被控悬浮对象的悬浮状态不稳定，有明显的抖动。试验中，设置定时器分频系数为</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，重装载值为</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，则</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频率为</a:t>
                </a:r>
                <a:r>
                  <a:rPr lang="en-US" altLang="zh-CN" sz="1200" i="0" kern="1200">
                    <a:solidFill>
                      <a:schemeClr val="tx1"/>
                    </a:solidFill>
                    <a:effectLst/>
                    <a:latin typeface="Cambria Math" panose="02040503050406030204" pitchFamily="18" charset="0"/>
                    <a:ea typeface="+mn-ea"/>
                    <a:cs typeface="+mn-cs"/>
                  </a:rPr>
                  <a:t>"21 KHz</a:t>
                </a:r>
                <a:r>
                  <a:rPr lang="zh-CN" altLang="en-US"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，占空比变化范围为</a:t>
                </a:r>
                <a:r>
                  <a:rPr lang="en-US" altLang="zh-CN" sz="1200" i="0" kern="1200">
                    <a:solidFill>
                      <a:schemeClr val="tx1"/>
                    </a:solidFill>
                    <a:effectLst/>
                    <a:latin typeface="Cambria Math" panose="02040503050406030204" pitchFamily="18" charset="0"/>
                    <a:ea typeface="+mn-ea"/>
                    <a:cs typeface="+mn-cs"/>
                  </a:rPr>
                  <a:t>"0~100%</a:t>
                </a:r>
                <a:r>
                  <a:rPr lang="zh-CN" altLang="en-US"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，可调分辨率为</a:t>
                </a:r>
                <a:r>
                  <a:rPr lang="en-US" altLang="zh-CN" sz="1200" kern="1200" dirty="0">
                    <a:solidFill>
                      <a:schemeClr val="tx1"/>
                    </a:solidFill>
                    <a:effectLst/>
                    <a:latin typeface="+mn-lt"/>
                    <a:ea typeface="+mn-ea"/>
                    <a:cs typeface="+mn-cs"/>
                  </a:rPr>
                  <a:t>1000</a:t>
                </a:r>
                <a:r>
                  <a:rPr lang="zh-CN" altLang="zh-CN" sz="1200" kern="1200" dirty="0">
                    <a:solidFill>
                      <a:schemeClr val="tx1"/>
                    </a:solidFill>
                    <a:effectLst/>
                    <a:latin typeface="+mn-lt"/>
                    <a:ea typeface="+mn-ea"/>
                    <a:cs typeface="+mn-cs"/>
                  </a:rPr>
                  <a:t>级，即</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占空比的可调最小单位为</a:t>
                </a:r>
                <a:r>
                  <a:rPr lang="en-US" altLang="zh-CN" sz="1200" kern="1200" dirty="0">
                    <a:solidFill>
                      <a:schemeClr val="tx1"/>
                    </a:solidFill>
                    <a:effectLst/>
                    <a:latin typeface="+mn-lt"/>
                    <a:ea typeface="+mn-ea"/>
                    <a:cs typeface="+mn-cs"/>
                  </a:rPr>
                  <a:t>0.1%</a:t>
                </a:r>
                <a:r>
                  <a:rPr lang="zh-CN" altLang="zh-CN" sz="1200" kern="1200" dirty="0">
                    <a:solidFill>
                      <a:schemeClr val="tx1"/>
                    </a:solidFill>
                    <a:effectLst/>
                    <a:latin typeface="+mn-lt"/>
                    <a:ea typeface="+mn-ea"/>
                    <a:cs typeface="+mn-cs"/>
                  </a:rPr>
                  <a:t>。</a:t>
                </a:r>
              </a:p>
              <a:p>
                <a:r>
                  <a:rPr lang="zh-CN" altLang="zh-CN" sz="1200" kern="1200" dirty="0">
                    <a:solidFill>
                      <a:schemeClr val="tx1"/>
                    </a:solidFill>
                    <a:effectLst/>
                    <a:latin typeface="+mn-lt"/>
                    <a:ea typeface="+mn-ea"/>
                    <a:cs typeface="+mn-cs"/>
                  </a:rPr>
                  <a:t>磁性小球单维度悬浮系统中电磁驱动器对被控悬浮对象的电磁吸引力通过</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调节，</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的频率较高，占空比变化范围为</a:t>
                </a:r>
                <a:r>
                  <a:rPr lang="en-US" altLang="zh-CN" sz="1200" i="0" kern="1200">
                    <a:solidFill>
                      <a:schemeClr val="tx1"/>
                    </a:solidFill>
                    <a:effectLst/>
                    <a:latin typeface="Cambria Math" panose="02040503050406030204" pitchFamily="18" charset="0"/>
                    <a:ea typeface="+mn-ea"/>
                    <a:cs typeface="+mn-cs"/>
                  </a:rPr>
                  <a:t>"0~100%</a:t>
                </a:r>
                <a:r>
                  <a:rPr lang="zh-CN" altLang="en-US"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，可调分辨率级数较大，这就对光耦隔离电路中的光耦芯片性能提出了较高的要求：</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光耦的数据速率应远大于</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信号的频率；</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光耦输出波形不能出现明显的失真现象，即输出延迟时间应该小于</a:t>
                </a:r>
                <a:r>
                  <a:rPr lang="en-US" altLang="zh-CN" sz="1200" kern="1200" dirty="0">
                    <a:solidFill>
                      <a:schemeClr val="tx1"/>
                    </a:solidFill>
                    <a:effectLst/>
                    <a:latin typeface="+mn-lt"/>
                    <a:ea typeface="+mn-ea"/>
                    <a:cs typeface="+mn-cs"/>
                  </a:rPr>
                  <a:t>PWM</a:t>
                </a:r>
                <a:r>
                  <a:rPr lang="zh-CN" altLang="zh-CN" sz="1200" kern="1200" dirty="0">
                    <a:solidFill>
                      <a:schemeClr val="tx1"/>
                    </a:solidFill>
                    <a:effectLst/>
                    <a:latin typeface="+mn-lt"/>
                    <a:ea typeface="+mn-ea"/>
                    <a:cs typeface="+mn-cs"/>
                  </a:rPr>
                  <a:t>单位分辨率对应的时间</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无论是在低占空比或者是高占空比情形下，</a:t>
                </a:r>
                <a:r>
                  <a:rPr lang="en-US" altLang="zh-CN" sz="1200" kern="1200" dirty="0">
                    <a:solidFill>
                      <a:schemeClr val="tx1"/>
                    </a:solidFill>
                    <a:effectLst/>
                    <a:latin typeface="+mn-lt"/>
                    <a:ea typeface="+mn-ea"/>
                    <a:cs typeface="+mn-cs"/>
                  </a:rPr>
                  <a:t>HCPL-2611</a:t>
                </a:r>
                <a:r>
                  <a:rPr lang="zh-CN" altLang="zh-CN" sz="1200" kern="1200" dirty="0">
                    <a:solidFill>
                      <a:schemeClr val="tx1"/>
                    </a:solidFill>
                    <a:effectLst/>
                    <a:latin typeface="+mn-lt"/>
                    <a:ea typeface="+mn-ea"/>
                    <a:cs typeface="+mn-cs"/>
                  </a:rPr>
                  <a:t>光耦隔离电路的脉冲输出波形都能和输入波形保持良好的一致性，且输出脉冲的上升延迟时间和下降延迟时间均小于</a:t>
                </a:r>
                <a:r>
                  <a:rPr lang="en-US" altLang="zh-CN" sz="1200" i="0" kern="1200">
                    <a:solidFill>
                      <a:schemeClr val="tx1"/>
                    </a:solidFill>
                    <a:effectLst/>
                    <a:latin typeface="Cambria Math" panose="02040503050406030204" pitchFamily="18" charset="0"/>
                    <a:ea typeface="+mn-ea"/>
                    <a:cs typeface="+mn-cs"/>
                  </a:rPr>
                  <a:t>"40 ns</a:t>
                </a:r>
                <a:r>
                  <a:rPr lang="zh-CN" altLang="en-US" sz="1200" i="0" kern="120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经过</a:t>
                </a:r>
                <a:r>
                  <a:rPr lang="en-US" altLang="zh-CN" sz="1200" kern="1200" dirty="0" smtClean="0">
                    <a:solidFill>
                      <a:schemeClr val="tx1"/>
                    </a:solidFill>
                    <a:effectLst/>
                    <a:latin typeface="+mn-lt"/>
                    <a:ea typeface="+mn-ea"/>
                    <a:cs typeface="+mn-cs"/>
                  </a:rPr>
                  <a:t>HCPL-2611</a:t>
                </a:r>
                <a:r>
                  <a:rPr lang="zh-CN" altLang="zh-CN" sz="1200" kern="1200" dirty="0" smtClean="0">
                    <a:solidFill>
                      <a:schemeClr val="tx1"/>
                    </a:solidFill>
                    <a:effectLst/>
                    <a:latin typeface="+mn-lt"/>
                    <a:ea typeface="+mn-ea"/>
                    <a:cs typeface="+mn-cs"/>
                  </a:rPr>
                  <a:t>光耦隔离电路后波形几乎不发生改变，</a:t>
                </a:r>
                <a:r>
                  <a:rPr lang="en-US" altLang="zh-CN" sz="1200" kern="1200" dirty="0" smtClean="0">
                    <a:solidFill>
                      <a:schemeClr val="tx1"/>
                    </a:solidFill>
                    <a:effectLst/>
                    <a:latin typeface="+mn-lt"/>
                    <a:ea typeface="+mn-ea"/>
                    <a:cs typeface="+mn-cs"/>
                  </a:rPr>
                  <a:t>HCPL-2611</a:t>
                </a:r>
                <a:r>
                  <a:rPr lang="zh-CN" altLang="zh-CN" sz="1200" kern="1200" dirty="0" smtClean="0">
                    <a:solidFill>
                      <a:schemeClr val="tx1"/>
                    </a:solidFill>
                    <a:effectLst/>
                    <a:latin typeface="+mn-lt"/>
                    <a:ea typeface="+mn-ea"/>
                    <a:cs typeface="+mn-cs"/>
                  </a:rPr>
                  <a:t>光耦隔离电路的还原性能较好。</a:t>
                </a:r>
                <a:endParaRPr lang="en-US" altLang="zh-CN" dirty="0" smtClean="0"/>
              </a:p>
              <a:p>
                <a:endParaRPr lang="en-US" altLang="zh-CN" dirty="0" smtClean="0"/>
              </a:p>
            </p:txBody>
          </p:sp>
        </mc:Fallback>
      </mc:AlternateContent>
      <p:sp>
        <p:nvSpPr>
          <p:cNvPr id="4" name="灯片编号占位符 3"/>
          <p:cNvSpPr>
            <a:spLocks noGrp="1"/>
          </p:cNvSpPr>
          <p:nvPr>
            <p:ph type="sldNum" sz="quarter" idx="10"/>
          </p:nvPr>
        </p:nvSpPr>
        <p:spPr/>
        <p:txBody>
          <a:bodyPr/>
          <a:lstStyle/>
          <a:p>
            <a:fld id="{7606FE84-E84A-48D7-B3AF-F7EA63937483}" type="slidenum">
              <a:rPr lang="zh-CN" altLang="en-US" smtClean="0"/>
              <a:t>16</a:t>
            </a:fld>
            <a:endParaRPr lang="zh-CN" altLang="en-US"/>
          </a:p>
        </p:txBody>
      </p:sp>
    </p:spTree>
    <p:extLst>
      <p:ext uri="{BB962C8B-B14F-4D97-AF65-F5344CB8AC3E}">
        <p14:creationId xmlns:p14="http://schemas.microsoft.com/office/powerpoint/2010/main" val="3573493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下面是功放电路，功放包括线性功放和开关功放，</a:t>
            </a:r>
            <a:endParaRPr lang="en-US" altLang="zh-CN" dirty="0" smtClean="0"/>
          </a:p>
          <a:p>
            <a:r>
              <a:rPr lang="zh-CN" altLang="en-US" dirty="0" smtClean="0"/>
              <a:t>线性功放的动态性能较差，不适合磁悬浮系统对被控悬浮对象位置的动态调节；</a:t>
            </a:r>
            <a:r>
              <a:rPr lang="zh-CN" altLang="zh-CN" sz="1200" kern="1200" dirty="0" smtClean="0">
                <a:solidFill>
                  <a:schemeClr val="tx1"/>
                </a:solidFill>
                <a:effectLst/>
                <a:latin typeface="+mn-lt"/>
                <a:ea typeface="+mn-ea"/>
                <a:cs typeface="+mn-cs"/>
              </a:rPr>
              <a:t>开关功放动态性能好、效率高，且适用于大功率的场合</a:t>
            </a:r>
            <a:r>
              <a:rPr lang="zh-CN" altLang="en-US" sz="1200" kern="1200" dirty="0" smtClean="0">
                <a:solidFill>
                  <a:schemeClr val="tx1"/>
                </a:solidFill>
                <a:effectLst/>
                <a:latin typeface="+mn-lt"/>
                <a:ea typeface="+mn-ea"/>
                <a:cs typeface="+mn-cs"/>
              </a:rPr>
              <a:t>，因此采用开关功放。</a:t>
            </a:r>
            <a:endParaRPr lang="en-US" altLang="zh-CN" dirty="0" smtClean="0"/>
          </a:p>
          <a:p>
            <a:r>
              <a:rPr lang="zh-CN" altLang="en-US" dirty="0" smtClean="0"/>
              <a:t>开关功放包括：单极式结构、双极式结构，全桥式结构和半桥式结构</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由于半桥式功放具有输出纹波、开关功耗小，输出脉宽无限制，响应速度快，可以工作在较高频率，</a:t>
            </a:r>
            <a:r>
              <a:rPr lang="zh-CN" altLang="zh-CN" sz="1200" kern="1200" dirty="0" smtClean="0">
                <a:solidFill>
                  <a:schemeClr val="tx1"/>
                </a:solidFill>
                <a:effectLst/>
                <a:latin typeface="+mn-lt"/>
                <a:ea typeface="+mn-ea"/>
                <a:cs typeface="+mn-cs"/>
              </a:rPr>
              <a:t>占空比可以从</a:t>
            </a:r>
            <a:r>
              <a:rPr lang="en-US" altLang="zh-CN" sz="1200" kern="1200" dirty="0" smtClean="0">
                <a:solidFill>
                  <a:schemeClr val="tx1"/>
                </a:solidFill>
                <a:effectLst/>
                <a:latin typeface="+mn-lt"/>
                <a:ea typeface="+mn-ea"/>
                <a:cs typeface="+mn-cs"/>
              </a:rPr>
              <a:t>0</a:t>
            </a:r>
            <a:r>
              <a:rPr lang="zh-CN" altLang="zh-CN" sz="1200" kern="1200" dirty="0" smtClean="0">
                <a:solidFill>
                  <a:schemeClr val="tx1"/>
                </a:solidFill>
                <a:effectLst/>
                <a:latin typeface="+mn-lt"/>
                <a:ea typeface="+mn-ea"/>
                <a:cs typeface="+mn-cs"/>
              </a:rPr>
              <a:t>到</a:t>
            </a:r>
            <a:r>
              <a:rPr lang="en-US" altLang="zh-CN" sz="1200" kern="1200" dirty="0" smtClean="0">
                <a:solidFill>
                  <a:schemeClr val="tx1"/>
                </a:solidFill>
                <a:effectLst/>
                <a:latin typeface="+mn-lt"/>
                <a:ea typeface="+mn-ea"/>
                <a:cs typeface="+mn-cs"/>
              </a:rPr>
              <a:t>100%</a:t>
            </a:r>
            <a:r>
              <a:rPr lang="zh-CN" altLang="en-US" dirty="0" smtClean="0"/>
              <a:t>等优点，综合考虑半桥式功放</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17</a:t>
            </a:fld>
            <a:endParaRPr lang="zh-CN" altLang="en-US"/>
          </a:p>
        </p:txBody>
      </p:sp>
    </p:spTree>
    <p:extLst>
      <p:ext uri="{BB962C8B-B14F-4D97-AF65-F5344CB8AC3E}">
        <p14:creationId xmlns:p14="http://schemas.microsoft.com/office/powerpoint/2010/main" val="3769240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下面是磁悬浮驱动部分控制系统仿真</a:t>
            </a:r>
            <a:endParaRPr lang="en-US" altLang="zh-CN" dirty="0" smtClean="0"/>
          </a:p>
          <a:p>
            <a:r>
              <a:rPr lang="zh-CN" altLang="en-US" dirty="0" smtClean="0"/>
              <a:t>对于单电磁驱动器模型，为了实现磁性小球稳定悬浮，控制系统中加入</a:t>
            </a:r>
            <a:r>
              <a:rPr lang="en-US" altLang="zh-CN" dirty="0" smtClean="0"/>
              <a:t>PID</a:t>
            </a:r>
            <a:r>
              <a:rPr lang="zh-CN" altLang="en-US" dirty="0" smtClean="0"/>
              <a:t>控制器</a:t>
            </a:r>
            <a:endParaRPr lang="en-US" altLang="zh-CN" dirty="0" smtClean="0"/>
          </a:p>
          <a:p>
            <a:r>
              <a:rPr lang="zh-CN" altLang="en-US" dirty="0" smtClean="0"/>
              <a:t>在不同</a:t>
            </a:r>
            <a:r>
              <a:rPr lang="en-US" altLang="zh-CN" dirty="0" smtClean="0"/>
              <a:t>PID</a:t>
            </a:r>
            <a:r>
              <a:rPr lang="zh-CN" altLang="en-US" dirty="0" smtClean="0"/>
              <a:t>参数下的磁悬浮驱动控制系统的阶跃响应曲线如图所示，由仿真结果可知，通过调整合适的控制参数减小超调量和响应时间，能够实现磁性小球的稳定悬浮</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18</a:t>
            </a:fld>
            <a:endParaRPr lang="zh-CN" altLang="en-US"/>
          </a:p>
        </p:txBody>
      </p:sp>
    </p:spTree>
    <p:extLst>
      <p:ext uri="{BB962C8B-B14F-4D97-AF65-F5344CB8AC3E}">
        <p14:creationId xmlns:p14="http://schemas.microsoft.com/office/powerpoint/2010/main" val="36818619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对于双电磁驱动器</a:t>
            </a:r>
            <a:r>
              <a:rPr lang="zh-CN" altLang="en-US" dirty="0" smtClean="0"/>
              <a:t>模型，根据牛顿第二定律得到运动模型，泰勒展开后得到线性化模型，并提取出电流刚度系数和位移刚度系数，并计算出其公式，对运动模型拉氏变换后得到控制模型。</a:t>
            </a:r>
            <a:endParaRPr lang="en-US" altLang="zh-CN" dirty="0" smtClean="0"/>
          </a:p>
        </p:txBody>
      </p:sp>
      <p:sp>
        <p:nvSpPr>
          <p:cNvPr id="4" name="灯片编号占位符 3"/>
          <p:cNvSpPr>
            <a:spLocks noGrp="1"/>
          </p:cNvSpPr>
          <p:nvPr>
            <p:ph type="sldNum" sz="quarter" idx="10"/>
          </p:nvPr>
        </p:nvSpPr>
        <p:spPr/>
        <p:txBody>
          <a:bodyPr/>
          <a:lstStyle/>
          <a:p>
            <a:fld id="{7606FE84-E84A-48D7-B3AF-F7EA63937483}" type="slidenum">
              <a:rPr lang="zh-CN" altLang="en-US" smtClean="0"/>
              <a:t>19</a:t>
            </a:fld>
            <a:endParaRPr lang="zh-CN" altLang="en-US"/>
          </a:p>
        </p:txBody>
      </p:sp>
    </p:spTree>
    <p:extLst>
      <p:ext uri="{BB962C8B-B14F-4D97-AF65-F5344CB8AC3E}">
        <p14:creationId xmlns:p14="http://schemas.microsoft.com/office/powerpoint/2010/main" val="218912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我的报告从</a:t>
            </a:r>
            <a:r>
              <a:rPr lang="en-US" altLang="zh-CN" dirty="0" smtClean="0"/>
              <a:t>5</a:t>
            </a:r>
            <a:r>
              <a:rPr lang="zh-CN" altLang="en-US" dirty="0" smtClean="0"/>
              <a:t>个方面对研究课题进行讲解，第一是研究目的与意义，第二个是国内外研究概况、第三是研究内容及方案，第四是预期成果，最后是研究计划进展</a:t>
            </a:r>
            <a:endParaRPr lang="en-US" altLang="zh-CN" dirty="0" smtClean="0"/>
          </a:p>
          <a:p>
            <a:r>
              <a:rPr lang="zh-CN" altLang="en-US" dirty="0" smtClean="0"/>
              <a:t>那么首先我先讲解下课题的研究目的与意义</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a:t>
            </a:fld>
            <a:endParaRPr lang="zh-CN" altLang="en-US"/>
          </a:p>
        </p:txBody>
      </p:sp>
    </p:spTree>
    <p:extLst>
      <p:ext uri="{BB962C8B-B14F-4D97-AF65-F5344CB8AC3E}">
        <p14:creationId xmlns:p14="http://schemas.microsoft.com/office/powerpoint/2010/main" val="1985392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下面是外磁场驱动试验平台的搭建，分为两个部分：</a:t>
            </a:r>
            <a:endParaRPr lang="en-US" altLang="zh-CN" dirty="0" smtClean="0"/>
          </a:p>
          <a:p>
            <a:r>
              <a:rPr lang="zh-CN" altLang="en-US" dirty="0" smtClean="0"/>
              <a:t>首先，外磁场驱动部分根据磁性小球的运动范围对电磁驱动器进行设计、制作、安装与固定</a:t>
            </a:r>
            <a:endParaRPr lang="en-US" altLang="zh-CN" dirty="0" smtClean="0"/>
          </a:p>
          <a:p>
            <a:r>
              <a:rPr lang="zh-CN" altLang="en-US" dirty="0" smtClean="0"/>
              <a:t>其次，机械手驱动部分通过机械手加持外磁场二维驱动装置来实现，需要对夹持部分进行安装与固定。</a:t>
            </a:r>
            <a:endParaRPr lang="en-US" altLang="zh-CN" dirty="0" smtClean="0"/>
          </a:p>
          <a:p>
            <a:r>
              <a:rPr lang="zh-CN" altLang="en-US" dirty="0" smtClean="0"/>
              <a:t>最终目的是实现磁性小球弯管内的三维运动。</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20</a:t>
            </a:fld>
            <a:endParaRPr lang="zh-CN" altLang="en-US"/>
          </a:p>
        </p:txBody>
      </p:sp>
    </p:spTree>
    <p:extLst>
      <p:ext uri="{BB962C8B-B14F-4D97-AF65-F5344CB8AC3E}">
        <p14:creationId xmlns:p14="http://schemas.microsoft.com/office/powerpoint/2010/main" val="1843804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下面是磁性小球运动控制的测试试验部分，其中规划方案分为三步：</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首先实现一维稳定悬浮与运动控制，悬浮位置精度为</a:t>
            </a:r>
            <a:r>
              <a:rPr lang="en-US" altLang="zh-CN" dirty="0" smtClean="0"/>
              <a:t>0.5mm</a:t>
            </a:r>
            <a:r>
              <a:rPr lang="zh-CN" altLang="en-US" dirty="0" smtClean="0"/>
              <a:t>，运动控制方面，根据设计和试验，得到悬浮运动的设计速度为</a:t>
            </a:r>
            <a:r>
              <a:rPr lang="en-US" altLang="zh-CN" dirty="0" smtClean="0"/>
              <a:t>1-3mm/s</a:t>
            </a:r>
            <a:r>
              <a:rPr lang="zh-CN" altLang="en-US" dirty="0" smtClean="0"/>
              <a:t>（步长为</a:t>
            </a:r>
            <a:r>
              <a:rPr lang="en-US" altLang="zh-CN" dirty="0" smtClean="0"/>
              <a:t>1mm</a:t>
            </a:r>
            <a:r>
              <a:rPr lang="zh-CN" altLang="en-US" dirty="0" smtClean="0"/>
              <a:t>时，调节时间为</a:t>
            </a:r>
            <a:r>
              <a:rPr lang="en-US" altLang="zh-CN" dirty="0" smtClean="0"/>
              <a:t>0.298s</a:t>
            </a:r>
            <a:r>
              <a:rPr lang="zh-CN" altLang="en-US" dirty="0" smtClean="0"/>
              <a:t>，</a:t>
            </a:r>
            <a:r>
              <a:rPr lang="en-US" altLang="zh-CN" dirty="0" smtClean="0"/>
              <a:t>3.356mm/s</a:t>
            </a:r>
            <a:r>
              <a:rPr lang="zh-CN" altLang="en-US" dirty="0" smtClean="0"/>
              <a:t>；步长为</a:t>
            </a:r>
            <a:r>
              <a:rPr lang="en-US" altLang="zh-CN" dirty="0" smtClean="0"/>
              <a:t>0.2mm</a:t>
            </a:r>
            <a:r>
              <a:rPr lang="zh-CN" altLang="en-US" dirty="0" smtClean="0"/>
              <a:t>时，调节时间为</a:t>
            </a:r>
            <a:r>
              <a:rPr lang="en-US" altLang="zh-CN" dirty="0" smtClean="0"/>
              <a:t>0.368s</a:t>
            </a:r>
            <a:r>
              <a:rPr lang="zh-CN" altLang="en-US" dirty="0" smtClean="0"/>
              <a:t>，</a:t>
            </a:r>
            <a:r>
              <a:rPr lang="en-US" altLang="zh-CN" dirty="0" smtClean="0"/>
              <a:t>0.543mm/s</a:t>
            </a:r>
            <a:r>
              <a:rPr lang="zh-CN" altLang="en-US" dirty="0" smtClean="0"/>
              <a:t>）</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其次实现二维弯管截面悬浮与运动控制，精度与运动速度要求与一维相同</a:t>
            </a:r>
            <a:endParaRPr lang="en-US" altLang="zh-CN" dirty="0" smtClean="0"/>
          </a:p>
          <a:p>
            <a:r>
              <a:rPr lang="zh-CN" altLang="en-US" dirty="0" smtClean="0"/>
              <a:t>最后是借助机械手驱动实现三维小尺度弯管内的悬浮与运动控制，精度为</a:t>
            </a:r>
            <a:r>
              <a:rPr lang="en-US" altLang="zh-CN" dirty="0" smtClean="0"/>
              <a:t>0.02mm</a:t>
            </a:r>
            <a:r>
              <a:rPr lang="zh-CN" altLang="en-US" dirty="0" smtClean="0"/>
              <a:t>，第三维的运动速度设计为</a:t>
            </a:r>
            <a:r>
              <a:rPr lang="en-US" altLang="zh-CN" dirty="0" smtClean="0"/>
              <a:t>5-10mm/s</a:t>
            </a:r>
            <a:r>
              <a:rPr lang="zh-CN" altLang="en-US" dirty="0" smtClean="0"/>
              <a:t>。</a:t>
            </a:r>
            <a:endParaRPr lang="en-US" altLang="zh-CN" dirty="0" smtClean="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21</a:t>
            </a:fld>
            <a:endParaRPr lang="zh-CN" altLang="en-US"/>
          </a:p>
        </p:txBody>
      </p:sp>
    </p:spTree>
    <p:extLst>
      <p:ext uri="{BB962C8B-B14F-4D97-AF65-F5344CB8AC3E}">
        <p14:creationId xmlns:p14="http://schemas.microsoft.com/office/powerpoint/2010/main" val="21068978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首先是一维稳定悬浮与运动</a:t>
            </a:r>
            <a:endParaRPr lang="en-US" altLang="zh-CN" dirty="0" smtClean="0"/>
          </a:p>
          <a:p>
            <a:r>
              <a:rPr lang="zh-CN" altLang="en-US" dirty="0" smtClean="0"/>
              <a:t>相比于一个电磁驱动器，两个电磁驱动器联合施力，可以使磁性小球实现更稳定的悬浮</a:t>
            </a:r>
            <a:endParaRPr lang="en-US" altLang="zh-CN" dirty="0" smtClean="0"/>
          </a:p>
          <a:p>
            <a:r>
              <a:rPr lang="zh-CN" altLang="en-US" dirty="0" smtClean="0"/>
              <a:t>并且，在系统中加入位置传感器可使系统形成闭环系统</a:t>
            </a:r>
            <a:endParaRPr lang="en-US" altLang="zh-CN" dirty="0" smtClean="0"/>
          </a:p>
          <a:p>
            <a:r>
              <a:rPr lang="zh-CN" altLang="en-US" dirty="0" smtClean="0"/>
              <a:t>并初步采用</a:t>
            </a:r>
            <a:r>
              <a:rPr lang="en-US" altLang="zh-CN" dirty="0" smtClean="0"/>
              <a:t>PID</a:t>
            </a:r>
            <a:r>
              <a:rPr lang="zh-CN" altLang="en-US" dirty="0" smtClean="0"/>
              <a:t>控制方式，参数通过对控制模型仿真与试验结合获得，最终实现一维稳定悬浮，</a:t>
            </a:r>
            <a:endParaRPr lang="en-US" altLang="zh-CN" dirty="0" smtClean="0"/>
          </a:p>
          <a:p>
            <a:r>
              <a:rPr lang="zh-CN" altLang="en-US" dirty="0" smtClean="0"/>
              <a:t>通过离散化小步长形式实现一维悬浮运动控制。</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FFB1B089-4FA1-4EBC-A109-790E04A613D2}" type="slidenum">
              <a:rPr lang="zh-CN" altLang="en-US" smtClean="0"/>
              <a:t>22</a:t>
            </a:fld>
            <a:endParaRPr lang="zh-CN" altLang="en-US"/>
          </a:p>
        </p:txBody>
      </p:sp>
    </p:spTree>
    <p:extLst>
      <p:ext uri="{BB962C8B-B14F-4D97-AF65-F5344CB8AC3E}">
        <p14:creationId xmlns:p14="http://schemas.microsoft.com/office/powerpoint/2010/main" val="1162263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下面是小尺度弯管截面二维悬浮运动控制</a:t>
            </a:r>
            <a:endParaRPr lang="en-US" altLang="zh-CN" dirty="0" smtClean="0"/>
          </a:p>
          <a:p>
            <a:r>
              <a:rPr lang="zh-CN" altLang="en-US" dirty="0" smtClean="0"/>
              <a:t>在二维插补形式磁悬浮驱动试验中，通过离散化小步长方式，将起点和终点之间的线段离散化，通过小球连续相邻点之间的点位运动实现小球的二维悬浮运动</a:t>
            </a:r>
            <a:endParaRPr lang="en-US" altLang="zh-CN" dirty="0" smtClean="0"/>
          </a:p>
          <a:p>
            <a:r>
              <a:rPr lang="zh-CN" altLang="en-US" dirty="0" smtClean="0"/>
              <a:t>运动形式如动画所示</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23</a:t>
            </a:fld>
            <a:endParaRPr lang="zh-CN" altLang="en-US"/>
          </a:p>
        </p:txBody>
      </p:sp>
    </p:spTree>
    <p:extLst>
      <p:ext uri="{BB962C8B-B14F-4D97-AF65-F5344CB8AC3E}">
        <p14:creationId xmlns:p14="http://schemas.microsoft.com/office/powerpoint/2010/main" val="3092431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第三部分是三维悬浮与运动控制部分</a:t>
            </a:r>
            <a:endParaRPr lang="en-US" altLang="zh-CN" dirty="0" smtClean="0"/>
          </a:p>
          <a:p>
            <a:r>
              <a:rPr lang="zh-CN" altLang="en-US" dirty="0" smtClean="0"/>
              <a:t>首先对小尺度弯管的结构进行三维扫描和建模，根据三维模型进行路径规划</a:t>
            </a:r>
            <a:endParaRPr lang="en-US" altLang="zh-CN" dirty="0" smtClean="0"/>
          </a:p>
          <a:p>
            <a:r>
              <a:rPr lang="zh-CN" altLang="en-US" dirty="0" smtClean="0"/>
              <a:t>之后在</a:t>
            </a:r>
            <a:r>
              <a:rPr lang="en-US" altLang="zh-CN" dirty="0" smtClean="0"/>
              <a:t>x</a:t>
            </a:r>
            <a:r>
              <a:rPr lang="zh-CN" altLang="en-US" dirty="0" smtClean="0"/>
              <a:t>、</a:t>
            </a:r>
            <a:r>
              <a:rPr lang="en-US" altLang="zh-CN" dirty="0" smtClean="0"/>
              <a:t>y</a:t>
            </a:r>
            <a:r>
              <a:rPr lang="zh-CN" altLang="en-US" dirty="0" smtClean="0"/>
              <a:t>、</a:t>
            </a:r>
            <a:r>
              <a:rPr lang="en-US" altLang="zh-CN" dirty="0" smtClean="0"/>
              <a:t>z</a:t>
            </a:r>
            <a:r>
              <a:rPr lang="zh-CN" altLang="en-US" dirty="0" smtClean="0"/>
              <a:t>三个方向联合进行插补运算，把</a:t>
            </a:r>
            <a:r>
              <a:rPr lang="zh-CN" altLang="zh-CN" sz="1200" kern="1200" dirty="0" smtClean="0">
                <a:solidFill>
                  <a:schemeClr val="tx1"/>
                </a:solidFill>
                <a:effectLst/>
                <a:latin typeface="+mn-lt"/>
                <a:ea typeface="+mn-ea"/>
                <a:cs typeface="+mn-cs"/>
              </a:rPr>
              <a:t>将磁性小球沿逼近</a:t>
            </a:r>
            <a:r>
              <a:rPr lang="zh-CN" altLang="en-US" sz="1200" kern="1200" dirty="0" smtClean="0">
                <a:solidFill>
                  <a:schemeClr val="tx1"/>
                </a:solidFill>
                <a:effectLst/>
                <a:latin typeface="+mn-lt"/>
                <a:ea typeface="+mn-ea"/>
                <a:cs typeface="+mn-cs"/>
              </a:rPr>
              <a:t>规划</a:t>
            </a:r>
            <a:r>
              <a:rPr lang="zh-CN" altLang="zh-CN" sz="1200" kern="1200" dirty="0" smtClean="0">
                <a:solidFill>
                  <a:schemeClr val="tx1"/>
                </a:solidFill>
                <a:effectLst/>
                <a:latin typeface="+mn-lt"/>
                <a:ea typeface="+mn-ea"/>
                <a:cs typeface="+mn-cs"/>
              </a:rPr>
              <a:t>路径曲线插补得到的折线作为实际运动路径</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需要将小球稳定悬浮到初始位置后，根据这个路径进行三维运动。</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运动形式如动画所示。</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24</a:t>
            </a:fld>
            <a:endParaRPr lang="zh-CN" altLang="en-US"/>
          </a:p>
        </p:txBody>
      </p:sp>
    </p:spTree>
    <p:extLst>
      <p:ext uri="{BB962C8B-B14F-4D97-AF65-F5344CB8AC3E}">
        <p14:creationId xmlns:p14="http://schemas.microsoft.com/office/powerpoint/2010/main" val="11012765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本课题的预期成果包含创新点和研究成果</a:t>
            </a:r>
            <a:endParaRPr lang="en-US" altLang="zh-CN" dirty="0" smtClean="0"/>
          </a:p>
          <a:p>
            <a:r>
              <a:rPr lang="zh-CN" altLang="en-US" dirty="0" smtClean="0"/>
              <a:t>其中创新点主要分为三点，</a:t>
            </a:r>
            <a:r>
              <a:rPr lang="en-US" altLang="zh-CN" dirty="0" smtClean="0"/>
              <a:t>1</a:t>
            </a:r>
            <a:r>
              <a:rPr lang="zh-CN" altLang="en-US" dirty="0" smtClean="0"/>
              <a:t>是、</a:t>
            </a:r>
            <a:r>
              <a:rPr lang="en-US" altLang="zh-CN" dirty="0" smtClean="0"/>
              <a:t>2</a:t>
            </a:r>
            <a:r>
              <a:rPr lang="zh-CN" altLang="en-US" dirty="0" smtClean="0"/>
              <a:t>是、</a:t>
            </a:r>
            <a:r>
              <a:rPr lang="en-US" altLang="zh-CN" dirty="0" smtClean="0"/>
              <a:t>3</a:t>
            </a:r>
            <a:r>
              <a:rPr lang="zh-CN" altLang="en-US" dirty="0" smtClean="0"/>
              <a:t>是、</a:t>
            </a:r>
            <a:endParaRPr lang="en-US" altLang="zh-CN" dirty="0" smtClean="0"/>
          </a:p>
          <a:p>
            <a:r>
              <a:rPr lang="zh-CN" altLang="en-US" dirty="0" smtClean="0"/>
              <a:t>本课题研究成果包含四点</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25</a:t>
            </a:fld>
            <a:endParaRPr lang="zh-CN" altLang="en-US"/>
          </a:p>
        </p:txBody>
      </p:sp>
    </p:spTree>
    <p:extLst>
      <p:ext uri="{BB962C8B-B14F-4D97-AF65-F5344CB8AC3E}">
        <p14:creationId xmlns:p14="http://schemas.microsoft.com/office/powerpoint/2010/main" val="25934077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最后是本课题研究计划进展的一个安排，目前按照研究计划的安排已经进展到了控制模型设计与仿真阶段</a:t>
            </a:r>
            <a:endParaRPr lang="en-US" altLang="zh-CN" dirty="0" smtClean="0"/>
          </a:p>
          <a:p>
            <a:r>
              <a:rPr lang="zh-CN" altLang="en-US" dirty="0" smtClean="0"/>
              <a:t>接下来将根据计划安排推进课题研究</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26</a:t>
            </a:fld>
            <a:endParaRPr lang="zh-CN" altLang="en-US"/>
          </a:p>
        </p:txBody>
      </p:sp>
    </p:spTree>
    <p:extLst>
      <p:ext uri="{BB962C8B-B14F-4D97-AF65-F5344CB8AC3E}">
        <p14:creationId xmlns:p14="http://schemas.microsoft.com/office/powerpoint/2010/main" val="23802191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以上就是本课题研究内容的全部介绍，请各位老师提出宝贵意见。</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27</a:t>
            </a:fld>
            <a:endParaRPr lang="zh-CN" altLang="en-US"/>
          </a:p>
        </p:txBody>
      </p:sp>
    </p:spTree>
    <p:extLst>
      <p:ext uri="{BB962C8B-B14F-4D97-AF65-F5344CB8AC3E}">
        <p14:creationId xmlns:p14="http://schemas.microsoft.com/office/powerpoint/2010/main" val="862544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那么首先我来概况一下课题的研究目的与意义</a:t>
            </a:r>
            <a:r>
              <a:rPr lang="en-US" altLang="zh-CN" dirty="0" smtClean="0"/>
              <a:t/>
            </a:r>
            <a:br>
              <a:rPr lang="en-US" altLang="zh-CN" dirty="0" smtClean="0"/>
            </a:br>
            <a:r>
              <a:rPr lang="en-US" altLang="zh-CN" dirty="0" smtClean="0"/>
              <a:t>1</a:t>
            </a:r>
            <a:r>
              <a:rPr lang="zh-CN" altLang="en-US" dirty="0" smtClean="0"/>
              <a:t>、工业领域，尤其是航空航天领域及核工业领域中需要大量微细管道，这些微细弯管的内部质量检查与清淤一直是一大难点。传统的检查方法多采用破坏性检查，或者将内窥镜微型化处理以后用于弯管的内部质量检查，这两种方法应用场景都有很大的局限性，对设备和零件也会产生不同程度的损伤</a:t>
            </a:r>
            <a:endParaRPr lang="en-US" altLang="zh-CN" dirty="0" smtClean="0"/>
          </a:p>
          <a:p>
            <a:r>
              <a:rPr lang="en-US" altLang="zh-CN" dirty="0" smtClean="0"/>
              <a:t>2</a:t>
            </a:r>
            <a:r>
              <a:rPr lang="zh-CN" altLang="en-US" dirty="0" smtClean="0"/>
              <a:t>、而且，精密制造业中经常需要在微小、相对封闭的狭长空间或特殊空间场合进行作业，比如：微机电装配和微纳制造</a:t>
            </a:r>
            <a:endParaRPr lang="en-US" altLang="zh-CN" dirty="0" smtClean="0"/>
          </a:p>
          <a:p>
            <a:r>
              <a:rPr lang="en-US" altLang="zh-CN" dirty="0" smtClean="0"/>
              <a:t>3</a:t>
            </a:r>
            <a:r>
              <a:rPr lang="zh-CN" altLang="en-US" dirty="0" smtClean="0"/>
              <a:t>、所以，悬浮微机器人由于尺寸小、无拘束等特性，使得非常适用于这种空间场合，因此工业上无接触式的无线检测装置及其驱动控制方法研究是具有重要意义的</a:t>
            </a:r>
          </a:p>
          <a:p>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3</a:t>
            </a:fld>
            <a:endParaRPr lang="zh-CN" altLang="en-US"/>
          </a:p>
        </p:txBody>
      </p:sp>
    </p:spTree>
    <p:extLst>
      <p:ext uri="{BB962C8B-B14F-4D97-AF65-F5344CB8AC3E}">
        <p14:creationId xmlns:p14="http://schemas.microsoft.com/office/powerpoint/2010/main" val="2561285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、在生物学领域，特别是动植物基因工程、农产品改良育种等研究领域</a:t>
            </a:r>
            <a:r>
              <a:rPr lang="en-US" altLang="zh-CN" dirty="0" smtClean="0"/>
              <a:t>,</a:t>
            </a:r>
            <a:r>
              <a:rPr lang="zh-CN" altLang="en-US" dirty="0" smtClean="0"/>
              <a:t>需要实现遗传物质注入细胞、基因编辑这些精细操作，因此都离不开悬浮微机器人系统的无线驱动技术</a:t>
            </a:r>
            <a:endParaRPr lang="en-US" altLang="zh-CN" dirty="0" smtClean="0"/>
          </a:p>
          <a:p>
            <a:r>
              <a:rPr lang="en-US" altLang="zh-CN" dirty="0" smtClean="0"/>
              <a:t>2</a:t>
            </a:r>
            <a:r>
              <a:rPr lang="zh-CN" altLang="en-US" dirty="0" smtClean="0"/>
              <a:t>、在医疗领域，悬浮微机器人可以代替医护人员进行外科手术、医疗检测等任务。例如肠胃、气管、血管等部的淤塞症状。利用现有的医疗技术，疾病的诊断与治疗多采用机械设备介入式诊疗方法。如果采用无接触式悬浮微机器人进入人体器官腔道，在细微管道对病变部位进行观测和诊断，通过赋予微机器人一些执行功能可使其对病变部位进行微型手术或者靶向施药，完成手术或提高了疗效的同时，也极大避免了外科手术中介入式机械设备对器官内壁造成的损伤，减少手术设施给患者带来的痛苦。</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t>3</a:t>
            </a:r>
            <a:r>
              <a:rPr lang="zh-CN" altLang="en-US" dirty="0" smtClean="0"/>
              <a:t>、因此在医学和生物学上，无接触式的无线检测装置及其驱动控制方法研究也同样具有重要意义</a:t>
            </a:r>
          </a:p>
          <a:p>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4</a:t>
            </a:fld>
            <a:endParaRPr lang="zh-CN" altLang="en-US"/>
          </a:p>
        </p:txBody>
      </p:sp>
    </p:spTree>
    <p:extLst>
      <p:ext uri="{BB962C8B-B14F-4D97-AF65-F5344CB8AC3E}">
        <p14:creationId xmlns:p14="http://schemas.microsoft.com/office/powerpoint/2010/main" val="23742277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r>
              <a:rPr lang="zh-CN" altLang="en-US" dirty="0" smtClean="0"/>
              <a:t>下面是国内外的研究概况，首先是国外的研究情况</a:t>
            </a:r>
            <a:endParaRPr lang="en-US" altLang="zh-CN" dirty="0" smtClean="0"/>
          </a:p>
          <a:p>
            <a:r>
              <a:rPr lang="zh-CN" altLang="en-US" dirty="0" smtClean="0"/>
              <a:t>团队采用均匀磁场亥姆霍兹线圈的外磁驱动系统驱动细菌鞭毛机器人，使其在有粘性的液体环境中产生旋转前进的动力，可应用于细胞的靶向给药。</a:t>
            </a:r>
            <a:endParaRPr lang="en-US" altLang="zh-CN" dirty="0" smtClean="0"/>
          </a:p>
          <a:p>
            <a:r>
              <a:rPr lang="zh-CN" altLang="en-US" dirty="0" smtClean="0"/>
              <a:t>团队采用永磁体加线圈产生外部旋转磁场的方式驱动插入式胶囊内窥镜机器人，以手持的方式使其可以在被检测的人体消化道中实现旋转、平移和倾斜。</a:t>
            </a:r>
            <a:endParaRPr lang="en-US" altLang="zh-CN" dirty="0" smtClean="0"/>
          </a:p>
        </p:txBody>
      </p:sp>
      <p:sp>
        <p:nvSpPr>
          <p:cNvPr id="4" name="灯片编号占位符 3"/>
          <p:cNvSpPr>
            <a:spLocks noGrp="1"/>
          </p:cNvSpPr>
          <p:nvPr>
            <p:ph type="sldNum" sz="quarter" idx="10"/>
          </p:nvPr>
        </p:nvSpPr>
        <p:spPr/>
        <p:txBody>
          <a:bodyPr/>
          <a:lstStyle/>
          <a:p>
            <a:fld id="{7606FE84-E84A-48D7-B3AF-F7EA63937483}" type="slidenum">
              <a:rPr lang="zh-CN" altLang="en-US" smtClean="0"/>
              <a:t>5</a:t>
            </a:fld>
            <a:endParaRPr lang="zh-CN" altLang="en-US"/>
          </a:p>
        </p:txBody>
      </p:sp>
    </p:spTree>
    <p:extLst>
      <p:ext uri="{BB962C8B-B14F-4D97-AF65-F5344CB8AC3E}">
        <p14:creationId xmlns:p14="http://schemas.microsoft.com/office/powerpoint/2010/main" val="39001336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其次是国内的研究情况，</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自动化所采用</a:t>
            </a:r>
            <a:r>
              <a:rPr lang="en-US" altLang="zh-CN" sz="1200" kern="1200" dirty="0" smtClean="0">
                <a:solidFill>
                  <a:schemeClr val="tx1"/>
                </a:solidFill>
                <a:effectLst/>
                <a:latin typeface="+mn-lt"/>
                <a:ea typeface="+mn-ea"/>
                <a:cs typeface="+mn-cs"/>
              </a:rPr>
              <a:t>4</a:t>
            </a:r>
            <a:r>
              <a:rPr lang="zh-CN" altLang="en-US" sz="1200" kern="1200" dirty="0" smtClean="0">
                <a:solidFill>
                  <a:schemeClr val="tx1"/>
                </a:solidFill>
                <a:effectLst/>
                <a:latin typeface="+mn-lt"/>
                <a:ea typeface="+mn-ea"/>
                <a:cs typeface="+mn-cs"/>
              </a:rPr>
              <a:t>线圈作为外磁场搭建了微流体悬浮驱动系统，驱动半球体微型机器人在液体环境中实现平动和旋转这</a:t>
            </a:r>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个自由度的运动。</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张钊团队采用外部旋转磁场搭建了胶囊管道微机器人驱动系统驱动胶囊型永磁体机器人，使其在粘性液体管道内旋转前进和前后换向</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solidFill>
                  <a:schemeClr val="tx1"/>
                </a:solidFill>
                <a:effectLst/>
                <a:latin typeface="+mn-lt"/>
                <a:ea typeface="+mn-ea"/>
                <a:cs typeface="+mn-cs"/>
              </a:rPr>
              <a:t>国内研究较为落后于国外，大部分研究都二维方向。</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6</a:t>
            </a:fld>
            <a:endParaRPr lang="zh-CN" altLang="en-US"/>
          </a:p>
        </p:txBody>
      </p:sp>
    </p:spTree>
    <p:extLst>
      <p:ext uri="{BB962C8B-B14F-4D97-AF65-F5344CB8AC3E}">
        <p14:creationId xmlns:p14="http://schemas.microsoft.com/office/powerpoint/2010/main" val="1605613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本课题旨在提出一套在小尺度弯管内基于力失衡的磁性小球外磁场驱动理论和控制方法。在提出理论和方法的同时，设计一套外磁场驱动与控制系统并搭建一套外磁场悬浮运动控制平台。</a:t>
            </a:r>
            <a:r>
              <a:rPr lang="zh-CN" altLang="en-US" sz="1200" kern="1200" dirty="0" smtClean="0">
                <a:solidFill>
                  <a:schemeClr val="tx1"/>
                </a:solidFill>
                <a:effectLst/>
                <a:latin typeface="+mn-lt"/>
                <a:ea typeface="+mn-ea"/>
                <a:cs typeface="+mn-cs"/>
              </a:rPr>
              <a:t>目标是实现磁性小球在小尺度弯管内的三维运动</a:t>
            </a:r>
            <a:endParaRPr lang="en-US" altLang="zh-CN" sz="1200" kern="1200" dirty="0" smtClean="0">
              <a:solidFill>
                <a:schemeClr val="tx1"/>
              </a:solidFill>
              <a:effectLst/>
              <a:latin typeface="+mn-lt"/>
              <a:ea typeface="+mn-ea"/>
              <a:cs typeface="+mn-cs"/>
            </a:endParaRPr>
          </a:p>
          <a:p>
            <a:r>
              <a:rPr lang="zh-CN" altLang="en-US" dirty="0" smtClean="0"/>
              <a:t>本课题的研究方案分为三个部分：</a:t>
            </a:r>
            <a:endParaRPr lang="en-US" altLang="zh-CN" dirty="0" smtClean="0"/>
          </a:p>
          <a:p>
            <a:r>
              <a:rPr lang="en-US" altLang="zh-CN" dirty="0" smtClean="0"/>
              <a:t>1</a:t>
            </a:r>
            <a:r>
              <a:rPr lang="zh-CN" altLang="en-US" dirty="0" smtClean="0"/>
              <a:t>）首先，通过上下分布的双电磁驱动器，采用差分法联合控制使磁性小球更加稳定保持悬浮状态；</a:t>
            </a:r>
            <a:endParaRPr lang="en-US" altLang="zh-CN" dirty="0" smtClean="0"/>
          </a:p>
          <a:p>
            <a:r>
              <a:rPr lang="en-US" altLang="zh-CN" sz="1200" kern="1200" dirty="0" smtClean="0">
                <a:solidFill>
                  <a:schemeClr val="tx1"/>
                </a:solidFill>
                <a:effectLst/>
                <a:latin typeface="+mn-lt"/>
                <a:ea typeface="+mn-ea"/>
                <a:cs typeface="+mn-cs"/>
              </a:rPr>
              <a:t>2</a:t>
            </a:r>
            <a:r>
              <a:rPr lang="zh-CN" altLang="en-US" sz="1200" kern="1200" dirty="0" smtClean="0">
                <a:solidFill>
                  <a:schemeClr val="tx1"/>
                </a:solidFill>
                <a:effectLst/>
                <a:latin typeface="+mn-lt"/>
                <a:ea typeface="+mn-ea"/>
                <a:cs typeface="+mn-cs"/>
              </a:rPr>
              <a:t>）其次，竖直方向和水平方向</a:t>
            </a:r>
            <a:r>
              <a:rPr lang="zh-CN" altLang="zh-CN" sz="1200" kern="1200" dirty="0" smtClean="0">
                <a:solidFill>
                  <a:schemeClr val="tx1"/>
                </a:solidFill>
                <a:effectLst/>
                <a:latin typeface="+mn-lt"/>
                <a:ea typeface="+mn-ea"/>
                <a:cs typeface="+mn-cs"/>
              </a:rPr>
              <a:t>采用小步长离散化的形式</a:t>
            </a:r>
            <a:r>
              <a:rPr lang="zh-CN" altLang="en-US" sz="1200" kern="1200" dirty="0" smtClean="0">
                <a:solidFill>
                  <a:schemeClr val="tx1"/>
                </a:solidFill>
                <a:effectLst/>
                <a:latin typeface="+mn-lt"/>
                <a:ea typeface="+mn-ea"/>
                <a:cs typeface="+mn-cs"/>
              </a:rPr>
              <a:t>对磁性小球</a:t>
            </a:r>
            <a:r>
              <a:rPr lang="zh-CN" altLang="zh-CN" sz="1200" kern="1200" dirty="0" smtClean="0">
                <a:solidFill>
                  <a:schemeClr val="tx1"/>
                </a:solidFill>
                <a:effectLst/>
                <a:latin typeface="+mn-lt"/>
                <a:ea typeface="+mn-ea"/>
                <a:cs typeface="+mn-cs"/>
              </a:rPr>
              <a:t>进行运动控制</a:t>
            </a:r>
            <a:r>
              <a:rPr lang="zh-CN" altLang="en-US" sz="1200" kern="1200" dirty="0" smtClean="0">
                <a:solidFill>
                  <a:schemeClr val="tx1"/>
                </a:solidFill>
                <a:effectLst/>
                <a:latin typeface="+mn-lt"/>
                <a:ea typeface="+mn-ea"/>
                <a:cs typeface="+mn-cs"/>
              </a:rPr>
              <a:t>，实现小球在二维弯管截面的悬浮运动</a:t>
            </a:r>
            <a:r>
              <a:rPr lang="zh-CN" altLang="zh-CN"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）最后，</a:t>
            </a:r>
            <a:r>
              <a:rPr lang="zh-CN" altLang="zh-CN" sz="1200" kern="1200" dirty="0" smtClean="0">
                <a:solidFill>
                  <a:schemeClr val="tx1"/>
                </a:solidFill>
                <a:effectLst/>
                <a:latin typeface="+mn-lt"/>
                <a:ea typeface="+mn-ea"/>
                <a:cs typeface="+mn-cs"/>
              </a:rPr>
              <a:t>各维度间的联合运动通过</a:t>
            </a:r>
            <a:r>
              <a:rPr lang="zh-CN" altLang="en-US" sz="1200" kern="1200" dirty="0" smtClean="0">
                <a:solidFill>
                  <a:schemeClr val="tx1"/>
                </a:solidFill>
                <a:effectLst/>
                <a:latin typeface="+mn-lt"/>
                <a:ea typeface="+mn-ea"/>
                <a:cs typeface="+mn-cs"/>
              </a:rPr>
              <a:t>对</a:t>
            </a:r>
            <a:r>
              <a:rPr lang="zh-CN" altLang="zh-CN" sz="1200" kern="1200" dirty="0" smtClean="0">
                <a:solidFill>
                  <a:schemeClr val="tx1"/>
                </a:solidFill>
                <a:effectLst/>
                <a:latin typeface="+mn-lt"/>
                <a:ea typeface="+mn-ea"/>
                <a:cs typeface="+mn-cs"/>
              </a:rPr>
              <a:t>小尺度弯管轨迹</a:t>
            </a:r>
            <a:r>
              <a:rPr lang="zh-CN" altLang="en-US" sz="1200" kern="1200" dirty="0" smtClean="0">
                <a:solidFill>
                  <a:schemeClr val="tx1"/>
                </a:solidFill>
                <a:effectLst/>
                <a:latin typeface="+mn-lt"/>
                <a:ea typeface="+mn-ea"/>
                <a:cs typeface="+mn-cs"/>
              </a:rPr>
              <a:t>进行</a:t>
            </a:r>
            <a:r>
              <a:rPr lang="zh-CN" altLang="zh-CN" sz="1200" kern="1200" dirty="0" smtClean="0">
                <a:solidFill>
                  <a:schemeClr val="tx1"/>
                </a:solidFill>
                <a:effectLst/>
                <a:latin typeface="+mn-lt"/>
                <a:ea typeface="+mn-ea"/>
                <a:cs typeface="+mn-cs"/>
              </a:rPr>
              <a:t>三维扫描建模</a:t>
            </a:r>
            <a:r>
              <a:rPr lang="zh-CN" altLang="en-US" sz="1200" kern="1200" dirty="0" smtClean="0">
                <a:solidFill>
                  <a:schemeClr val="tx1"/>
                </a:solidFill>
                <a:effectLst/>
                <a:latin typeface="+mn-lt"/>
                <a:ea typeface="+mn-ea"/>
                <a:cs typeface="+mn-cs"/>
              </a:rPr>
              <a:t>，之后对三维模型进行</a:t>
            </a:r>
            <a:r>
              <a:rPr lang="zh-CN" altLang="zh-CN" sz="1200" kern="1200" dirty="0" smtClean="0">
                <a:solidFill>
                  <a:schemeClr val="tx1"/>
                </a:solidFill>
                <a:effectLst/>
                <a:latin typeface="+mn-lt"/>
                <a:ea typeface="+mn-ea"/>
                <a:cs typeface="+mn-cs"/>
              </a:rPr>
              <a:t>运动路径</a:t>
            </a:r>
            <a:r>
              <a:rPr lang="zh-CN" altLang="en-US" sz="1200" kern="1200" dirty="0" smtClean="0">
                <a:solidFill>
                  <a:schemeClr val="tx1"/>
                </a:solidFill>
                <a:effectLst/>
                <a:latin typeface="+mn-lt"/>
                <a:ea typeface="+mn-ea"/>
                <a:cs typeface="+mn-cs"/>
              </a:rPr>
              <a:t>规划</a:t>
            </a:r>
            <a:r>
              <a:rPr lang="zh-CN"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以插补方式，</a:t>
            </a:r>
            <a:r>
              <a:rPr lang="zh-CN" altLang="zh-CN" sz="1200" kern="1200" dirty="0" smtClean="0">
                <a:solidFill>
                  <a:srgbClr val="FF0000"/>
                </a:solidFill>
                <a:effectLst/>
                <a:latin typeface="+mn-lt"/>
                <a:ea typeface="+mn-ea"/>
                <a:cs typeface="+mn-cs"/>
              </a:rPr>
              <a:t>将磁性小球沿逼近路径曲线插补得到的折线作为</a:t>
            </a:r>
            <a:r>
              <a:rPr lang="zh-CN" altLang="en-US" sz="1200" kern="1200" dirty="0" smtClean="0">
                <a:solidFill>
                  <a:srgbClr val="FF0000"/>
                </a:solidFill>
                <a:effectLst/>
                <a:latin typeface="+mn-lt"/>
                <a:ea typeface="+mn-ea"/>
                <a:cs typeface="+mn-cs"/>
              </a:rPr>
              <a:t>小球的</a:t>
            </a:r>
            <a:r>
              <a:rPr lang="zh-CN" altLang="zh-CN" sz="1200" kern="1200" dirty="0" smtClean="0">
                <a:solidFill>
                  <a:srgbClr val="FF0000"/>
                </a:solidFill>
                <a:effectLst/>
                <a:latin typeface="+mn-lt"/>
                <a:ea typeface="+mn-ea"/>
                <a:cs typeface="+mn-cs"/>
              </a:rPr>
              <a:t>实际运动路径</a:t>
            </a:r>
            <a:r>
              <a:rPr lang="zh-CN" altLang="en-US" sz="1200" kern="1200" dirty="0" smtClean="0">
                <a:solidFill>
                  <a:schemeClr val="tx1"/>
                </a:solidFill>
                <a:effectLst/>
                <a:latin typeface="+mn-lt"/>
                <a:ea typeface="+mn-ea"/>
                <a:cs typeface="+mn-cs"/>
              </a:rPr>
              <a:t>，并</a:t>
            </a:r>
            <a:r>
              <a:rPr lang="zh-CN" altLang="zh-CN" sz="1200" kern="1200" dirty="0" smtClean="0">
                <a:solidFill>
                  <a:schemeClr val="tx1"/>
                </a:solidFill>
                <a:effectLst/>
                <a:latin typeface="+mn-lt"/>
                <a:ea typeface="+mn-ea"/>
                <a:cs typeface="+mn-cs"/>
              </a:rPr>
              <a:t>进行三个维度方向上的配合运动。</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这是课题的总体研究方案。</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7</a:t>
            </a:fld>
            <a:endParaRPr lang="zh-CN" altLang="en-US"/>
          </a:p>
        </p:txBody>
      </p:sp>
    </p:spTree>
    <p:extLst>
      <p:ext uri="{BB962C8B-B14F-4D97-AF65-F5344CB8AC3E}">
        <p14:creationId xmlns:p14="http://schemas.microsoft.com/office/powerpoint/2010/main" val="31469197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对于研究内容及方案，将更详细地分为以下几个部分</a:t>
            </a:r>
            <a:r>
              <a:rPr lang="en-US" altLang="zh-CN" dirty="0" smtClean="0"/>
              <a:t>:</a:t>
            </a:r>
          </a:p>
          <a:p>
            <a:r>
              <a:rPr lang="zh-CN" altLang="en-US" dirty="0" smtClean="0"/>
              <a:t>第一</a:t>
            </a:r>
            <a:endParaRPr lang="en-US" altLang="zh-CN" dirty="0" smtClean="0"/>
          </a:p>
          <a:p>
            <a:r>
              <a:rPr lang="zh-CN" altLang="en-US" dirty="0" smtClean="0"/>
              <a:t>第二</a:t>
            </a:r>
            <a:endParaRPr lang="en-US" altLang="zh-CN" dirty="0" smtClean="0"/>
          </a:p>
          <a:p>
            <a:r>
              <a:rPr lang="zh-CN" altLang="en-US" dirty="0" smtClean="0"/>
              <a:t>第三</a:t>
            </a:r>
            <a:endParaRPr lang="en-US" altLang="zh-CN" dirty="0" smtClean="0"/>
          </a:p>
          <a:p>
            <a:r>
              <a:rPr lang="zh-CN" altLang="en-US" dirty="0" smtClean="0"/>
              <a:t>第四</a:t>
            </a:r>
            <a:endParaRPr lang="en-US" altLang="zh-CN" dirty="0" smtClean="0"/>
          </a:p>
          <a:p>
            <a:r>
              <a:rPr lang="zh-CN" altLang="en-US" dirty="0" smtClean="0"/>
              <a:t>第五</a:t>
            </a:r>
            <a:endParaRPr lang="zh-CN" altLang="en-US" dirty="0"/>
          </a:p>
        </p:txBody>
      </p:sp>
      <p:sp>
        <p:nvSpPr>
          <p:cNvPr id="4" name="灯片编号占位符 3"/>
          <p:cNvSpPr>
            <a:spLocks noGrp="1"/>
          </p:cNvSpPr>
          <p:nvPr>
            <p:ph type="sldNum" sz="quarter" idx="10"/>
          </p:nvPr>
        </p:nvSpPr>
        <p:spPr/>
        <p:txBody>
          <a:bodyPr/>
          <a:lstStyle/>
          <a:p>
            <a:fld id="{FFB1B089-4FA1-4EBC-A109-790E04A613D2}" type="slidenum">
              <a:rPr lang="zh-CN" altLang="en-US" smtClean="0"/>
              <a:t>8</a:t>
            </a:fld>
            <a:endParaRPr lang="zh-CN" altLang="en-US"/>
          </a:p>
        </p:txBody>
      </p:sp>
    </p:spTree>
    <p:extLst>
      <p:ext uri="{BB962C8B-B14F-4D97-AF65-F5344CB8AC3E}">
        <p14:creationId xmlns:p14="http://schemas.microsoft.com/office/powerpoint/2010/main" val="11775013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电磁驱动器的结构考虑了圆柱形和尖端型两种，下面是两种电磁驱动器模型的磁场有限元仿真</a:t>
            </a:r>
            <a:endParaRPr lang="en-US" altLang="zh-CN" dirty="0" smtClean="0"/>
          </a:p>
          <a:p>
            <a:r>
              <a:rPr lang="zh-CN" altLang="en-US" dirty="0" smtClean="0"/>
              <a:t>通过有限元仿真比较这两种模型的电磁性能的差异，确定选择圆柱形电磁驱动器模型</a:t>
            </a:r>
            <a:endParaRPr lang="zh-CN" altLang="en-US" dirty="0"/>
          </a:p>
        </p:txBody>
      </p:sp>
      <p:sp>
        <p:nvSpPr>
          <p:cNvPr id="4" name="灯片编号占位符 3"/>
          <p:cNvSpPr>
            <a:spLocks noGrp="1"/>
          </p:cNvSpPr>
          <p:nvPr>
            <p:ph type="sldNum" sz="quarter" idx="10"/>
          </p:nvPr>
        </p:nvSpPr>
        <p:spPr/>
        <p:txBody>
          <a:bodyPr/>
          <a:lstStyle/>
          <a:p>
            <a:fld id="{7606FE84-E84A-48D7-B3AF-F7EA63937483}" type="slidenum">
              <a:rPr lang="zh-CN" altLang="en-US" smtClean="0"/>
              <a:t>9</a:t>
            </a:fld>
            <a:endParaRPr lang="zh-CN" altLang="en-US"/>
          </a:p>
        </p:txBody>
      </p:sp>
    </p:spTree>
    <p:extLst>
      <p:ext uri="{BB962C8B-B14F-4D97-AF65-F5344CB8AC3E}">
        <p14:creationId xmlns:p14="http://schemas.microsoft.com/office/powerpoint/2010/main" val="29679668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26354077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2311230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14506944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94195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61497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64803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43527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32276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142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45227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357533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40880929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81790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5914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62301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6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6642458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8182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2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988052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2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53568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5411208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947791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34518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2569272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716912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43661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3542945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4039805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117956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36005644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36090766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E42B4640-49A4-408F-90AE-57C5B241B08D}" type="datetimeFigureOut">
              <a:rPr lang="zh-CN" altLang="en-US" smtClean="0"/>
              <a:t>2020/12/14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1904060258"/>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33"/>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2B4640-49A4-408F-90AE-57C5B241B08D}" type="datetimeFigureOut">
              <a:rPr lang="zh-CN" altLang="en-US" smtClean="0"/>
              <a:t>2020/12/14</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820884-8E5C-490A-B482-895DD09C920B}" type="slidenum">
              <a:rPr lang="zh-CN" altLang="en-US" smtClean="0"/>
              <a:t>‹#›</a:t>
            </a:fld>
            <a:endParaRPr lang="zh-CN" altLang="en-US"/>
          </a:p>
        </p:txBody>
      </p:sp>
    </p:spTree>
    <p:extLst>
      <p:ext uri="{BB962C8B-B14F-4D97-AF65-F5344CB8AC3E}">
        <p14:creationId xmlns:p14="http://schemas.microsoft.com/office/powerpoint/2010/main" val="33844364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87" r:id="rId19"/>
    <p:sldLayoutId id="2147483691" r:id="rId20"/>
    <p:sldLayoutId id="2147483692" r:id="rId21"/>
    <p:sldLayoutId id="2147483693" r:id="rId22"/>
    <p:sldLayoutId id="2147483695" r:id="rId23"/>
    <p:sldLayoutId id="2147483696" r:id="rId24"/>
    <p:sldLayoutId id="2147483697" r:id="rId25"/>
    <p:sldLayoutId id="2147483698" r:id="rId26"/>
    <p:sldLayoutId id="2147483699" r:id="rId27"/>
    <p:sldLayoutId id="2147483700" r:id="rId28"/>
    <p:sldLayoutId id="2147483701" r:id="rId29"/>
    <p:sldLayoutId id="2147483702" r:id="rId30"/>
    <p:sldLayoutId id="2147483703" r:id="rId3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30.png"/><Relationship Id="rId5" Type="http://schemas.openxmlformats.org/officeDocument/2006/relationships/image" Target="../media/image300.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29.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8.xml"/><Relationship Id="rId5" Type="http://schemas.openxmlformats.org/officeDocument/2006/relationships/image" Target="../media/image40.tiff"/><Relationship Id="rId4" Type="http://schemas.openxmlformats.org/officeDocument/2006/relationships/image" Target="../media/image39.tiff"/></Relationships>
</file>

<file path=ppt/slides/_rels/slide1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image" Target="../media/image44.jpg"/><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image" Target="../media/image43.jpg"/><Relationship Id="rId5" Type="http://schemas.openxmlformats.org/officeDocument/2006/relationships/image" Target="../media/image42.emf"/><Relationship Id="rId4" Type="http://schemas.openxmlformats.org/officeDocument/2006/relationships/package" Target="../embeddings/Microsoft_Visio___1.vsdx"/></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0.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9.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56.jpeg"/></Relationships>
</file>

<file path=ppt/slides/_rels/slide2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3.xml"/><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8.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5.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xml"/><Relationship Id="rId1" Type="http://schemas.openxmlformats.org/officeDocument/2006/relationships/slideLayout" Target="../slideLayouts/slideLayout23.xml"/><Relationship Id="rId5" Type="http://schemas.openxmlformats.org/officeDocument/2006/relationships/image" Target="../media/image22.jpg"/><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矩形 1"/>
          <p:cNvSpPr/>
          <p:nvPr/>
        </p:nvSpPr>
        <p:spPr>
          <a:xfrm>
            <a:off x="0" y="0"/>
            <a:ext cx="9144000" cy="341619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27845620-1BD2-4CB4-A849-1D6F71C83D3D}"/>
              </a:ext>
            </a:extLst>
          </p:cNvPr>
          <p:cNvSpPr/>
          <p:nvPr/>
        </p:nvSpPr>
        <p:spPr>
          <a:xfrm>
            <a:off x="519546" y="551141"/>
            <a:ext cx="8104908" cy="5755719"/>
          </a:xfrm>
          <a:prstGeom prst="rect">
            <a:avLst/>
          </a:prstGeom>
          <a:blipFill>
            <a:blip r:embed="rId4"/>
            <a:stretch>
              <a:fillRect/>
            </a:stretch>
          </a:blip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PA_矩形 17"/>
          <p:cNvSpPr/>
          <p:nvPr>
            <p:custDataLst>
              <p:tags r:id="rId1"/>
            </p:custDataLst>
          </p:nvPr>
        </p:nvSpPr>
        <p:spPr>
          <a:xfrm>
            <a:off x="858349" y="2226317"/>
            <a:ext cx="7388561" cy="1525418"/>
          </a:xfrm>
          <a:prstGeom prst="rect">
            <a:avLst/>
          </a:prstGeom>
        </p:spPr>
        <p:txBody>
          <a:bodyPr wrap="none">
            <a:spAutoFit/>
          </a:bodyPr>
          <a:lstStyle/>
          <a:p>
            <a:pPr algn="ctr">
              <a:lnSpc>
                <a:spcPct val="125000"/>
              </a:lnSpc>
              <a:spcBef>
                <a:spcPct val="0"/>
              </a:spcBef>
            </a:pPr>
            <a:r>
              <a:rPr lang="zh-CN" altLang="en-US" sz="4000" b="1" dirty="0">
                <a:solidFill>
                  <a:srgbClr val="44546A"/>
                </a:solidFill>
                <a:latin typeface="宋体" panose="02010600030101010101" pitchFamily="2" charset="-122"/>
              </a:rPr>
              <a:t>基于力失衡的磁性</a:t>
            </a:r>
            <a:r>
              <a:rPr lang="zh-CN" altLang="en-US" sz="4000" b="1" dirty="0" smtClean="0">
                <a:solidFill>
                  <a:srgbClr val="44546A"/>
                </a:solidFill>
                <a:latin typeface="宋体" panose="02010600030101010101" pitchFamily="2" charset="-122"/>
              </a:rPr>
              <a:t>小球</a:t>
            </a:r>
            <a:endParaRPr lang="en-US" altLang="zh-CN" sz="4000" b="1" dirty="0" smtClean="0">
              <a:solidFill>
                <a:srgbClr val="44546A"/>
              </a:solidFill>
              <a:latin typeface="宋体" panose="02010600030101010101" pitchFamily="2" charset="-122"/>
            </a:endParaRPr>
          </a:p>
          <a:p>
            <a:pPr algn="ctr">
              <a:lnSpc>
                <a:spcPct val="125000"/>
              </a:lnSpc>
              <a:spcBef>
                <a:spcPct val="0"/>
              </a:spcBef>
            </a:pPr>
            <a:r>
              <a:rPr lang="zh-CN" altLang="en-US" sz="4000" b="1" dirty="0" smtClean="0">
                <a:solidFill>
                  <a:srgbClr val="44546A"/>
                </a:solidFill>
                <a:latin typeface="宋体" panose="02010600030101010101" pitchFamily="2" charset="-122"/>
              </a:rPr>
              <a:t>小</a:t>
            </a:r>
            <a:r>
              <a:rPr lang="zh-CN" altLang="en-US" sz="4000" b="1" dirty="0">
                <a:solidFill>
                  <a:srgbClr val="44546A"/>
                </a:solidFill>
                <a:latin typeface="宋体" panose="02010600030101010101" pitchFamily="2" charset="-122"/>
              </a:rPr>
              <a:t>尺度弯管外磁场驱动方法研究</a:t>
            </a:r>
            <a:endParaRPr lang="en-US" altLang="zh-CN" sz="4000" b="1" dirty="0" smtClean="0">
              <a:solidFill>
                <a:srgbClr val="44546A"/>
              </a:solidFill>
              <a:latin typeface="宋体" panose="02010600030101010101" pitchFamily="2" charset="-122"/>
            </a:endParaRPr>
          </a:p>
        </p:txBody>
      </p:sp>
      <p:sp>
        <p:nvSpPr>
          <p:cNvPr id="5" name="矩形 4"/>
          <p:cNvSpPr/>
          <p:nvPr/>
        </p:nvSpPr>
        <p:spPr>
          <a:xfrm>
            <a:off x="5473052" y="4626535"/>
            <a:ext cx="2877711" cy="1477328"/>
          </a:xfrm>
          <a:prstGeom prst="rect">
            <a:avLst/>
          </a:prstGeom>
          <a:noFill/>
        </p:spPr>
        <p:txBody>
          <a:bodyPr wrap="none" lIns="91440" tIns="45720" rIns="91440" bIns="45720">
            <a:spAutoFit/>
          </a:bodyPr>
          <a:lstStyle/>
          <a:p>
            <a:pPr>
              <a:lnSpc>
                <a:spcPct val="150000"/>
              </a:lnSpc>
            </a:pPr>
            <a:r>
              <a:rPr lang="zh-CN" altLang="en-US" sz="2000" dirty="0" smtClean="0">
                <a:ln w="0"/>
                <a:solidFill>
                  <a:srgbClr val="44546A"/>
                </a:solidFill>
                <a:latin typeface="楷体" panose="02010609060101010101" pitchFamily="49" charset="-122"/>
                <a:ea typeface="楷体" panose="02010609060101010101" pitchFamily="49" charset="-122"/>
              </a:rPr>
              <a:t>汇报人</a:t>
            </a:r>
            <a:r>
              <a:rPr lang="zh-CN" altLang="en-US" sz="2000" cap="none" spc="0" dirty="0" smtClean="0">
                <a:ln w="0"/>
                <a:solidFill>
                  <a:srgbClr val="44546A"/>
                </a:solidFill>
                <a:latin typeface="楷体" panose="02010609060101010101" pitchFamily="49" charset="-122"/>
                <a:ea typeface="楷体" panose="02010609060101010101" pitchFamily="49" charset="-122"/>
              </a:rPr>
              <a:t>：刘冠诚</a:t>
            </a:r>
            <a:endParaRPr lang="en-US" altLang="zh-CN" sz="2000" cap="none" spc="0" dirty="0" smtClean="0">
              <a:ln w="0"/>
              <a:solidFill>
                <a:srgbClr val="44546A"/>
              </a:solidFill>
              <a:latin typeface="楷体" panose="02010609060101010101" pitchFamily="49" charset="-122"/>
              <a:ea typeface="楷体" panose="02010609060101010101" pitchFamily="49" charset="-122"/>
            </a:endParaRPr>
          </a:p>
          <a:p>
            <a:pPr>
              <a:lnSpc>
                <a:spcPct val="150000"/>
              </a:lnSpc>
            </a:pPr>
            <a:r>
              <a:rPr lang="zh-CN" altLang="en-US" sz="2000" dirty="0" smtClean="0">
                <a:ln w="0"/>
                <a:solidFill>
                  <a:srgbClr val="44546A"/>
                </a:solidFill>
                <a:latin typeface="楷体" panose="02010609060101010101" pitchFamily="49" charset="-122"/>
                <a:ea typeface="楷体" panose="02010609060101010101" pitchFamily="49" charset="-122"/>
              </a:rPr>
              <a:t>指导教师：陆永华 教授</a:t>
            </a:r>
            <a:endParaRPr lang="en-US" altLang="zh-CN" sz="2000" cap="none" spc="0" dirty="0" smtClean="0">
              <a:ln w="0"/>
              <a:solidFill>
                <a:srgbClr val="44546A"/>
              </a:solidFill>
              <a:latin typeface="楷体" panose="02010609060101010101" pitchFamily="49" charset="-122"/>
              <a:ea typeface="楷体" panose="02010609060101010101" pitchFamily="49" charset="-122"/>
            </a:endParaRPr>
          </a:p>
          <a:p>
            <a:pPr>
              <a:lnSpc>
                <a:spcPct val="150000"/>
              </a:lnSpc>
            </a:pPr>
            <a:r>
              <a:rPr lang="en-US" altLang="zh-CN" sz="2000" dirty="0" smtClean="0">
                <a:ln w="0"/>
                <a:solidFill>
                  <a:srgbClr val="44546A"/>
                </a:solidFill>
                <a:latin typeface="Times New Roman" panose="02020603050405020304" pitchFamily="18" charset="0"/>
                <a:ea typeface="楷体" panose="02010609060101010101" pitchFamily="49" charset="-122"/>
                <a:cs typeface="Times New Roman" panose="02020603050405020304" pitchFamily="18" charset="0"/>
              </a:rPr>
              <a:t>2020 </a:t>
            </a:r>
            <a:r>
              <a:rPr lang="zh-CN" altLang="en-US" sz="2000" dirty="0" smtClean="0">
                <a:ln w="0"/>
                <a:solidFill>
                  <a:srgbClr val="44546A"/>
                </a:solidFill>
                <a:latin typeface="楷体" panose="02010609060101010101" pitchFamily="49" charset="-122"/>
                <a:ea typeface="楷体" panose="02010609060101010101" pitchFamily="49" charset="-122"/>
              </a:rPr>
              <a:t>年 </a:t>
            </a:r>
            <a:r>
              <a:rPr lang="en-US" altLang="zh-CN" sz="2000" dirty="0" smtClean="0">
                <a:ln w="0"/>
                <a:solidFill>
                  <a:srgbClr val="44546A"/>
                </a:solidFill>
                <a:latin typeface="Times New Roman" panose="02020603050405020304" pitchFamily="18" charset="0"/>
                <a:ea typeface="楷体" panose="02010609060101010101" pitchFamily="49" charset="-122"/>
                <a:cs typeface="Times New Roman" panose="02020603050405020304" pitchFamily="18" charset="0"/>
              </a:rPr>
              <a:t>12 </a:t>
            </a:r>
            <a:r>
              <a:rPr lang="zh-CN" altLang="en-US" sz="2000" dirty="0" smtClean="0">
                <a:ln w="0"/>
                <a:solidFill>
                  <a:srgbClr val="44546A"/>
                </a:solidFill>
                <a:latin typeface="楷体" panose="02010609060101010101" pitchFamily="49" charset="-122"/>
                <a:ea typeface="楷体" panose="02010609060101010101" pitchFamily="49" charset="-122"/>
              </a:rPr>
              <a:t>月 </a:t>
            </a:r>
            <a:r>
              <a:rPr lang="en-US" altLang="zh-CN" sz="2000" dirty="0" smtClean="0">
                <a:ln w="0"/>
                <a:solidFill>
                  <a:srgbClr val="44546A"/>
                </a:solidFill>
                <a:latin typeface="Times New Roman" panose="02020603050405020304" pitchFamily="18" charset="0"/>
                <a:ea typeface="楷体" panose="02010609060101010101" pitchFamily="49" charset="-122"/>
                <a:cs typeface="Times New Roman" panose="02020603050405020304" pitchFamily="18" charset="0"/>
              </a:rPr>
              <a:t>14 </a:t>
            </a:r>
            <a:r>
              <a:rPr lang="zh-CN" altLang="en-US" sz="2000" dirty="0" smtClean="0">
                <a:ln w="0"/>
                <a:solidFill>
                  <a:srgbClr val="44546A"/>
                </a:solidFill>
                <a:latin typeface="楷体" panose="02010609060101010101" pitchFamily="49" charset="-122"/>
                <a:ea typeface="楷体" panose="02010609060101010101" pitchFamily="49" charset="-122"/>
              </a:rPr>
              <a:t>日</a:t>
            </a:r>
            <a:endParaRPr lang="zh-CN" altLang="en-US" sz="2000" cap="none" spc="0" dirty="0">
              <a:ln w="0"/>
              <a:solidFill>
                <a:srgbClr val="44546A"/>
              </a:solidFill>
              <a:latin typeface="楷体" panose="02010609060101010101" pitchFamily="49" charset="-122"/>
              <a:ea typeface="楷体" panose="02010609060101010101" pitchFamily="49" charset="-122"/>
            </a:endParaRPr>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6944" y="992482"/>
            <a:ext cx="1017237" cy="1017237"/>
          </a:xfrm>
          <a:prstGeom prst="rect">
            <a:avLst/>
          </a:prstGeom>
        </p:spPr>
      </p:pic>
    </p:spTree>
    <p:extLst>
      <p:ext uri="{BB962C8B-B14F-4D97-AF65-F5344CB8AC3E}">
        <p14:creationId xmlns:p14="http://schemas.microsoft.com/office/powerpoint/2010/main" val="3416392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3" y="1472410"/>
            <a:ext cx="511200" cy="2946278"/>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821512" y="984062"/>
            <a:ext cx="4811797" cy="492443"/>
            <a:chOff x="1300992" y="1085566"/>
            <a:chExt cx="5328408" cy="718741"/>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085566"/>
              <a:ext cx="4347551" cy="718741"/>
            </a:xfrm>
            <a:prstGeom prst="rect">
              <a:avLst/>
            </a:prstGeom>
            <a:noFill/>
          </p:spPr>
          <p:txBody>
            <a:bodyPr wrap="square" rtlCol="0" anchor="ctr">
              <a:spAutoFit/>
            </a:bodyPr>
            <a:lstStyle/>
            <a:p>
              <a:r>
                <a:rPr lang="en-US" altLang="zh-CN"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、理论设计与磁仿真</a:t>
              </a:r>
              <a:endParaRPr lang="zh-CN" altLang="en-US" sz="26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39" name="矩形 38"/>
          <p:cNvSpPr/>
          <p:nvPr/>
        </p:nvSpPr>
        <p:spPr>
          <a:xfrm>
            <a:off x="1440738" y="4024371"/>
            <a:ext cx="3877985"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cap="none" spc="0" dirty="0" smtClean="0">
                <a:ln/>
                <a:solidFill>
                  <a:schemeClr val="tx2"/>
                </a:solidFill>
                <a:effectLst/>
                <a:latin typeface="华文楷体" panose="02010600040101010101" pitchFamily="2" charset="-122"/>
                <a:ea typeface="华文楷体" panose="02010600040101010101" pitchFamily="2" charset="-122"/>
              </a:rPr>
              <a:t>磁性小球所受单个电磁驱动器电磁力</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sp>
        <p:nvSpPr>
          <p:cNvPr id="41" name="矩形 40"/>
          <p:cNvSpPr/>
          <p:nvPr/>
        </p:nvSpPr>
        <p:spPr>
          <a:xfrm>
            <a:off x="962548" y="4805453"/>
            <a:ext cx="4570482"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dirty="0" smtClean="0">
                <a:ln/>
                <a:solidFill>
                  <a:schemeClr val="tx2"/>
                </a:solidFill>
                <a:latin typeface="华文楷体" panose="02010600040101010101" pitchFamily="2" charset="-122"/>
                <a:ea typeface="华文楷体" panose="02010600040101010101" pitchFamily="2" charset="-122"/>
              </a:rPr>
              <a:t>        磁性小球受电磁驱动器的</a:t>
            </a:r>
            <a:r>
              <a:rPr lang="zh-CN" altLang="en-US" dirty="0">
                <a:ln/>
                <a:solidFill>
                  <a:schemeClr val="tx2"/>
                </a:solidFill>
                <a:latin typeface="华文楷体" panose="02010600040101010101" pitchFamily="2" charset="-122"/>
                <a:ea typeface="华文楷体" panose="02010600040101010101" pitchFamily="2" charset="-122"/>
              </a:rPr>
              <a:t>磁力理论</a:t>
            </a:r>
            <a:r>
              <a:rPr lang="zh-CN" altLang="en-US" dirty="0" smtClean="0">
                <a:ln/>
                <a:solidFill>
                  <a:schemeClr val="tx2"/>
                </a:solidFill>
                <a:latin typeface="华文楷体" panose="02010600040101010101" pitchFamily="2" charset="-122"/>
                <a:ea typeface="华文楷体" panose="02010600040101010101" pitchFamily="2" charset="-122"/>
              </a:rPr>
              <a:t>简化</a:t>
            </a:r>
            <a:endParaRPr lang="en-US" altLang="zh-CN" dirty="0" smtClean="0">
              <a:ln/>
              <a:solidFill>
                <a:schemeClr val="tx2"/>
              </a:solidFill>
              <a:latin typeface="华文楷体" panose="02010600040101010101" pitchFamily="2" charset="-122"/>
              <a:ea typeface="华文楷体" panose="02010600040101010101" pitchFamily="2" charset="-122"/>
            </a:endParaRPr>
          </a:p>
          <a:p>
            <a:r>
              <a:rPr lang="zh-CN" altLang="en-US" dirty="0" smtClean="0">
                <a:ln/>
                <a:solidFill>
                  <a:schemeClr val="tx2"/>
                </a:solidFill>
                <a:latin typeface="华文楷体" panose="02010600040101010101" pitchFamily="2" charset="-122"/>
                <a:ea typeface="华文楷体" panose="02010600040101010101" pitchFamily="2" charset="-122"/>
              </a:rPr>
              <a:t>模型</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666" y="3251282"/>
            <a:ext cx="2530131" cy="3396214"/>
          </a:xfrm>
          <a:prstGeom prst="rect">
            <a:avLst/>
          </a:prstGeom>
        </p:spPr>
      </p:pic>
      <mc:AlternateContent xmlns:mc="http://schemas.openxmlformats.org/markup-compatibility/2006" xmlns:a14="http://schemas.microsoft.com/office/drawing/2010/main">
        <mc:Choice Requires="a14">
          <p:sp>
            <p:nvSpPr>
              <p:cNvPr id="6" name="文本框 5"/>
              <p:cNvSpPr txBox="1"/>
              <p:nvPr/>
            </p:nvSpPr>
            <p:spPr>
              <a:xfrm>
                <a:off x="1481004" y="5952108"/>
                <a:ext cx="4101892" cy="50629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4.199</m:t>
                          </m:r>
                          <m:r>
                            <a:rPr lang="en-US" altLang="zh-CN" sz="1600" b="0" i="1" smtClean="0">
                              <a:latin typeface="Cambria Math" panose="02040503050406030204" pitchFamily="18" charset="0"/>
                            </a:rPr>
                            <m:t>𝑖</m:t>
                          </m:r>
                        </m:num>
                        <m:den>
                          <m:r>
                            <a:rPr lang="en-US" altLang="zh-CN" sz="1600" b="0" i="1" smtClean="0">
                              <a:latin typeface="Cambria Math" panose="02040503050406030204" pitchFamily="18" charset="0"/>
                            </a:rPr>
                            <m:t>1.113</m:t>
                          </m:r>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5</m:t>
                              </m:r>
                            </m:sup>
                          </m:sSup>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𝑟</m:t>
                              </m:r>
                              <m:r>
                                <a:rPr lang="en-US" altLang="zh-CN" sz="1600" i="1">
                                  <a:latin typeface="Cambria Math" panose="02040503050406030204" pitchFamily="18" charset="0"/>
                                  <a:ea typeface="Cambria Math" panose="02040503050406030204" pitchFamily="18" charset="0"/>
                                </a:rPr>
                                <m:t>)</m:t>
                              </m:r>
                            </m:e>
                            <m:sup>
                              <m:r>
                                <a:rPr lang="en-US" altLang="zh-CN" sz="1600" b="0" i="1" smtClean="0">
                                  <a:latin typeface="Cambria Math" panose="02040503050406030204" pitchFamily="18" charset="0"/>
                                  <a:ea typeface="Cambria Math" panose="02040503050406030204" pitchFamily="18" charset="0"/>
                                </a:rPr>
                                <m:t>2</m:t>
                              </m:r>
                            </m:sup>
                          </m:sSup>
                          <m:r>
                            <a:rPr lang="en-US" altLang="zh-CN" sz="1600" b="0" i="1" smtClean="0">
                              <a:latin typeface="Cambria Math" panose="02040503050406030204" pitchFamily="18" charset="0"/>
                              <a:ea typeface="Cambria Math" panose="02040503050406030204" pitchFamily="18" charset="0"/>
                            </a:rPr>
                            <m:t>−301</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𝑥</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𝑟</m:t>
                              </m:r>
                            </m:e>
                          </m:d>
                          <m:r>
                            <a:rPr lang="en-US" altLang="zh-CN" sz="1600" i="1">
                              <a:latin typeface="Cambria Math" panose="02040503050406030204" pitchFamily="18" charset="0"/>
                              <a:ea typeface="Cambria Math" panose="02040503050406030204" pitchFamily="18" charset="0"/>
                            </a:rPr>
                            <m:t>+8.691</m:t>
                          </m:r>
                        </m:den>
                      </m:f>
                    </m:oMath>
                  </m:oMathPara>
                </a14:m>
                <a:endParaRPr lang="zh-CN" altLang="en-US" sz="1600" dirty="0"/>
              </a:p>
            </p:txBody>
          </p:sp>
        </mc:Choice>
        <mc:Fallback xmlns="">
          <p:sp>
            <p:nvSpPr>
              <p:cNvPr id="6" name="文本框 5"/>
              <p:cNvSpPr txBox="1">
                <a:spLocks noRot="1" noChangeAspect="1" noMove="1" noResize="1" noEditPoints="1" noAdjustHandles="1" noChangeArrowheads="1" noChangeShapeType="1" noTextEdit="1"/>
              </p:cNvSpPr>
              <p:nvPr/>
            </p:nvSpPr>
            <p:spPr>
              <a:xfrm>
                <a:off x="1481004" y="5952108"/>
                <a:ext cx="4101892" cy="506292"/>
              </a:xfrm>
              <a:prstGeom prst="rect">
                <a:avLst/>
              </a:prstGeom>
              <a:blipFill rotWithShape="0">
                <a:blip r:embed="rId4"/>
                <a:stretch>
                  <a:fillRect/>
                </a:stretch>
              </a:blipFill>
            </p:spPr>
            <p:txBody>
              <a:bodyPr/>
              <a:lstStyle/>
              <a:p>
                <a:r>
                  <a:rPr lang="zh-CN" altLang="en-US">
                    <a:noFill/>
                  </a:rPr>
                  <a:t> </a:t>
                </a:r>
              </a:p>
            </p:txBody>
          </p:sp>
        </mc:Fallback>
      </mc:AlternateContent>
      <p:sp>
        <p:nvSpPr>
          <p:cNvPr id="42" name="矩形 41"/>
          <p:cNvSpPr/>
          <p:nvPr/>
        </p:nvSpPr>
        <p:spPr>
          <a:xfrm>
            <a:off x="894079" y="1636953"/>
            <a:ext cx="4532010" cy="67710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smtClean="0">
                <a:ln/>
                <a:solidFill>
                  <a:schemeClr val="tx2"/>
                </a:solidFill>
                <a:latin typeface="华文楷体" panose="02010600040101010101" pitchFamily="2" charset="-122"/>
                <a:ea typeface="华文楷体" panose="02010600040101010101" pitchFamily="2" charset="-122"/>
              </a:rPr>
              <a:t>        </a:t>
            </a:r>
            <a:r>
              <a:rPr lang="zh-CN" altLang="en-US" dirty="0" smtClean="0">
                <a:ln/>
                <a:solidFill>
                  <a:schemeClr val="tx2"/>
                </a:solidFill>
                <a:latin typeface="华文楷体" panose="02010600040101010101" pitchFamily="2" charset="-122"/>
                <a:ea typeface="华文楷体" panose="02010600040101010101" pitchFamily="2" charset="-122"/>
              </a:rPr>
              <a:t>永磁体受到</a:t>
            </a:r>
            <a:r>
              <a:rPr lang="zh-CN" altLang="en-US" dirty="0">
                <a:ln/>
                <a:solidFill>
                  <a:schemeClr val="tx2"/>
                </a:solidFill>
                <a:latin typeface="华文楷体" panose="02010600040101010101" pitchFamily="2" charset="-122"/>
                <a:ea typeface="华文楷体" panose="02010600040101010101" pitchFamily="2" charset="-122"/>
              </a:rPr>
              <a:t>电磁驱动器</a:t>
            </a:r>
            <a:r>
              <a:rPr lang="zh-CN" altLang="en-US" dirty="0" smtClean="0">
                <a:ln/>
                <a:solidFill>
                  <a:schemeClr val="tx2"/>
                </a:solidFill>
                <a:latin typeface="华文楷体" panose="02010600040101010101" pitchFamily="2" charset="-122"/>
                <a:ea typeface="华文楷体" panose="02010600040101010101" pitchFamily="2" charset="-122"/>
              </a:rPr>
              <a:t>的</a:t>
            </a:r>
            <a:r>
              <a:rPr lang="zh-CN" altLang="en-US" dirty="0">
                <a:ln/>
                <a:solidFill>
                  <a:schemeClr val="tx2"/>
                </a:solidFill>
                <a:latin typeface="华文楷体" panose="02010600040101010101" pitchFamily="2" charset="-122"/>
                <a:ea typeface="华文楷体" panose="02010600040101010101" pitchFamily="2" charset="-122"/>
              </a:rPr>
              <a:t>电磁吸力</a:t>
            </a:r>
            <a:r>
              <a:rPr lang="en-US" altLang="zh-CN"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F</a:t>
            </a:r>
            <a:r>
              <a:rPr lang="zh-CN" altLang="en-US" dirty="0" smtClean="0">
                <a:ln/>
                <a:solidFill>
                  <a:schemeClr val="tx2"/>
                </a:solidFill>
                <a:latin typeface="华文楷体" panose="02010600040101010101" pitchFamily="2" charset="-122"/>
                <a:ea typeface="华文楷体" panose="02010600040101010101" pitchFamily="2" charset="-122"/>
              </a:rPr>
              <a:t>可</a:t>
            </a:r>
            <a:endParaRPr lang="en-US" altLang="zh-CN" dirty="0" smtClean="0">
              <a:ln/>
              <a:solidFill>
                <a:schemeClr val="tx2"/>
              </a:solidFill>
              <a:latin typeface="华文楷体" panose="02010600040101010101" pitchFamily="2" charset="-122"/>
              <a:ea typeface="华文楷体" panose="02010600040101010101" pitchFamily="2" charset="-122"/>
            </a:endParaRPr>
          </a:p>
          <a:p>
            <a:r>
              <a:rPr lang="zh-CN" altLang="en-US" dirty="0" smtClean="0">
                <a:ln/>
                <a:solidFill>
                  <a:schemeClr val="tx2"/>
                </a:solidFill>
                <a:latin typeface="华文楷体" panose="02010600040101010101" pitchFamily="2" charset="-122"/>
                <a:ea typeface="华文楷体" panose="02010600040101010101" pitchFamily="2" charset="-122"/>
              </a:rPr>
              <a:t>表示为</a:t>
            </a:r>
            <a:r>
              <a:rPr lang="zh-CN" altLang="en-US" dirty="0">
                <a:ln/>
                <a:solidFill>
                  <a:schemeClr val="tx2"/>
                </a:solidFill>
                <a:latin typeface="华文楷体" panose="02010600040101010101" pitchFamily="2" charset="-122"/>
                <a:ea typeface="华文楷体" panose="02010600040101010101" pitchFamily="2" charset="-122"/>
              </a:rPr>
              <a:t>磁场</a:t>
            </a:r>
            <a:r>
              <a:rPr lang="en-US" altLang="zh-CN"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dirty="0">
                <a:ln/>
                <a:solidFill>
                  <a:schemeClr val="tx2"/>
                </a:solidFill>
                <a:latin typeface="华文楷体" panose="02010600040101010101" pitchFamily="2" charset="-122"/>
                <a:ea typeface="华文楷体" panose="02010600040101010101" pitchFamily="2" charset="-122"/>
              </a:rPr>
              <a:t>作用在偶极</a:t>
            </a:r>
            <a:r>
              <a:rPr lang="en-US" altLang="zh-CN"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en-US" dirty="0">
                <a:ln/>
                <a:solidFill>
                  <a:schemeClr val="tx2"/>
                </a:solidFill>
                <a:latin typeface="华文楷体" panose="02010600040101010101" pitchFamily="2" charset="-122"/>
                <a:ea typeface="华文楷体" panose="02010600040101010101" pitchFamily="2" charset="-122"/>
              </a:rPr>
              <a:t>上</a:t>
            </a:r>
            <a:r>
              <a:rPr lang="zh-CN" altLang="en-US" dirty="0" smtClean="0">
                <a:ln/>
                <a:solidFill>
                  <a:schemeClr val="tx2"/>
                </a:solidFill>
                <a:latin typeface="华文楷体" panose="02010600040101010101" pitchFamily="2" charset="-122"/>
                <a:ea typeface="华文楷体" panose="02010600040101010101" pitchFamily="2" charset="-122"/>
              </a:rPr>
              <a:t>的矢量</a:t>
            </a:r>
            <a:r>
              <a:rPr lang="zh-CN" altLang="en-US" dirty="0">
                <a:ln/>
                <a:solidFill>
                  <a:schemeClr val="tx2"/>
                </a:solidFill>
                <a:latin typeface="华文楷体" panose="02010600040101010101" pitchFamily="2" charset="-122"/>
                <a:ea typeface="华文楷体" panose="02010600040101010101" pitchFamily="2" charset="-122"/>
              </a:rPr>
              <a:t>力</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sp>
        <p:nvSpPr>
          <p:cNvPr id="43" name="矩形 42"/>
          <p:cNvSpPr/>
          <p:nvPr/>
        </p:nvSpPr>
        <p:spPr>
          <a:xfrm>
            <a:off x="1344063" y="2864797"/>
            <a:ext cx="4188967"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a:ln/>
                <a:solidFill>
                  <a:schemeClr val="tx2"/>
                </a:solidFill>
                <a:latin typeface="华文楷体" panose="02010600040101010101" pitchFamily="2" charset="-122"/>
                <a:ea typeface="华文楷体" panose="02010600040101010101" pitchFamily="2" charset="-122"/>
              </a:rPr>
              <a:t>多层螺线管轴线任意点磁场</a:t>
            </a:r>
            <a:r>
              <a:rPr lang="en-US" altLang="zh-CN" sz="2000"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B</a:t>
            </a:r>
            <a:r>
              <a:rPr lang="zh-CN" altLang="en-US" sz="2000" dirty="0">
                <a:ln/>
                <a:solidFill>
                  <a:schemeClr val="tx2"/>
                </a:solidFill>
                <a:latin typeface="华文楷体" panose="02010600040101010101" pitchFamily="2" charset="-122"/>
                <a:ea typeface="华文楷体" panose="02010600040101010101" pitchFamily="2" charset="-122"/>
              </a:rPr>
              <a:t>的公式</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45" name="文本框 44"/>
              <p:cNvSpPr txBox="1"/>
              <p:nvPr/>
            </p:nvSpPr>
            <p:spPr>
              <a:xfrm>
                <a:off x="2657635" y="2421311"/>
                <a:ext cx="10243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altLang="zh-CN" b="1" i="1">
                          <a:latin typeface="Times New Roman" panose="02020603050405020304" pitchFamily="18" charset="0"/>
                          <a:cs typeface="Times New Roman" panose="02020603050405020304" pitchFamily="18" charset="0"/>
                        </a:rPr>
                        <m:t>F</m:t>
                      </m:r>
                      <m:r>
                        <m:rPr>
                          <m:nor/>
                        </m:rPr>
                        <a:rPr lang="en-US" altLang="zh-CN">
                          <a:latin typeface="Times New Roman" panose="02020603050405020304" pitchFamily="18" charset="0"/>
                          <a:cs typeface="Times New Roman" panose="02020603050405020304" pitchFamily="18" charset="0"/>
                        </a:rPr>
                        <m:t>=∇(</m:t>
                      </m:r>
                      <m:r>
                        <m:rPr>
                          <m:nor/>
                        </m:rPr>
                        <a:rPr lang="en-US" altLang="zh-CN" b="1" i="1">
                          <a:latin typeface="Times New Roman" panose="02020603050405020304" pitchFamily="18" charset="0"/>
                          <a:cs typeface="Times New Roman" panose="02020603050405020304" pitchFamily="18" charset="0"/>
                        </a:rPr>
                        <m:t>m</m:t>
                      </m:r>
                      <m:r>
                        <m:rPr>
                          <m:nor/>
                        </m:rPr>
                        <a:rPr lang="en-US" altLang="zh-CN">
                          <a:latin typeface="Times New Roman" panose="02020603050405020304" pitchFamily="18" charset="0"/>
                          <a:cs typeface="Times New Roman" panose="02020603050405020304" pitchFamily="18" charset="0"/>
                        </a:rPr>
                        <m:t>∙</m:t>
                      </m:r>
                      <m:r>
                        <m:rPr>
                          <m:nor/>
                        </m:rPr>
                        <a:rPr lang="en-US" altLang="zh-CN" b="1" i="1">
                          <a:latin typeface="Times New Roman" panose="02020603050405020304" pitchFamily="18" charset="0"/>
                          <a:cs typeface="Times New Roman" panose="02020603050405020304" pitchFamily="18" charset="0"/>
                        </a:rPr>
                        <m:t>B</m:t>
                      </m:r>
                      <m:r>
                        <m:rPr>
                          <m:nor/>
                        </m:rPr>
                        <a:rPr lang="en-US" altLang="zh-CN">
                          <a:latin typeface="Times New Roman" panose="02020603050405020304" pitchFamily="18" charset="0"/>
                          <a:cs typeface="Times New Roman" panose="02020603050405020304" pitchFamily="18" charset="0"/>
                        </a:rPr>
                        <m:t>)</m:t>
                      </m:r>
                    </m:oMath>
                  </m:oMathPara>
                </a14:m>
                <a:endParaRPr lang="zh-CN" altLang="en-US" dirty="0">
                  <a:latin typeface="Times New Roman" panose="02020603050405020304" pitchFamily="18" charset="0"/>
                  <a:cs typeface="Times New Roman" panose="02020603050405020304" pitchFamily="18" charset="0"/>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2657635" y="2421311"/>
                <a:ext cx="1024318" cy="276999"/>
              </a:xfrm>
              <a:prstGeom prst="rect">
                <a:avLst/>
              </a:prstGeom>
              <a:blipFill rotWithShape="0">
                <a:blip r:embed="rId5"/>
                <a:stretch>
                  <a:fillRect l="-5357" r="-773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86883" y="3208913"/>
                <a:ext cx="5679760" cy="7781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200" b="0" i="1" smtClean="0">
                          <a:latin typeface="Cambria Math" panose="02040503050406030204" pitchFamily="18" charset="0"/>
                        </a:rPr>
                        <m:t>𝐵</m:t>
                      </m:r>
                      <m:r>
                        <a:rPr lang="en-US" altLang="zh-CN" sz="1200" b="0" i="1" smtClean="0">
                          <a:latin typeface="Cambria Math" panose="02040503050406030204" pitchFamily="18" charset="0"/>
                        </a:rPr>
                        <m:t>=</m:t>
                      </m:r>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1</m:t>
                          </m:r>
                        </m:num>
                        <m:den>
                          <m:r>
                            <a:rPr lang="en-US" altLang="zh-CN" sz="1200" b="0" i="1" smtClean="0">
                              <a:latin typeface="Cambria Math" panose="02040503050406030204" pitchFamily="18" charset="0"/>
                            </a:rPr>
                            <m:t>2</m:t>
                          </m:r>
                        </m:den>
                      </m:f>
                      <m:sSub>
                        <m:sSubPr>
                          <m:ctrlPr>
                            <a:rPr lang="en-US" altLang="zh-CN" sz="1200" b="0" i="1" smtClean="0">
                              <a:latin typeface="Cambria Math" panose="02040503050406030204" pitchFamily="18" charset="0"/>
                            </a:rPr>
                          </m:ctrlPr>
                        </m:sSubPr>
                        <m:e>
                          <m:r>
                            <a:rPr lang="zh-CN" altLang="en-US" sz="1200" b="0" i="1" smtClean="0">
                              <a:latin typeface="Cambria Math" panose="02040503050406030204" pitchFamily="18" charset="0"/>
                            </a:rPr>
                            <m:t>𝜇</m:t>
                          </m:r>
                        </m:e>
                        <m:sub>
                          <m:r>
                            <a:rPr lang="en-US" altLang="zh-CN" sz="1200" b="0" i="1" smtClean="0">
                              <a:latin typeface="Cambria Math" panose="02040503050406030204" pitchFamily="18" charset="0"/>
                            </a:rPr>
                            <m:t>0</m:t>
                          </m:r>
                        </m:sub>
                      </m:sSub>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1</m:t>
                          </m:r>
                        </m:sub>
                      </m:sSub>
                      <m:sSub>
                        <m:sSubPr>
                          <m:ctrlPr>
                            <a:rPr lang="en-US" altLang="zh-CN" sz="1200" i="1">
                              <a:latin typeface="Cambria Math" panose="02040503050406030204" pitchFamily="18" charset="0"/>
                            </a:rPr>
                          </m:ctrlPr>
                        </m:sSubPr>
                        <m:e>
                          <m:r>
                            <a:rPr lang="en-US" altLang="zh-CN" sz="1200" b="0" i="1" smtClean="0">
                              <a:latin typeface="Cambria Math" panose="02040503050406030204" pitchFamily="18" charset="0"/>
                            </a:rPr>
                            <m:t>𝑛</m:t>
                          </m:r>
                        </m:e>
                        <m:sub>
                          <m:r>
                            <a:rPr lang="en-US" altLang="zh-CN" sz="1200" b="0" i="1" smtClean="0">
                              <a:latin typeface="Cambria Math" panose="02040503050406030204" pitchFamily="18" charset="0"/>
                            </a:rPr>
                            <m:t>2</m:t>
                          </m:r>
                        </m:sub>
                      </m:sSub>
                      <m:r>
                        <a:rPr lang="en-US" altLang="zh-CN" sz="1200" b="0" i="1" smtClean="0">
                          <a:latin typeface="Cambria Math" panose="02040503050406030204" pitchFamily="18" charset="0"/>
                        </a:rPr>
                        <m:t>𝑖</m:t>
                      </m:r>
                      <m:d>
                        <m:dPr>
                          <m:begChr m:val="["/>
                          <m:endChr m:val="]"/>
                          <m:ctrlPr>
                            <a:rPr lang="en-US" altLang="zh-CN" sz="1200" b="0" i="1" smtClean="0">
                              <a:latin typeface="Cambria Math" panose="02040503050406030204" pitchFamily="18" charset="0"/>
                            </a:rPr>
                          </m:ctrlPr>
                        </m:dPr>
                        <m:e>
                          <m:d>
                            <m:dPr>
                              <m:ctrlPr>
                                <a:rPr lang="en-US" altLang="zh-CN" sz="1200" b="0" i="1" smtClean="0">
                                  <a:latin typeface="Cambria Math" panose="02040503050406030204" pitchFamily="18" charset="0"/>
                                </a:rPr>
                              </m:ctrlPr>
                            </m:dPr>
                            <m:e>
                              <m:f>
                                <m:fPr>
                                  <m:ctrlPr>
                                    <a:rPr lang="en-US" altLang="zh-CN" sz="1200" b="0" i="1" smtClean="0">
                                      <a:latin typeface="Cambria Math" panose="02040503050406030204" pitchFamily="18" charset="0"/>
                                    </a:rPr>
                                  </m:ctrlPr>
                                </m:fPr>
                                <m:num>
                                  <m:r>
                                    <a:rPr lang="en-US" altLang="zh-CN" sz="1200" b="0" i="1" smtClean="0">
                                      <a:latin typeface="Cambria Math" panose="02040503050406030204" pitchFamily="18" charset="0"/>
                                    </a:rPr>
                                    <m:t>𝑙</m:t>
                                  </m:r>
                                </m:num>
                                <m:den>
                                  <m:r>
                                    <a:rPr lang="en-US" altLang="zh-CN" sz="1200" b="0" i="1" smtClean="0">
                                      <a:latin typeface="Cambria Math" panose="02040503050406030204" pitchFamily="18" charset="0"/>
                                    </a:rPr>
                                    <m:t>2</m:t>
                                  </m:r>
                                </m:den>
                              </m:f>
                              <m:r>
                                <a:rPr lang="en-US" altLang="zh-CN" sz="1200" b="0" i="1" smtClean="0">
                                  <a:latin typeface="Cambria Math" panose="02040503050406030204" pitchFamily="18" charset="0"/>
                                </a:rPr>
                                <m:t>+</m:t>
                              </m:r>
                              <m:r>
                                <a:rPr lang="en-US" altLang="zh-CN" sz="1200" b="0" i="1" smtClean="0">
                                  <a:latin typeface="Cambria Math" panose="02040503050406030204" pitchFamily="18" charset="0"/>
                                </a:rPr>
                                <m:t>𝑥</m:t>
                              </m:r>
                            </m:e>
                          </m:d>
                          <m:r>
                            <a:rPr lang="en-US" altLang="zh-CN" sz="1200" b="0" i="1" smtClean="0">
                              <a:latin typeface="Cambria Math" panose="02040503050406030204" pitchFamily="18" charset="0"/>
                            </a:rPr>
                            <m:t>𝑙𝑛</m:t>
                          </m:r>
                          <m:f>
                            <m:fPr>
                              <m:ctrlPr>
                                <a:rPr lang="en-US" altLang="zh-CN" sz="1200" b="0" i="1" smtClean="0">
                                  <a:latin typeface="Cambria Math" panose="02040503050406030204" pitchFamily="18" charset="0"/>
                                </a:rPr>
                              </m:ctrlPr>
                            </m:fPr>
                            <m:num>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𝑟</m:t>
                                  </m:r>
                                </m:e>
                                <m:sub>
                                  <m:r>
                                    <a:rPr lang="en-US" altLang="zh-CN" sz="1200" b="0" i="1" smtClean="0">
                                      <a:latin typeface="Cambria Math" panose="02040503050406030204" pitchFamily="18" charset="0"/>
                                    </a:rPr>
                                    <m:t>0</m:t>
                                  </m:r>
                                </m:sub>
                              </m:sSub>
                              <m:r>
                                <a:rPr lang="en-US" altLang="zh-CN" sz="1200" b="0" i="1" smtClean="0">
                                  <a:latin typeface="Cambria Math" panose="02040503050406030204" pitchFamily="18" charset="0"/>
                                </a:rPr>
                                <m:t>+</m:t>
                              </m:r>
                              <m:rad>
                                <m:radPr>
                                  <m:degHide m:val="on"/>
                                  <m:ctrlPr>
                                    <a:rPr lang="en-US" altLang="zh-CN" sz="1200" b="0" i="1" smtClean="0">
                                      <a:latin typeface="Cambria Math" panose="02040503050406030204" pitchFamily="18" charset="0"/>
                                    </a:rPr>
                                  </m:ctrlPr>
                                </m:radPr>
                                <m:deg/>
                                <m:e>
                                  <m:sSup>
                                    <m:sSupPr>
                                      <m:ctrlPr>
                                        <a:rPr lang="en-US" altLang="zh-CN" sz="1200" b="0" i="1" smtClean="0">
                                          <a:latin typeface="Cambria Math" panose="02040503050406030204" pitchFamily="18" charset="0"/>
                                        </a:rPr>
                                      </m:ctrlPr>
                                    </m:sSupPr>
                                    <m:e>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𝑟</m:t>
                                          </m:r>
                                        </m:e>
                                        <m:sub>
                                          <m:r>
                                            <a:rPr lang="en-US" altLang="zh-CN" sz="1200" b="0" i="1" smtClean="0">
                                              <a:latin typeface="Cambria Math" panose="02040503050406030204" pitchFamily="18" charset="0"/>
                                            </a:rPr>
                                            <m:t>0</m:t>
                                          </m:r>
                                        </m:sub>
                                      </m:sSub>
                                    </m:e>
                                    <m:sup>
                                      <m:r>
                                        <a:rPr lang="en-US" altLang="zh-CN" sz="1200" b="0" i="1" smtClean="0">
                                          <a:latin typeface="Cambria Math" panose="02040503050406030204" pitchFamily="18" charset="0"/>
                                        </a:rPr>
                                        <m:t>2</m:t>
                                      </m:r>
                                    </m:sup>
                                  </m:sSup>
                                  <m:r>
                                    <a:rPr lang="en-US" altLang="zh-CN" sz="1200" b="0" i="1" smtClean="0">
                                      <a:latin typeface="Cambria Math" panose="02040503050406030204" pitchFamily="18" charset="0"/>
                                    </a:rPr>
                                    <m:t>+</m:t>
                                  </m:r>
                                  <m:sSup>
                                    <m:sSupPr>
                                      <m:ctrlPr>
                                        <a:rPr lang="en-US" altLang="zh-CN" sz="1200" b="0" i="1" smtClean="0">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2</m:t>
                                              </m:r>
                                            </m:den>
                                          </m:f>
                                          <m:r>
                                            <a:rPr lang="en-US" altLang="zh-CN" sz="1200" i="1">
                                              <a:latin typeface="Cambria Math" panose="02040503050406030204" pitchFamily="18" charset="0"/>
                                            </a:rPr>
                                            <m:t>𝑙</m:t>
                                          </m:r>
                                          <m:r>
                                            <a:rPr lang="en-US" altLang="zh-CN" sz="1200" i="1">
                                              <a:latin typeface="Cambria Math" panose="02040503050406030204" pitchFamily="18" charset="0"/>
                                            </a:rPr>
                                            <m:t>+</m:t>
                                          </m:r>
                                          <m:r>
                                            <a:rPr lang="en-US" altLang="zh-CN" sz="1200" i="1">
                                              <a:latin typeface="Cambria Math" panose="02040503050406030204" pitchFamily="18" charset="0"/>
                                            </a:rPr>
                                            <m:t>𝑥</m:t>
                                          </m:r>
                                        </m:e>
                                      </m:d>
                                    </m:e>
                                    <m:sup>
                                      <m:r>
                                        <a:rPr lang="en-US" altLang="zh-CN" sz="1200" b="0" i="1" smtClean="0">
                                          <a:latin typeface="Cambria Math" panose="02040503050406030204" pitchFamily="18" charset="0"/>
                                        </a:rPr>
                                        <m:t>2</m:t>
                                      </m:r>
                                    </m:sup>
                                  </m:sSup>
                                </m:e>
                              </m:rad>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b="0" i="1" smtClean="0">
                                      <a:latin typeface="Cambria Math" panose="02040503050406030204" pitchFamily="18" charset="0"/>
                                    </a:rPr>
                                    <m:t>𝑖</m:t>
                                  </m:r>
                                </m:sub>
                              </m:sSub>
                              <m:r>
                                <a:rPr lang="en-US" altLang="zh-CN" sz="1200" i="1">
                                  <a:latin typeface="Cambria Math" panose="02040503050406030204" pitchFamily="18" charset="0"/>
                                </a:rPr>
                                <m:t>+</m:t>
                              </m:r>
                              <m:rad>
                                <m:radPr>
                                  <m:degHide m:val="on"/>
                                  <m:ctrlPr>
                                    <a:rPr lang="en-US" altLang="zh-CN" sz="1200" i="1">
                                      <a:latin typeface="Cambria Math" panose="02040503050406030204" pitchFamily="18" charset="0"/>
                                    </a:rPr>
                                  </m:ctrlPr>
                                </m:radPr>
                                <m:deg/>
                                <m:e>
                                  <m:sSup>
                                    <m:sSupPr>
                                      <m:ctrlPr>
                                        <a:rPr lang="en-US" altLang="zh-CN" sz="1200" i="1">
                                          <a:latin typeface="Cambria Math" panose="02040503050406030204" pitchFamily="18" charset="0"/>
                                        </a:rPr>
                                      </m:ctrlPr>
                                    </m:sSup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b="0" i="1" smtClean="0">
                                              <a:latin typeface="Cambria Math" panose="02040503050406030204" pitchFamily="18" charset="0"/>
                                            </a:rPr>
                                            <m:t>𝑖</m:t>
                                          </m:r>
                                        </m:sub>
                                      </m:sSub>
                                    </m:e>
                                    <m:sup>
                                      <m:r>
                                        <a:rPr lang="en-US" altLang="zh-CN" sz="1200" i="1">
                                          <a:latin typeface="Cambria Math" panose="02040503050406030204" pitchFamily="18" charset="0"/>
                                        </a:rPr>
                                        <m:t>2</m:t>
                                      </m:r>
                                    </m:sup>
                                  </m:sSup>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2</m:t>
                                              </m:r>
                                            </m:den>
                                          </m:f>
                                          <m:r>
                                            <a:rPr lang="en-US" altLang="zh-CN" sz="1200" i="1">
                                              <a:latin typeface="Cambria Math" panose="02040503050406030204" pitchFamily="18" charset="0"/>
                                            </a:rPr>
                                            <m:t>𝑙</m:t>
                                          </m:r>
                                          <m:r>
                                            <a:rPr lang="en-US" altLang="zh-CN" sz="1200" i="1">
                                              <a:latin typeface="Cambria Math" panose="02040503050406030204" pitchFamily="18" charset="0"/>
                                            </a:rPr>
                                            <m:t>+</m:t>
                                          </m:r>
                                          <m:r>
                                            <a:rPr lang="en-US" altLang="zh-CN" sz="1200" i="1">
                                              <a:latin typeface="Cambria Math" panose="02040503050406030204" pitchFamily="18" charset="0"/>
                                            </a:rPr>
                                            <m:t>𝑥</m:t>
                                          </m:r>
                                        </m:e>
                                      </m:d>
                                    </m:e>
                                    <m:sup>
                                      <m:r>
                                        <a:rPr lang="en-US" altLang="zh-CN" sz="1200" i="1">
                                          <a:latin typeface="Cambria Math" panose="02040503050406030204" pitchFamily="18" charset="0"/>
                                        </a:rPr>
                                        <m:t>2</m:t>
                                      </m:r>
                                    </m:sup>
                                  </m:sSup>
                                </m:e>
                              </m:rad>
                            </m:den>
                          </m:f>
                          <m:r>
                            <a:rPr lang="en-US" altLang="zh-CN" sz="1200" b="0" i="1" smtClean="0">
                              <a:latin typeface="Cambria Math" panose="02040503050406030204" pitchFamily="18" charset="0"/>
                            </a:rPr>
                            <m:t>+</m:t>
                          </m:r>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𝑙</m:t>
                                  </m:r>
                                </m:num>
                                <m:den>
                                  <m:r>
                                    <a:rPr lang="en-US" altLang="zh-CN" sz="1200" i="1">
                                      <a:latin typeface="Cambria Math" panose="02040503050406030204" pitchFamily="18" charset="0"/>
                                    </a:rPr>
                                    <m:t>2</m:t>
                                  </m:r>
                                </m:den>
                              </m:f>
                              <m:r>
                                <a:rPr lang="en-US" altLang="zh-CN" sz="1200" b="0" i="1" smtClean="0">
                                  <a:latin typeface="Cambria Math" panose="02040503050406030204" pitchFamily="18" charset="0"/>
                                </a:rPr>
                                <m:t>−</m:t>
                              </m:r>
                              <m:r>
                                <a:rPr lang="en-US" altLang="zh-CN" sz="1200" i="1">
                                  <a:latin typeface="Cambria Math" panose="02040503050406030204" pitchFamily="18" charset="0"/>
                                </a:rPr>
                                <m:t>𝑥</m:t>
                              </m:r>
                            </m:e>
                          </m:d>
                          <m:r>
                            <a:rPr lang="en-US" altLang="zh-CN" sz="1200" i="1">
                              <a:latin typeface="Cambria Math" panose="02040503050406030204" pitchFamily="18" charset="0"/>
                            </a:rPr>
                            <m:t>𝑙𝑛</m:t>
                          </m:r>
                          <m:f>
                            <m:fPr>
                              <m:ctrlPr>
                                <a:rPr lang="en-US" altLang="zh-CN" sz="1200" i="1">
                                  <a:latin typeface="Cambria Math" panose="02040503050406030204" pitchFamily="18" charset="0"/>
                                </a:rPr>
                              </m:ctrlPr>
                            </m:fPr>
                            <m:num>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i="1">
                                      <a:latin typeface="Cambria Math" panose="02040503050406030204" pitchFamily="18" charset="0"/>
                                    </a:rPr>
                                    <m:t>0</m:t>
                                  </m:r>
                                </m:sub>
                              </m:sSub>
                              <m:r>
                                <a:rPr lang="en-US" altLang="zh-CN" sz="1200" i="1">
                                  <a:latin typeface="Cambria Math" panose="02040503050406030204" pitchFamily="18" charset="0"/>
                                </a:rPr>
                                <m:t>+</m:t>
                              </m:r>
                              <m:rad>
                                <m:radPr>
                                  <m:degHide m:val="on"/>
                                  <m:ctrlPr>
                                    <a:rPr lang="en-US" altLang="zh-CN" sz="1200" i="1">
                                      <a:latin typeface="Cambria Math" panose="02040503050406030204" pitchFamily="18" charset="0"/>
                                    </a:rPr>
                                  </m:ctrlPr>
                                </m:radPr>
                                <m:deg/>
                                <m:e>
                                  <m:sSup>
                                    <m:sSupPr>
                                      <m:ctrlPr>
                                        <a:rPr lang="en-US" altLang="zh-CN" sz="1200" i="1">
                                          <a:latin typeface="Cambria Math" panose="02040503050406030204" pitchFamily="18" charset="0"/>
                                        </a:rPr>
                                      </m:ctrlPr>
                                    </m:sSup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i="1">
                                              <a:latin typeface="Cambria Math" panose="02040503050406030204" pitchFamily="18" charset="0"/>
                                            </a:rPr>
                                            <m:t>0</m:t>
                                          </m:r>
                                        </m:sub>
                                      </m:sSub>
                                    </m:e>
                                    <m:sup>
                                      <m:r>
                                        <a:rPr lang="en-US" altLang="zh-CN" sz="1200" i="1">
                                          <a:latin typeface="Cambria Math" panose="02040503050406030204" pitchFamily="18" charset="0"/>
                                        </a:rPr>
                                        <m:t>2</m:t>
                                      </m:r>
                                    </m:sup>
                                  </m:sSup>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2</m:t>
                                              </m:r>
                                            </m:den>
                                          </m:f>
                                          <m:r>
                                            <a:rPr lang="en-US" altLang="zh-CN" sz="1200" i="1">
                                              <a:latin typeface="Cambria Math" panose="02040503050406030204" pitchFamily="18" charset="0"/>
                                            </a:rPr>
                                            <m:t>𝑙</m:t>
                                          </m:r>
                                          <m:r>
                                            <a:rPr lang="en-US" altLang="zh-CN" sz="1200" b="0" i="1" smtClean="0">
                                              <a:latin typeface="Cambria Math" panose="02040503050406030204" pitchFamily="18" charset="0"/>
                                            </a:rPr>
                                            <m:t>−</m:t>
                                          </m:r>
                                          <m:r>
                                            <a:rPr lang="en-US" altLang="zh-CN" sz="1200" i="1">
                                              <a:latin typeface="Cambria Math" panose="02040503050406030204" pitchFamily="18" charset="0"/>
                                            </a:rPr>
                                            <m:t>𝑥</m:t>
                                          </m:r>
                                        </m:e>
                                      </m:d>
                                    </m:e>
                                    <m:sup>
                                      <m:r>
                                        <a:rPr lang="en-US" altLang="zh-CN" sz="1200" i="1">
                                          <a:latin typeface="Cambria Math" panose="02040503050406030204" pitchFamily="18" charset="0"/>
                                        </a:rPr>
                                        <m:t>2</m:t>
                                      </m:r>
                                    </m:sup>
                                  </m:sSup>
                                </m:e>
                              </m:rad>
                            </m:num>
                            <m:den>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i="1">
                                      <a:latin typeface="Cambria Math" panose="02040503050406030204" pitchFamily="18" charset="0"/>
                                    </a:rPr>
                                    <m:t>𝑖</m:t>
                                  </m:r>
                                </m:sub>
                              </m:sSub>
                              <m:r>
                                <a:rPr lang="en-US" altLang="zh-CN" sz="1200" i="1">
                                  <a:latin typeface="Cambria Math" panose="02040503050406030204" pitchFamily="18" charset="0"/>
                                </a:rPr>
                                <m:t>+</m:t>
                              </m:r>
                              <m:rad>
                                <m:radPr>
                                  <m:degHide m:val="on"/>
                                  <m:ctrlPr>
                                    <a:rPr lang="en-US" altLang="zh-CN" sz="1200" i="1">
                                      <a:latin typeface="Cambria Math" panose="02040503050406030204" pitchFamily="18" charset="0"/>
                                    </a:rPr>
                                  </m:ctrlPr>
                                </m:radPr>
                                <m:deg/>
                                <m:e>
                                  <m:sSup>
                                    <m:sSupPr>
                                      <m:ctrlPr>
                                        <a:rPr lang="en-US" altLang="zh-CN" sz="1200" i="1">
                                          <a:latin typeface="Cambria Math" panose="02040503050406030204" pitchFamily="18" charset="0"/>
                                        </a:rPr>
                                      </m:ctrlPr>
                                    </m:sSupPr>
                                    <m:e>
                                      <m:sSub>
                                        <m:sSubPr>
                                          <m:ctrlPr>
                                            <a:rPr lang="en-US" altLang="zh-CN" sz="1200" i="1">
                                              <a:latin typeface="Cambria Math" panose="02040503050406030204" pitchFamily="18" charset="0"/>
                                            </a:rPr>
                                          </m:ctrlPr>
                                        </m:sSubPr>
                                        <m:e>
                                          <m:r>
                                            <a:rPr lang="en-US" altLang="zh-CN" sz="1200" i="1">
                                              <a:latin typeface="Cambria Math" panose="02040503050406030204" pitchFamily="18" charset="0"/>
                                            </a:rPr>
                                            <m:t>𝑟</m:t>
                                          </m:r>
                                        </m:e>
                                        <m:sub>
                                          <m:r>
                                            <a:rPr lang="en-US" altLang="zh-CN" sz="1200" i="1">
                                              <a:latin typeface="Cambria Math" panose="02040503050406030204" pitchFamily="18" charset="0"/>
                                            </a:rPr>
                                            <m:t>𝑖</m:t>
                                          </m:r>
                                        </m:sub>
                                      </m:sSub>
                                    </m:e>
                                    <m:sup>
                                      <m:r>
                                        <a:rPr lang="en-US" altLang="zh-CN" sz="1200" i="1">
                                          <a:latin typeface="Cambria Math" panose="02040503050406030204" pitchFamily="18" charset="0"/>
                                        </a:rPr>
                                        <m:t>2</m:t>
                                      </m:r>
                                    </m:sup>
                                  </m:sSup>
                                  <m:r>
                                    <a:rPr lang="en-US" altLang="zh-CN" sz="1200" i="1">
                                      <a:latin typeface="Cambria Math" panose="02040503050406030204" pitchFamily="18" charset="0"/>
                                    </a:rPr>
                                    <m:t>+</m:t>
                                  </m:r>
                                  <m:sSup>
                                    <m:sSupPr>
                                      <m:ctrlPr>
                                        <a:rPr lang="en-US" altLang="zh-CN" sz="1200" i="1">
                                          <a:latin typeface="Cambria Math" panose="02040503050406030204" pitchFamily="18" charset="0"/>
                                        </a:rPr>
                                      </m:ctrlPr>
                                    </m:sSupPr>
                                    <m:e>
                                      <m:d>
                                        <m:dPr>
                                          <m:ctrlPr>
                                            <a:rPr lang="en-US" altLang="zh-CN" sz="1200" i="1">
                                              <a:latin typeface="Cambria Math" panose="02040503050406030204" pitchFamily="18" charset="0"/>
                                            </a:rPr>
                                          </m:ctrlPr>
                                        </m:dPr>
                                        <m:e>
                                          <m:f>
                                            <m:fPr>
                                              <m:ctrlPr>
                                                <a:rPr lang="en-US" altLang="zh-CN" sz="1200" i="1">
                                                  <a:latin typeface="Cambria Math" panose="02040503050406030204" pitchFamily="18" charset="0"/>
                                                </a:rPr>
                                              </m:ctrlPr>
                                            </m:fPr>
                                            <m:num>
                                              <m:r>
                                                <a:rPr lang="en-US" altLang="zh-CN" sz="1200" i="1">
                                                  <a:latin typeface="Cambria Math" panose="02040503050406030204" pitchFamily="18" charset="0"/>
                                                </a:rPr>
                                                <m:t>1</m:t>
                                              </m:r>
                                            </m:num>
                                            <m:den>
                                              <m:r>
                                                <a:rPr lang="en-US" altLang="zh-CN" sz="1200" i="1">
                                                  <a:latin typeface="Cambria Math" panose="02040503050406030204" pitchFamily="18" charset="0"/>
                                                </a:rPr>
                                                <m:t>2</m:t>
                                              </m:r>
                                            </m:den>
                                          </m:f>
                                          <m:r>
                                            <a:rPr lang="en-US" altLang="zh-CN" sz="1200" i="1">
                                              <a:latin typeface="Cambria Math" panose="02040503050406030204" pitchFamily="18" charset="0"/>
                                            </a:rPr>
                                            <m:t>𝑙</m:t>
                                          </m:r>
                                          <m:r>
                                            <a:rPr lang="en-US" altLang="zh-CN" sz="1200" b="0" i="1" smtClean="0">
                                              <a:latin typeface="Cambria Math" panose="02040503050406030204" pitchFamily="18" charset="0"/>
                                            </a:rPr>
                                            <m:t>−</m:t>
                                          </m:r>
                                          <m:r>
                                            <a:rPr lang="en-US" altLang="zh-CN" sz="1200" i="1">
                                              <a:latin typeface="Cambria Math" panose="02040503050406030204" pitchFamily="18" charset="0"/>
                                            </a:rPr>
                                            <m:t>𝑥</m:t>
                                          </m:r>
                                        </m:e>
                                      </m:d>
                                    </m:e>
                                    <m:sup>
                                      <m:r>
                                        <a:rPr lang="en-US" altLang="zh-CN" sz="1200" i="1">
                                          <a:latin typeface="Cambria Math" panose="02040503050406030204" pitchFamily="18" charset="0"/>
                                        </a:rPr>
                                        <m:t>2</m:t>
                                      </m:r>
                                    </m:sup>
                                  </m:sSup>
                                </m:e>
                              </m:rad>
                            </m:den>
                          </m:f>
                        </m:e>
                      </m:d>
                    </m:oMath>
                  </m:oMathPara>
                </a14:m>
                <a:endParaRPr lang="zh-CN" altLang="en-US" sz="1200" dirty="0"/>
              </a:p>
            </p:txBody>
          </p:sp>
        </mc:Choice>
        <mc:Fallback xmlns="">
          <p:sp>
            <p:nvSpPr>
              <p:cNvPr id="46" name="文本框 45"/>
              <p:cNvSpPr txBox="1">
                <a:spLocks noRot="1" noChangeAspect="1" noMove="1" noResize="1" noEditPoints="1" noAdjustHandles="1" noChangeArrowheads="1" noChangeShapeType="1" noTextEdit="1"/>
              </p:cNvSpPr>
              <p:nvPr/>
            </p:nvSpPr>
            <p:spPr>
              <a:xfrm>
                <a:off x="786883" y="3208913"/>
                <a:ext cx="5679760" cy="778162"/>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069567" y="4329044"/>
                <a:ext cx="4788297" cy="51001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d>
                        <m:dPr>
                          <m:begChr m:val="|"/>
                          <m:endChr m:val="|"/>
                          <m:ctrlPr>
                            <a:rPr lang="en-US" altLang="zh-CN" sz="1600" b="0" i="1" smtClean="0">
                              <a:latin typeface="Cambria Math" panose="02040503050406030204" pitchFamily="18" charset="0"/>
                            </a:rPr>
                          </m:ctrlPr>
                        </m:dPr>
                        <m:e>
                          <m:r>
                            <m:rPr>
                              <m:nor/>
                            </m:rPr>
                            <a:rPr lang="en-US" altLang="zh-CN" sz="1600">
                              <a:latin typeface="Times New Roman" panose="02020603050405020304" pitchFamily="18" charset="0"/>
                              <a:cs typeface="Times New Roman" panose="02020603050405020304" pitchFamily="18" charset="0"/>
                            </a:rPr>
                            <m:t>∇</m:t>
                          </m:r>
                          <m:d>
                            <m:dPr>
                              <m:ctrlPr>
                                <a:rPr lang="en-US" altLang="zh-CN" sz="1600" i="1">
                                  <a:latin typeface="Cambria Math" panose="02040503050406030204" pitchFamily="18" charset="0"/>
                                  <a:cs typeface="Times New Roman" panose="02020603050405020304" pitchFamily="18" charset="0"/>
                                </a:rPr>
                              </m:ctrlPr>
                            </m:dPr>
                            <m:e>
                              <m:r>
                                <a:rPr lang="en-US" altLang="zh-CN" sz="1600" b="1" i="1">
                                  <a:latin typeface="Cambria Math" panose="02040503050406030204" pitchFamily="18" charset="0"/>
                                  <a:cs typeface="Times New Roman" panose="02020603050405020304" pitchFamily="18" charset="0"/>
                                </a:rPr>
                                <m:t>𝒎</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1" i="1">
                                  <a:latin typeface="Cambria Math" panose="02040503050406030204" pitchFamily="18" charset="0"/>
                                  <a:ea typeface="Cambria Math" panose="02040503050406030204" pitchFamily="18" charset="0"/>
                                  <a:cs typeface="Times New Roman" panose="02020603050405020304" pitchFamily="18" charset="0"/>
                                </a:rPr>
                                <m:t>𝑩</m:t>
                              </m:r>
                            </m:e>
                          </m:d>
                        </m:e>
                      </m:d>
                      <m:r>
                        <a:rPr lang="en-US" altLang="zh-CN" sz="1600" b="0" i="1" smtClean="0">
                          <a:latin typeface="Cambria Math" panose="02040503050406030204" pitchFamily="18" charset="0"/>
                          <a:cs typeface="Times New Roman" panose="02020603050405020304" pitchFamily="18" charset="0"/>
                        </a:rPr>
                        <m:t>=</m:t>
                      </m:r>
                      <m:d>
                        <m:dPr>
                          <m:begChr m:val="|"/>
                          <m:endChr m:val="|"/>
                          <m:ctrlPr>
                            <a:rPr lang="en-US" altLang="zh-CN" sz="1600" b="0" i="1" smtClean="0">
                              <a:latin typeface="Cambria Math" panose="02040503050406030204" pitchFamily="18" charset="0"/>
                              <a:cs typeface="Times New Roman" panose="02020603050405020304" pitchFamily="18" charset="0"/>
                            </a:rPr>
                          </m:ctrlPr>
                        </m:dPr>
                        <m:e>
                          <m:d>
                            <m:dPr>
                              <m:ctrlPr>
                                <a:rPr lang="en-US" altLang="zh-CN" sz="1600" i="1">
                                  <a:latin typeface="Cambria Math" panose="02040503050406030204" pitchFamily="18" charset="0"/>
                                </a:rPr>
                              </m:ctrlPr>
                            </m:dPr>
                            <m:e>
                              <m:r>
                                <a:rPr lang="en-US" altLang="zh-CN" sz="1600" b="1" i="1">
                                  <a:latin typeface="Cambria Math" panose="02040503050406030204" pitchFamily="18" charset="0"/>
                                </a:rPr>
                                <m:t>𝒎</m:t>
                              </m:r>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m:t>
                              </m:r>
                            </m:e>
                          </m:d>
                          <m:r>
                            <a:rPr lang="en-US" altLang="zh-CN" sz="1600" b="1" i="1">
                              <a:latin typeface="Cambria Math" panose="02040503050406030204" pitchFamily="18" charset="0"/>
                            </a:rPr>
                            <m:t>𝑩</m:t>
                          </m:r>
                        </m:e>
                      </m:d>
                      <m:r>
                        <a:rPr lang="en-US" altLang="zh-CN" sz="1600" i="1">
                          <a:latin typeface="Cambria Math" panose="02040503050406030204" pitchFamily="18" charset="0"/>
                          <a:cs typeface="Times New Roman" panose="02020603050405020304" pitchFamily="18" charset="0"/>
                        </a:rPr>
                        <m:t>=</m:t>
                      </m:r>
                      <m:d>
                        <m:dPr>
                          <m:begChr m:val="|"/>
                          <m:endChr m:val="|"/>
                          <m:ctrlPr>
                            <a:rPr lang="en-US" altLang="zh-CN" sz="1600" i="1">
                              <a:latin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cs typeface="Times New Roman" panose="02020603050405020304" pitchFamily="18" charset="0"/>
                            </a:rPr>
                            <m:t>𝑚</m:t>
                          </m:r>
                        </m:e>
                      </m:d>
                      <m:f>
                        <m:fPr>
                          <m:ctrlPr>
                            <a:rPr lang="en-US" altLang="zh-CN" sz="1600" i="1" smtClean="0">
                              <a:latin typeface="Cambria Math" panose="02040503050406030204" pitchFamily="18" charset="0"/>
                            </a:rPr>
                          </m:ctrlPr>
                        </m:fPr>
                        <m:num>
                          <m:r>
                            <a:rPr lang="en-US" altLang="zh-CN" sz="1600" i="1" smtClean="0">
                              <a:latin typeface="Cambria Math" panose="02040503050406030204" pitchFamily="18" charset="0"/>
                              <a:ea typeface="Cambria Math" panose="02040503050406030204" pitchFamily="18" charset="0"/>
                            </a:rPr>
                            <m:t>∆</m:t>
                          </m:r>
                          <m:sSub>
                            <m:sSubPr>
                              <m:ctrlPr>
                                <a:rPr lang="en-US" altLang="zh-CN" sz="160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𝐵</m:t>
                              </m:r>
                            </m:e>
                            <m:sub>
                              <m:r>
                                <a:rPr lang="en-US" altLang="zh-CN" sz="1600" b="0" i="1" smtClean="0">
                                  <a:latin typeface="Cambria Math" panose="02040503050406030204" pitchFamily="18" charset="0"/>
                                  <a:ea typeface="Cambria Math" panose="02040503050406030204" pitchFamily="18" charset="0"/>
                                </a:rPr>
                                <m:t>𝑧</m:t>
                              </m:r>
                            </m:sub>
                          </m:sSub>
                        </m:num>
                        <m:den>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𝑧</m:t>
                          </m:r>
                        </m:den>
                      </m:f>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3</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𝐵</m:t>
                              </m:r>
                            </m:e>
                            <m:sub>
                              <m:r>
                                <a:rPr lang="en-US" altLang="zh-CN" sz="1600" b="0" i="1" smtClean="0">
                                  <a:latin typeface="Cambria Math" panose="02040503050406030204" pitchFamily="18" charset="0"/>
                                </a:rPr>
                                <m:t>𝑠</m:t>
                              </m:r>
                            </m:sub>
                          </m:sSub>
                        </m:num>
                        <m:den>
                          <m:r>
                            <a:rPr lang="en-US" altLang="zh-CN" sz="1600" b="0" i="1" smtClean="0">
                              <a:latin typeface="Cambria Math" panose="02040503050406030204" pitchFamily="18" charset="0"/>
                            </a:rPr>
                            <m:t>2</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𝜇</m:t>
                              </m:r>
                            </m:e>
                            <m:sub>
                              <m:r>
                                <a:rPr lang="en-US" altLang="zh-CN" sz="1600" b="0" i="1" smtClean="0">
                                  <a:latin typeface="Cambria Math" panose="02040503050406030204" pitchFamily="18" charset="0"/>
                                </a:rPr>
                                <m:t>0</m:t>
                              </m:r>
                            </m:sub>
                          </m:sSub>
                        </m:den>
                      </m:f>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𝑏</m:t>
                          </m:r>
                        </m:sub>
                      </m:sSub>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zh-CN" altLang="en-US"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𝐵</m:t>
                              </m:r>
                            </m:e>
                            <m:sub>
                              <m:r>
                                <a:rPr lang="en-US" altLang="zh-CN" sz="1600" b="0" i="1" smtClean="0">
                                  <a:latin typeface="Cambria Math" panose="02040503050406030204" pitchFamily="18" charset="0"/>
                                  <a:ea typeface="Cambria Math" panose="02040503050406030204" pitchFamily="18" charset="0"/>
                                </a:rPr>
                                <m:t>𝑧</m:t>
                              </m:r>
                            </m:sub>
                          </m:sSub>
                        </m:num>
                        <m:den>
                          <m:r>
                            <a:rPr lang="zh-CN" altLang="en-US"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𝑧</m:t>
                          </m:r>
                        </m:den>
                      </m:f>
                    </m:oMath>
                  </m:oMathPara>
                </a14:m>
                <a:endParaRPr lang="zh-CN" altLang="en-US" sz="1600" dirty="0">
                  <a:latin typeface="Times New Roman" panose="02020603050405020304" pitchFamily="18" charset="0"/>
                  <a:cs typeface="Times New Roman" panose="02020603050405020304" pitchFamily="18" charset="0"/>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69567" y="4329044"/>
                <a:ext cx="4788297" cy="510011"/>
              </a:xfrm>
              <a:prstGeom prst="rect">
                <a:avLst/>
              </a:prstGeom>
              <a:blipFill rotWithShape="0">
                <a:blip r:embed="rId7"/>
                <a:stretch>
                  <a:fillRect/>
                </a:stretch>
              </a:blipFill>
            </p:spPr>
            <p:txBody>
              <a:bodyPr/>
              <a:lstStyle/>
              <a:p>
                <a:r>
                  <a:rPr lang="zh-CN" altLang="en-US">
                    <a:noFill/>
                  </a:rPr>
                  <a:t> </a:t>
                </a:r>
              </a:p>
            </p:txBody>
          </p:sp>
        </mc:Fallback>
      </mc:AlternateContent>
      <p:pic>
        <p:nvPicPr>
          <p:cNvPr id="38914" name="图片 2" descr="C:\Users\junha\AppData\Local\Microsoft\Windows\INetCache\Content.Word\微信截图_20191112104641.png"/>
          <p:cNvPicPr>
            <a:picLocks noChangeAspect="1" noChangeArrowheads="1"/>
          </p:cNvPicPr>
          <p:nvPr/>
        </p:nvPicPr>
        <p:blipFill>
          <a:blip r:embed="rId8">
            <a:extLst>
              <a:ext uri="{28A0092B-C50C-407E-A947-70E740481C1C}">
                <a14:useLocalDpi xmlns:a14="http://schemas.microsoft.com/office/drawing/2010/main" val="0"/>
              </a:ext>
            </a:extLst>
          </a:blip>
          <a:srcRect l="12756"/>
          <a:stretch>
            <a:fillRect/>
          </a:stretch>
        </p:blipFill>
        <p:spPr bwMode="auto">
          <a:xfrm>
            <a:off x="5857864" y="410481"/>
            <a:ext cx="3103933" cy="2755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4" name="文本框 43"/>
              <p:cNvSpPr txBox="1"/>
              <p:nvPr/>
            </p:nvSpPr>
            <p:spPr>
              <a:xfrm>
                <a:off x="2583998" y="5271733"/>
                <a:ext cx="1895904" cy="5008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𝐹</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𝑐𝑖</m:t>
                          </m:r>
                        </m:num>
                        <m:den>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1</m:t>
                              </m:r>
                            </m:sub>
                          </m:sSub>
                          <m:sSup>
                            <m:sSupPr>
                              <m:ctrlPr>
                                <a:rPr lang="en-US" altLang="zh-CN" sz="1600" b="0" i="1" smtClean="0">
                                  <a:latin typeface="Cambria Math" panose="02040503050406030204" pitchFamily="18" charset="0"/>
                                </a:rPr>
                              </m:ctrlPr>
                            </m:sSupPr>
                            <m:e>
                              <m:r>
                                <a:rPr lang="zh-CN" altLang="en-US" sz="1600" b="0" i="1" smtClean="0">
                                  <a:latin typeface="Cambria Math" panose="02040503050406030204" pitchFamily="18" charset="0"/>
                                </a:rPr>
                                <m:t>𝛿</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2</m:t>
                              </m:r>
                            </m:sub>
                          </m:sSub>
                          <m:r>
                            <a:rPr lang="zh-CN" altLang="en-US" sz="1600" b="0" i="1" smtClean="0">
                              <a:latin typeface="Cambria Math" panose="02040503050406030204" pitchFamily="18" charset="0"/>
                            </a:rPr>
                            <m:t>𝛿</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𝑎</m:t>
                              </m:r>
                            </m:e>
                            <m:sub>
                              <m:r>
                                <a:rPr lang="en-US" altLang="zh-CN" sz="1600" b="0" i="1" smtClean="0">
                                  <a:latin typeface="Cambria Math" panose="02040503050406030204" pitchFamily="18" charset="0"/>
                                </a:rPr>
                                <m:t>3</m:t>
                              </m:r>
                            </m:sub>
                          </m:sSub>
                        </m:den>
                      </m:f>
                    </m:oMath>
                  </m:oMathPara>
                </a14:m>
                <a:endParaRPr lang="zh-CN" altLang="en-US" sz="1600" dirty="0"/>
              </a:p>
            </p:txBody>
          </p:sp>
        </mc:Choice>
        <mc:Fallback xmlns="">
          <p:sp>
            <p:nvSpPr>
              <p:cNvPr id="44" name="文本框 43"/>
              <p:cNvSpPr txBox="1">
                <a:spLocks noRot="1" noChangeAspect="1" noMove="1" noResize="1" noEditPoints="1" noAdjustHandles="1" noChangeArrowheads="1" noChangeShapeType="1" noTextEdit="1"/>
              </p:cNvSpPr>
              <p:nvPr/>
            </p:nvSpPr>
            <p:spPr>
              <a:xfrm>
                <a:off x="2583998" y="5271733"/>
                <a:ext cx="1895904" cy="500843"/>
              </a:xfrm>
              <a:prstGeom prst="rect">
                <a:avLst/>
              </a:prstGeom>
              <a:blipFill rotWithShape="0">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61257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3" y="1472410"/>
            <a:ext cx="511200" cy="2946278"/>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821512" y="984062"/>
            <a:ext cx="4811797" cy="492443"/>
            <a:chOff x="1300992" y="1085566"/>
            <a:chExt cx="5328408" cy="718741"/>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085566"/>
              <a:ext cx="4347551" cy="718741"/>
            </a:xfrm>
            <a:prstGeom prst="rect">
              <a:avLst/>
            </a:prstGeom>
            <a:noFill/>
          </p:spPr>
          <p:txBody>
            <a:bodyPr wrap="square" rtlCol="0" anchor="ctr">
              <a:spAutoFit/>
            </a:bodyPr>
            <a:lstStyle/>
            <a:p>
              <a:r>
                <a:rPr lang="en-US" altLang="zh-CN"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、理论设计与磁仿真</a:t>
              </a:r>
              <a:endParaRPr lang="zh-CN" altLang="en-US" sz="26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44" name="矩形 43"/>
          <p:cNvSpPr/>
          <p:nvPr/>
        </p:nvSpPr>
        <p:spPr>
          <a:xfrm>
            <a:off x="872845" y="1696378"/>
            <a:ext cx="780443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dirty="0" smtClean="0">
                <a:ln/>
                <a:solidFill>
                  <a:schemeClr val="tx2"/>
                </a:solidFill>
                <a:latin typeface="华文楷体" panose="02010600040101010101" pitchFamily="2" charset="-122"/>
                <a:ea typeface="华文楷体" panose="02010600040101010101" pitchFamily="2" charset="-122"/>
              </a:rPr>
              <a:t>        双</a:t>
            </a:r>
            <a:r>
              <a:rPr lang="zh-CN" altLang="en-US" dirty="0">
                <a:ln/>
                <a:solidFill>
                  <a:schemeClr val="tx2"/>
                </a:solidFill>
                <a:latin typeface="华文楷体" panose="02010600040101010101" pitchFamily="2" charset="-122"/>
                <a:ea typeface="华文楷体" panose="02010600040101010101" pitchFamily="2" charset="-122"/>
              </a:rPr>
              <a:t>电磁驱动器的磁性小球力失衡磁悬浮受</a:t>
            </a:r>
            <a:r>
              <a:rPr lang="zh-CN" altLang="en-US" dirty="0" smtClean="0">
                <a:ln/>
                <a:solidFill>
                  <a:schemeClr val="tx2"/>
                </a:solidFill>
                <a:latin typeface="华文楷体" panose="02010600040101010101" pitchFamily="2" charset="-122"/>
                <a:ea typeface="华文楷体" panose="02010600040101010101" pitchFamily="2" charset="-122"/>
              </a:rPr>
              <a:t>力模型</a:t>
            </a:r>
            <a:r>
              <a:rPr lang="zh-CN" altLang="en-US" dirty="0">
                <a:ln/>
                <a:solidFill>
                  <a:schemeClr val="tx2"/>
                </a:solidFill>
                <a:latin typeface="华文楷体" panose="02010600040101010101" pitchFamily="2" charset="-122"/>
                <a:ea typeface="华文楷体" panose="02010600040101010101" pitchFamily="2" charset="-122"/>
              </a:rPr>
              <a:t>采用差动式磁悬浮结构，悬浮球所受</a:t>
            </a:r>
            <a:r>
              <a:rPr lang="zh-CN" altLang="en-US" dirty="0" smtClean="0">
                <a:ln/>
                <a:solidFill>
                  <a:schemeClr val="tx2"/>
                </a:solidFill>
                <a:latin typeface="华文楷体" panose="02010600040101010101" pitchFamily="2" charset="-122"/>
                <a:ea typeface="华文楷体" panose="02010600040101010101" pitchFamily="2" charset="-122"/>
              </a:rPr>
              <a:t>电磁力</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615" y="3092173"/>
            <a:ext cx="2530131" cy="3396214"/>
          </a:xfrm>
          <a:prstGeom prst="rect">
            <a:avLst/>
          </a:prstGeom>
        </p:spPr>
      </p:pic>
      <mc:AlternateContent xmlns:mc="http://schemas.openxmlformats.org/markup-compatibility/2006" xmlns:a14="http://schemas.microsoft.com/office/drawing/2010/main">
        <mc:Choice Requires="a14">
          <p:sp>
            <p:nvSpPr>
              <p:cNvPr id="3" name="文本框 2"/>
              <p:cNvSpPr txBox="1"/>
              <p:nvPr/>
            </p:nvSpPr>
            <p:spPr>
              <a:xfrm>
                <a:off x="924178" y="2495970"/>
                <a:ext cx="7753097" cy="4429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𝐹</m:t>
                      </m:r>
                      <m:r>
                        <a:rPr lang="en-US" altLang="zh-CN" sz="140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𝑖</m:t>
                              </m:r>
                            </m:e>
                            <m:sub>
                              <m:r>
                                <a:rPr lang="en-US" altLang="zh-CN" sz="1400" b="0" i="1" smtClean="0">
                                  <a:latin typeface="Cambria Math" panose="02040503050406030204" pitchFamily="18" charset="0"/>
                                </a:rPr>
                                <m:t>1</m:t>
                              </m:r>
                            </m:sub>
                          </m:sSub>
                        </m:num>
                        <m:den>
                          <m:r>
                            <a:rPr lang="en-US" altLang="zh-CN" sz="1400" i="1">
                              <a:latin typeface="Cambria Math" panose="02040503050406030204" pitchFamily="18" charset="0"/>
                            </a:rPr>
                            <m:t>1.113</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10</m:t>
                              </m:r>
                            </m:e>
                            <m:sup>
                              <m:r>
                                <a:rPr lang="en-US" altLang="zh-CN" sz="1400" i="1">
                                  <a:latin typeface="Cambria Math" panose="02040503050406030204" pitchFamily="18" charset="0"/>
                                  <a:ea typeface="Cambria Math" panose="02040503050406030204" pitchFamily="18" charset="0"/>
                                </a:rPr>
                                <m:t>5</m:t>
                              </m:r>
                            </m:sup>
                          </m:sSup>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r>
                                <a:rPr lang="en-US" altLang="zh-CN" sz="1400" i="1">
                                  <a:latin typeface="Cambria Math" panose="02040503050406030204" pitchFamily="18" charset="0"/>
                                  <a:ea typeface="Cambria Math" panose="02040503050406030204" pitchFamily="18" charset="0"/>
                                </a:rPr>
                                <m:t>)</m:t>
                              </m:r>
                            </m:e>
                            <m:sup>
                              <m:r>
                                <a:rPr lang="en-US" altLang="zh-CN" sz="1400" i="1">
                                  <a:latin typeface="Cambria Math" panose="02040503050406030204" pitchFamily="18" charset="0"/>
                                  <a:ea typeface="Cambria Math" panose="02040503050406030204" pitchFamily="18" charset="0"/>
                                </a:rPr>
                                <m:t>2</m:t>
                              </m:r>
                            </m:sup>
                          </m:sSup>
                          <m:r>
                            <a:rPr lang="en-US" altLang="zh-CN" sz="1400" i="1">
                              <a:latin typeface="Cambria Math" panose="02040503050406030204" pitchFamily="18" charset="0"/>
                              <a:ea typeface="Cambria Math" panose="02040503050406030204" pitchFamily="18" charset="0"/>
                            </a:rPr>
                            <m:t>−301</m:t>
                          </m:r>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e>
                          </m:d>
                          <m:r>
                            <a:rPr lang="en-US" altLang="zh-CN" sz="1400" i="1">
                              <a:latin typeface="Cambria Math" panose="02040503050406030204" pitchFamily="18" charset="0"/>
                              <a:ea typeface="Cambria Math" panose="02040503050406030204" pitchFamily="18" charset="0"/>
                            </a:rPr>
                            <m:t>+8.691</m:t>
                          </m:r>
                        </m:den>
                      </m:f>
                      <m:r>
                        <a:rPr lang="en-US" altLang="zh-CN" sz="1400" b="0" i="1" smtClean="0">
                          <a:latin typeface="Cambria Math" panose="02040503050406030204" pitchFamily="18" charset="0"/>
                          <a:ea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𝑖</m:t>
                              </m:r>
                            </m:e>
                            <m:sub>
                              <m:r>
                                <a:rPr lang="en-US" altLang="zh-CN" sz="1400" b="0" i="1" smtClean="0">
                                  <a:latin typeface="Cambria Math" panose="02040503050406030204" pitchFamily="18" charset="0"/>
                                </a:rPr>
                                <m:t>2</m:t>
                              </m:r>
                            </m:sub>
                          </m:sSub>
                        </m:num>
                        <m:den>
                          <m:r>
                            <a:rPr lang="en-US" altLang="zh-CN" sz="1400" i="1">
                              <a:latin typeface="Cambria Math" panose="02040503050406030204" pitchFamily="18" charset="0"/>
                            </a:rPr>
                            <m:t>1.113</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10</m:t>
                              </m:r>
                            </m:e>
                            <m:sup>
                              <m:r>
                                <a:rPr lang="en-US" altLang="zh-CN" sz="1400" i="1">
                                  <a:latin typeface="Cambria Math" panose="02040503050406030204" pitchFamily="18" charset="0"/>
                                  <a:ea typeface="Cambria Math" panose="02040503050406030204" pitchFamily="18" charset="0"/>
                                </a:rPr>
                                <m:t>5</m:t>
                              </m:r>
                            </m:sup>
                          </m:sSup>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𝑋</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r>
                                <a:rPr lang="en-US" altLang="zh-CN" sz="1400" i="1">
                                  <a:latin typeface="Cambria Math" panose="02040503050406030204" pitchFamily="18" charset="0"/>
                                  <a:ea typeface="Cambria Math" panose="02040503050406030204" pitchFamily="18" charset="0"/>
                                </a:rPr>
                                <m:t>)</m:t>
                              </m:r>
                            </m:e>
                            <m:sup>
                              <m:r>
                                <a:rPr lang="en-US" altLang="zh-CN" sz="1400" i="1">
                                  <a:latin typeface="Cambria Math" panose="02040503050406030204" pitchFamily="18" charset="0"/>
                                  <a:ea typeface="Cambria Math" panose="02040503050406030204" pitchFamily="18" charset="0"/>
                                </a:rPr>
                                <m:t>2</m:t>
                              </m:r>
                            </m:sup>
                          </m:sSup>
                          <m:r>
                            <a:rPr lang="en-US" altLang="zh-CN" sz="1400" i="1">
                              <a:latin typeface="Cambria Math" panose="02040503050406030204" pitchFamily="18" charset="0"/>
                              <a:ea typeface="Cambria Math" panose="02040503050406030204" pitchFamily="18" charset="0"/>
                            </a:rPr>
                            <m:t>−301</m:t>
                          </m:r>
                          <m:d>
                            <m:dPr>
                              <m:ctrlPr>
                                <a:rPr lang="en-US" altLang="zh-CN" sz="1400" i="1">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𝑋</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e>
                          </m:d>
                          <m:r>
                            <a:rPr lang="en-US" altLang="zh-CN" sz="1400" i="1">
                              <a:latin typeface="Cambria Math" panose="02040503050406030204" pitchFamily="18" charset="0"/>
                              <a:ea typeface="Cambria Math" panose="02040503050406030204" pitchFamily="18" charset="0"/>
                            </a:rPr>
                            <m:t>+8.691</m:t>
                          </m:r>
                        </m:den>
                      </m:f>
                    </m:oMath>
                  </m:oMathPara>
                </a14:m>
                <a:endParaRPr lang="zh-CN" altLang="en-US" sz="1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924178" y="2495970"/>
                <a:ext cx="7753097" cy="442942"/>
              </a:xfrm>
              <a:prstGeom prst="rect">
                <a:avLst/>
              </a:prstGeom>
              <a:blipFill rotWithShape="0">
                <a:blip r:embed="rId5"/>
                <a:stretch>
                  <a:fillRect t="-1370" b="-17808"/>
                </a:stretch>
              </a:blipFill>
            </p:spPr>
            <p:txBody>
              <a:bodyPr/>
              <a:lstStyle/>
              <a:p>
                <a:r>
                  <a:rPr lang="zh-CN" altLang="en-US">
                    <a:noFill/>
                  </a:rPr>
                  <a:t> </a:t>
                </a:r>
              </a:p>
            </p:txBody>
          </p:sp>
        </mc:Fallback>
      </mc:AlternateContent>
      <p:pic>
        <p:nvPicPr>
          <p:cNvPr id="4" name="Picture 2" descr="r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00139" y="3082700"/>
            <a:ext cx="3710047" cy="3391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0" name="Picture 2" descr="无标题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282734" y="3082700"/>
            <a:ext cx="1454903" cy="215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4841423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3" y="1472410"/>
            <a:ext cx="511200" cy="2946278"/>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821512" y="984062"/>
            <a:ext cx="4811797" cy="492443"/>
            <a:chOff x="1300992" y="1085566"/>
            <a:chExt cx="5328408" cy="718741"/>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085566"/>
              <a:ext cx="4347551" cy="718741"/>
            </a:xfrm>
            <a:prstGeom prst="rect">
              <a:avLst/>
            </a:prstGeom>
            <a:noFill/>
          </p:spPr>
          <p:txBody>
            <a:bodyPr wrap="square" rtlCol="0" anchor="ctr">
              <a:spAutoFit/>
            </a:bodyPr>
            <a:lstStyle/>
            <a:p>
              <a:r>
                <a:rPr lang="en-US" altLang="zh-CN"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、理论设计与磁仿真</a:t>
              </a:r>
              <a:endParaRPr lang="zh-CN" altLang="en-US" sz="26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44" name="矩形 43"/>
          <p:cNvSpPr/>
          <p:nvPr/>
        </p:nvSpPr>
        <p:spPr>
          <a:xfrm>
            <a:off x="542102" y="1637348"/>
            <a:ext cx="7804430"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dirty="0" smtClean="0">
                <a:ln/>
                <a:solidFill>
                  <a:schemeClr val="tx2"/>
                </a:solidFill>
                <a:latin typeface="华文楷体" panose="02010600040101010101" pitchFamily="2" charset="-122"/>
                <a:ea typeface="华文楷体" panose="02010600040101010101" pitchFamily="2" charset="-122"/>
              </a:rPr>
              <a:t>        初步设计：双电磁驱动器电流值相同，为</a:t>
            </a:r>
            <a:r>
              <a:rPr lang="en-US" altLang="zh-CN" i="1" dirty="0" err="1"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i</a:t>
            </a:r>
            <a:endParaRPr lang="zh-CN" altLang="en-US" i="1" cap="none" spc="0" dirty="0">
              <a:ln/>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文本框 2"/>
              <p:cNvSpPr txBox="1"/>
              <p:nvPr/>
            </p:nvSpPr>
            <p:spPr>
              <a:xfrm>
                <a:off x="899899" y="2006680"/>
                <a:ext cx="7753097" cy="44294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𝐹</m:t>
                      </m:r>
                      <m:r>
                        <a:rPr lang="en-US" altLang="zh-CN" sz="140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r>
                            <a:rPr lang="en-US" altLang="zh-CN" sz="1400" b="0" i="1" smtClean="0">
                              <a:latin typeface="Cambria Math" panose="02040503050406030204" pitchFamily="18" charset="0"/>
                            </a:rPr>
                            <m:t>𝑖</m:t>
                          </m:r>
                        </m:num>
                        <m:den>
                          <m:r>
                            <a:rPr lang="en-US" altLang="zh-CN" sz="1400" i="1">
                              <a:latin typeface="Cambria Math" panose="02040503050406030204" pitchFamily="18" charset="0"/>
                            </a:rPr>
                            <m:t>1.113</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10</m:t>
                              </m:r>
                            </m:e>
                            <m:sup>
                              <m:r>
                                <a:rPr lang="en-US" altLang="zh-CN" sz="1400" i="1">
                                  <a:latin typeface="Cambria Math" panose="02040503050406030204" pitchFamily="18" charset="0"/>
                                  <a:ea typeface="Cambria Math" panose="02040503050406030204" pitchFamily="18" charset="0"/>
                                </a:rPr>
                                <m:t>5</m:t>
                              </m:r>
                            </m:sup>
                          </m:sSup>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r>
                                <a:rPr lang="en-US" altLang="zh-CN" sz="1400" i="1">
                                  <a:latin typeface="Cambria Math" panose="02040503050406030204" pitchFamily="18" charset="0"/>
                                  <a:ea typeface="Cambria Math" panose="02040503050406030204" pitchFamily="18" charset="0"/>
                                </a:rPr>
                                <m:t>)</m:t>
                              </m:r>
                            </m:e>
                            <m:sup>
                              <m:r>
                                <a:rPr lang="en-US" altLang="zh-CN" sz="1400" i="1">
                                  <a:latin typeface="Cambria Math" panose="02040503050406030204" pitchFamily="18" charset="0"/>
                                  <a:ea typeface="Cambria Math" panose="02040503050406030204" pitchFamily="18" charset="0"/>
                                </a:rPr>
                                <m:t>2</m:t>
                              </m:r>
                            </m:sup>
                          </m:sSup>
                          <m:r>
                            <a:rPr lang="en-US" altLang="zh-CN" sz="1400" i="1">
                              <a:latin typeface="Cambria Math" panose="02040503050406030204" pitchFamily="18" charset="0"/>
                              <a:ea typeface="Cambria Math" panose="02040503050406030204" pitchFamily="18" charset="0"/>
                            </a:rPr>
                            <m:t>−301</m:t>
                          </m:r>
                          <m:d>
                            <m:dPr>
                              <m:ctrlPr>
                                <a:rPr lang="en-US" altLang="zh-CN" sz="1400" i="1">
                                  <a:latin typeface="Cambria Math" panose="02040503050406030204" pitchFamily="18" charset="0"/>
                                  <a:ea typeface="Cambria Math" panose="02040503050406030204" pitchFamily="18" charset="0"/>
                                </a:rPr>
                              </m:ctrlPr>
                            </m:dPr>
                            <m:e>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e>
                          </m:d>
                          <m:r>
                            <a:rPr lang="en-US" altLang="zh-CN" sz="1400" i="1">
                              <a:latin typeface="Cambria Math" panose="02040503050406030204" pitchFamily="18" charset="0"/>
                              <a:ea typeface="Cambria Math" panose="02040503050406030204" pitchFamily="18" charset="0"/>
                            </a:rPr>
                            <m:t>+8.691</m:t>
                          </m:r>
                        </m:den>
                      </m:f>
                      <m:r>
                        <a:rPr lang="en-US" altLang="zh-CN" sz="1400" b="0" i="1" smtClean="0">
                          <a:latin typeface="Cambria Math" panose="02040503050406030204" pitchFamily="18" charset="0"/>
                          <a:ea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r>
                            <a:rPr lang="en-US" altLang="zh-CN" sz="1400" i="1" smtClean="0">
                              <a:latin typeface="Cambria Math" panose="02040503050406030204" pitchFamily="18" charset="0"/>
                            </a:rPr>
                            <m:t>𝑖</m:t>
                          </m:r>
                        </m:num>
                        <m:den>
                          <m:r>
                            <a:rPr lang="en-US" altLang="zh-CN" sz="1400" i="1">
                              <a:latin typeface="Cambria Math" panose="02040503050406030204" pitchFamily="18" charset="0"/>
                            </a:rPr>
                            <m:t>1.113</m:t>
                          </m:r>
                          <m:r>
                            <a:rPr lang="en-US" altLang="zh-CN" sz="1400" i="1">
                              <a:latin typeface="Cambria Math" panose="02040503050406030204" pitchFamily="18" charset="0"/>
                              <a:ea typeface="Cambria Math" panose="02040503050406030204" pitchFamily="18" charset="0"/>
                            </a:rPr>
                            <m:t>×</m:t>
                          </m:r>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10</m:t>
                              </m:r>
                            </m:e>
                            <m:sup>
                              <m:r>
                                <a:rPr lang="en-US" altLang="zh-CN" sz="1400" i="1">
                                  <a:latin typeface="Cambria Math" panose="02040503050406030204" pitchFamily="18" charset="0"/>
                                  <a:ea typeface="Cambria Math" panose="02040503050406030204" pitchFamily="18" charset="0"/>
                                </a:rPr>
                                <m:t>5</m:t>
                              </m:r>
                            </m:sup>
                          </m:sSup>
                          <m:sSup>
                            <m:sSupPr>
                              <m:ctrlPr>
                                <a:rPr lang="en-US" altLang="zh-CN" sz="1400" i="1">
                                  <a:latin typeface="Cambria Math" panose="02040503050406030204" pitchFamily="18" charset="0"/>
                                  <a:ea typeface="Cambria Math" panose="02040503050406030204" pitchFamily="18" charset="0"/>
                                </a:rPr>
                              </m:ctrlPr>
                            </m:sSupPr>
                            <m:e>
                              <m:r>
                                <a:rPr lang="en-US" altLang="zh-CN" sz="1400" i="1">
                                  <a:latin typeface="Cambria Math" panose="02040503050406030204" pitchFamily="18" charset="0"/>
                                  <a:ea typeface="Cambria Math" panose="02040503050406030204" pitchFamily="18" charset="0"/>
                                </a:rPr>
                                <m:t>(</m:t>
                              </m:r>
                              <m:r>
                                <a:rPr lang="en-US" altLang="zh-CN" sz="1400" b="0" i="1" smtClean="0">
                                  <a:latin typeface="Cambria Math" panose="02040503050406030204" pitchFamily="18" charset="0"/>
                                  <a:ea typeface="Cambria Math" panose="02040503050406030204" pitchFamily="18" charset="0"/>
                                </a:rPr>
                                <m:t>𝑋</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r>
                                <a:rPr lang="en-US" altLang="zh-CN" sz="1400" i="1">
                                  <a:latin typeface="Cambria Math" panose="02040503050406030204" pitchFamily="18" charset="0"/>
                                  <a:ea typeface="Cambria Math" panose="02040503050406030204" pitchFamily="18" charset="0"/>
                                </a:rPr>
                                <m:t>)</m:t>
                              </m:r>
                            </m:e>
                            <m:sup>
                              <m:r>
                                <a:rPr lang="en-US" altLang="zh-CN" sz="1400" i="1">
                                  <a:latin typeface="Cambria Math" panose="02040503050406030204" pitchFamily="18" charset="0"/>
                                  <a:ea typeface="Cambria Math" panose="02040503050406030204" pitchFamily="18" charset="0"/>
                                </a:rPr>
                                <m:t>2</m:t>
                              </m:r>
                            </m:sup>
                          </m:sSup>
                          <m:r>
                            <a:rPr lang="en-US" altLang="zh-CN" sz="1400" i="1">
                              <a:latin typeface="Cambria Math" panose="02040503050406030204" pitchFamily="18" charset="0"/>
                              <a:ea typeface="Cambria Math" panose="02040503050406030204" pitchFamily="18" charset="0"/>
                            </a:rPr>
                            <m:t>−301</m:t>
                          </m:r>
                          <m:d>
                            <m:dPr>
                              <m:ctrlPr>
                                <a:rPr lang="en-US" altLang="zh-CN" sz="1400" i="1">
                                  <a:latin typeface="Cambria Math" panose="02040503050406030204" pitchFamily="18" charset="0"/>
                                  <a:ea typeface="Cambria Math" panose="02040503050406030204" pitchFamily="18" charset="0"/>
                                </a:rPr>
                              </m:ctrlPr>
                            </m:dPr>
                            <m:e>
                              <m:r>
                                <a:rPr lang="en-US" altLang="zh-CN" sz="1400" b="0" i="1" smtClean="0">
                                  <a:latin typeface="Cambria Math" panose="02040503050406030204" pitchFamily="18" charset="0"/>
                                  <a:ea typeface="Cambria Math" panose="02040503050406030204" pitchFamily="18" charset="0"/>
                                </a:rPr>
                                <m:t>𝑋</m:t>
                              </m:r>
                              <m:r>
                                <a:rPr lang="en-US" altLang="zh-CN" sz="1400" b="0" i="1" smtClean="0">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𝑥</m:t>
                              </m:r>
                              <m:r>
                                <a:rPr lang="en-US" altLang="zh-CN" sz="1400" i="1">
                                  <a:latin typeface="Cambria Math" panose="02040503050406030204" pitchFamily="18" charset="0"/>
                                  <a:ea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𝑟</m:t>
                              </m:r>
                            </m:e>
                          </m:d>
                          <m:r>
                            <a:rPr lang="en-US" altLang="zh-CN" sz="1400" i="1">
                              <a:latin typeface="Cambria Math" panose="02040503050406030204" pitchFamily="18" charset="0"/>
                              <a:ea typeface="Cambria Math" panose="02040503050406030204" pitchFamily="18" charset="0"/>
                            </a:rPr>
                            <m:t>+8.691</m:t>
                          </m:r>
                        </m:den>
                      </m:f>
                    </m:oMath>
                  </m:oMathPara>
                </a14:m>
                <a:endParaRPr lang="zh-CN" altLang="en-US" sz="1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899899" y="2006680"/>
                <a:ext cx="7753097" cy="442942"/>
              </a:xfrm>
              <a:prstGeom prst="rect">
                <a:avLst/>
              </a:prstGeom>
              <a:blipFill rotWithShape="0">
                <a:blip r:embed="rId3"/>
                <a:stretch>
                  <a:fillRect t="-1370" b="-17808"/>
                </a:stretch>
              </a:blipFill>
            </p:spPr>
            <p:txBody>
              <a:bodyPr/>
              <a:lstStyle/>
              <a:p>
                <a:r>
                  <a:rPr lang="zh-CN" altLang="en-US">
                    <a:noFill/>
                  </a:rPr>
                  <a:t> </a:t>
                </a:r>
              </a:p>
            </p:txBody>
          </p:sp>
        </mc:Fallback>
      </mc:AlternateContent>
      <p:sp>
        <p:nvSpPr>
          <p:cNvPr id="37" name="矩形 36"/>
          <p:cNvSpPr/>
          <p:nvPr/>
        </p:nvSpPr>
        <p:spPr>
          <a:xfrm>
            <a:off x="511913" y="2586908"/>
            <a:ext cx="7804430" cy="646331"/>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dirty="0" smtClean="0">
                <a:ln/>
                <a:solidFill>
                  <a:schemeClr val="tx2"/>
                </a:solidFill>
                <a:latin typeface="华文楷体" panose="02010600040101010101" pitchFamily="2" charset="-122"/>
                <a:ea typeface="华文楷体" panose="02010600040101010101" pitchFamily="2" charset="-122"/>
              </a:rPr>
              <a:t>        设计距离</a:t>
            </a:r>
            <a:r>
              <a:rPr lang="en-US" altLang="zh-CN" dirty="0" smtClean="0">
                <a:ln/>
                <a:solidFill>
                  <a:schemeClr val="tx2"/>
                </a:solidFill>
                <a:latin typeface="华文楷体" panose="02010600040101010101" pitchFamily="2" charset="-122"/>
                <a:ea typeface="华文楷体" panose="02010600040101010101" pitchFamily="2" charset="-122"/>
              </a:rPr>
              <a:t>X=65mm</a:t>
            </a:r>
            <a:r>
              <a:rPr lang="zh-CN" altLang="en-US" dirty="0" smtClean="0">
                <a:ln/>
                <a:solidFill>
                  <a:schemeClr val="tx2"/>
                </a:solidFill>
                <a:latin typeface="华文楷体" panose="02010600040101010101" pitchFamily="2" charset="-122"/>
                <a:ea typeface="华文楷体" panose="02010600040101010101" pitchFamily="2" charset="-122"/>
              </a:rPr>
              <a:t>，铜线线径</a:t>
            </a:r>
            <a:r>
              <a:rPr lang="en-US" altLang="zh-CN" dirty="0" smtClean="0">
                <a:ln/>
                <a:solidFill>
                  <a:schemeClr val="tx2"/>
                </a:solidFill>
                <a:latin typeface="华文楷体" panose="02010600040101010101" pitchFamily="2" charset="-122"/>
                <a:ea typeface="华文楷体" panose="02010600040101010101" pitchFamily="2" charset="-122"/>
              </a:rPr>
              <a:t>0.6mm</a:t>
            </a:r>
            <a:r>
              <a:rPr lang="zh-CN" altLang="en-US" dirty="0" smtClean="0">
                <a:ln/>
                <a:solidFill>
                  <a:schemeClr val="tx2"/>
                </a:solidFill>
                <a:latin typeface="华文楷体" panose="02010600040101010101" pitchFamily="2" charset="-122"/>
                <a:ea typeface="华文楷体" panose="02010600040101010101" pitchFamily="2" charset="-122"/>
              </a:rPr>
              <a:t>，最大允许通过的电流为</a:t>
            </a:r>
            <a:r>
              <a:rPr lang="en-US" altLang="zh-CN" dirty="0" smtClean="0">
                <a:ln/>
                <a:solidFill>
                  <a:schemeClr val="tx2"/>
                </a:solidFill>
                <a:latin typeface="华文楷体" panose="02010600040101010101" pitchFamily="2" charset="-122"/>
                <a:ea typeface="华文楷体" panose="02010600040101010101" pitchFamily="2" charset="-122"/>
              </a:rPr>
              <a:t>1.6A</a:t>
            </a:r>
            <a:r>
              <a:rPr lang="zh-CN" altLang="en-US" dirty="0" smtClean="0">
                <a:ln/>
                <a:solidFill>
                  <a:schemeClr val="tx2"/>
                </a:solidFill>
                <a:latin typeface="华文楷体" panose="02010600040101010101" pitchFamily="2" charset="-122"/>
                <a:ea typeface="华文楷体" panose="02010600040101010101" pitchFamily="2" charset="-122"/>
              </a:rPr>
              <a:t>。</a:t>
            </a:r>
            <a:endParaRPr lang="en-US" altLang="zh-CN" dirty="0" smtClean="0">
              <a:ln/>
              <a:solidFill>
                <a:schemeClr val="tx2"/>
              </a:solidFill>
              <a:latin typeface="华文楷体" panose="02010600040101010101" pitchFamily="2" charset="-122"/>
              <a:ea typeface="华文楷体" panose="02010600040101010101" pitchFamily="2" charset="-122"/>
            </a:endParaRPr>
          </a:p>
          <a:p>
            <a:r>
              <a:rPr lang="zh-CN" altLang="en-US"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        选取</a:t>
            </a:r>
            <a:r>
              <a:rPr lang="en-US" altLang="zh-CN"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x</a:t>
            </a:r>
            <a:r>
              <a:rPr lang="zh-CN" altLang="en-US"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值为</a:t>
            </a:r>
            <a:r>
              <a:rPr lang="en-US" altLang="zh-CN"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26.35mm</a:t>
            </a:r>
            <a:r>
              <a:rPr lang="zh-CN" altLang="en-US"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，电磁力</a:t>
            </a:r>
            <a:r>
              <a:rPr lang="en-US" altLang="zh-CN"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F</a:t>
            </a:r>
            <a:r>
              <a:rPr lang="zh-CN" altLang="en-US"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与</a:t>
            </a:r>
            <a:r>
              <a:rPr lang="en-US" altLang="zh-CN" cap="none" spc="0" dirty="0" err="1"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i</a:t>
            </a:r>
            <a:r>
              <a:rPr lang="zh-CN" altLang="en-US" cap="none" spc="0" dirty="0" smtClean="0">
                <a:ln/>
                <a:solidFill>
                  <a:schemeClr val="tx2"/>
                </a:solidFill>
                <a:effectLst/>
                <a:latin typeface="华文楷体" panose="02010600040101010101" pitchFamily="2" charset="-122"/>
                <a:ea typeface="华文楷体" panose="02010600040101010101" pitchFamily="2" charset="-122"/>
                <a:cs typeface="Times New Roman" panose="02020603050405020304" pitchFamily="18" charset="0"/>
              </a:rPr>
              <a:t>的关系为</a:t>
            </a:r>
            <a:endParaRPr lang="zh-CN" altLang="en-US" cap="none" spc="0" dirty="0">
              <a:ln/>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8" name="文本框 37"/>
              <p:cNvSpPr txBox="1"/>
              <p:nvPr/>
            </p:nvSpPr>
            <p:spPr>
              <a:xfrm>
                <a:off x="3028523" y="3296057"/>
                <a:ext cx="3026809" cy="40472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1400" i="1" smtClean="0">
                          <a:latin typeface="Cambria Math" panose="02040503050406030204" pitchFamily="18" charset="0"/>
                        </a:rPr>
                        <m:t>𝐹</m:t>
                      </m:r>
                      <m:r>
                        <a:rPr lang="en-US" altLang="zh-CN" sz="1400" i="1" smtClean="0">
                          <a:latin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r>
                            <a:rPr lang="en-US" altLang="zh-CN" sz="1400" b="0" i="1" smtClean="0">
                              <a:latin typeface="Cambria Math" panose="02040503050406030204" pitchFamily="18" charset="0"/>
                            </a:rPr>
                            <m:t>𝑖</m:t>
                          </m:r>
                        </m:num>
                        <m:den>
                          <m:r>
                            <a:rPr lang="en-US" altLang="zh-CN" sz="1400" b="0" i="1" smtClean="0">
                              <a:latin typeface="Cambria Math" panose="02040503050406030204" pitchFamily="18" charset="0"/>
                            </a:rPr>
                            <m:t>47.191</m:t>
                          </m:r>
                        </m:den>
                      </m:f>
                      <m:r>
                        <a:rPr lang="en-US" altLang="zh-CN" sz="1400" b="0" i="1" smtClean="0">
                          <a:latin typeface="Cambria Math" panose="02040503050406030204" pitchFamily="18" charset="0"/>
                          <a:ea typeface="Cambria Math" panose="02040503050406030204" pitchFamily="18" charset="0"/>
                        </a:rPr>
                        <m:t>−</m:t>
                      </m:r>
                      <m:f>
                        <m:fPr>
                          <m:ctrlPr>
                            <a:rPr lang="en-US" altLang="zh-CN" sz="1400" i="1">
                              <a:latin typeface="Cambria Math" panose="02040503050406030204" pitchFamily="18" charset="0"/>
                            </a:rPr>
                          </m:ctrlPr>
                        </m:fPr>
                        <m:num>
                          <m:r>
                            <a:rPr lang="en-US" altLang="zh-CN" sz="1400" i="1">
                              <a:latin typeface="Cambria Math" panose="02040503050406030204" pitchFamily="18" charset="0"/>
                            </a:rPr>
                            <m:t>4.199</m:t>
                          </m:r>
                          <m:r>
                            <a:rPr lang="en-US" altLang="zh-CN" sz="1400" i="1" smtClean="0">
                              <a:latin typeface="Cambria Math" panose="02040503050406030204" pitchFamily="18" charset="0"/>
                            </a:rPr>
                            <m:t>𝑖</m:t>
                          </m:r>
                        </m:num>
                        <m:den>
                          <m:r>
                            <a:rPr lang="en-US" altLang="zh-CN" sz="1400" i="1" smtClean="0">
                              <a:latin typeface="Cambria Math" panose="02040503050406030204" pitchFamily="18" charset="0"/>
                            </a:rPr>
                            <m:t>1</m:t>
                          </m:r>
                          <m:r>
                            <a:rPr lang="en-US" altLang="zh-CN" sz="1400" b="0" i="1" smtClean="0">
                              <a:latin typeface="Cambria Math" panose="02040503050406030204" pitchFamily="18" charset="0"/>
                            </a:rPr>
                            <m:t>15.087</m:t>
                          </m:r>
                        </m:den>
                      </m:f>
                      <m:r>
                        <a:rPr lang="en-US" altLang="zh-CN" sz="1400" b="0" i="1" smtClean="0">
                          <a:latin typeface="Cambria Math" panose="02040503050406030204" pitchFamily="18" charset="0"/>
                          <a:ea typeface="Cambria Math" panose="02040503050406030204" pitchFamily="18" charset="0"/>
                        </a:rPr>
                        <m:t>=0.0525</m:t>
                      </m:r>
                      <m:r>
                        <a:rPr lang="en-US" altLang="zh-CN" sz="1400" b="0" i="1" smtClean="0">
                          <a:latin typeface="Cambria Math" panose="02040503050406030204" pitchFamily="18" charset="0"/>
                          <a:ea typeface="Cambria Math" panose="02040503050406030204" pitchFamily="18" charset="0"/>
                        </a:rPr>
                        <m:t>𝑖</m:t>
                      </m:r>
                    </m:oMath>
                  </m:oMathPara>
                </a14:m>
                <a:endParaRPr lang="zh-CN" altLang="en-US" sz="1400" dirty="0"/>
              </a:p>
            </p:txBody>
          </p:sp>
        </mc:Choice>
        <mc:Fallback xmlns="">
          <p:sp>
            <p:nvSpPr>
              <p:cNvPr id="38" name="文本框 37"/>
              <p:cNvSpPr txBox="1">
                <a:spLocks noRot="1" noChangeAspect="1" noMove="1" noResize="1" noEditPoints="1" noAdjustHandles="1" noChangeArrowheads="1" noChangeShapeType="1" noTextEdit="1"/>
              </p:cNvSpPr>
              <p:nvPr/>
            </p:nvSpPr>
            <p:spPr>
              <a:xfrm>
                <a:off x="3028523" y="3296057"/>
                <a:ext cx="3026809" cy="404726"/>
              </a:xfrm>
              <a:prstGeom prst="rect">
                <a:avLst/>
              </a:prstGeom>
              <a:blipFill rotWithShape="0">
                <a:blip r:embed="rId4"/>
                <a:stretch>
                  <a:fillRect t="-3030" b="-13636"/>
                </a:stretch>
              </a:blipFill>
            </p:spPr>
            <p:txBody>
              <a:bodyPr/>
              <a:lstStyle/>
              <a:p>
                <a:r>
                  <a:rPr lang="zh-CN" altLang="en-US">
                    <a:noFill/>
                  </a:rPr>
                  <a:t> </a:t>
                </a:r>
              </a:p>
            </p:txBody>
          </p:sp>
        </mc:Fallback>
      </mc:AlternateContent>
      <p:pic>
        <p:nvPicPr>
          <p:cNvPr id="39" name="图片 38"/>
          <p:cNvPicPr/>
          <p:nvPr/>
        </p:nvPicPr>
        <p:blipFill>
          <a:blip r:embed="rId5">
            <a:extLst>
              <a:ext uri="{28A0092B-C50C-407E-A947-70E740481C1C}">
                <a14:useLocalDpi xmlns:a14="http://schemas.microsoft.com/office/drawing/2010/main" val="0"/>
              </a:ext>
            </a:extLst>
          </a:blip>
          <a:srcRect/>
          <a:stretch>
            <a:fillRect/>
          </a:stretch>
        </p:blipFill>
        <p:spPr bwMode="auto">
          <a:xfrm>
            <a:off x="504304" y="4820066"/>
            <a:ext cx="2490750" cy="1910947"/>
          </a:xfrm>
          <a:prstGeom prst="rect">
            <a:avLst/>
          </a:prstGeom>
          <a:noFill/>
          <a:ln>
            <a:noFill/>
          </a:ln>
        </p:spPr>
      </p:pic>
      <p:sp>
        <p:nvSpPr>
          <p:cNvPr id="40" name="矩形 39"/>
          <p:cNvSpPr/>
          <p:nvPr/>
        </p:nvSpPr>
        <p:spPr>
          <a:xfrm>
            <a:off x="2650722" y="6379973"/>
            <a:ext cx="1212839"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0&lt;</a:t>
            </a:r>
            <a:r>
              <a:rPr lang="en-US" altLang="zh-CN" i="1" dirty="0" err="1"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i</a:t>
            </a:r>
            <a:r>
              <a:rPr lang="en-US" altLang="zh-CN"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&lt;1.6A</a:t>
            </a:r>
            <a:endParaRPr lang="zh-CN" altLang="en-US" cap="none" spc="0" dirty="0">
              <a:ln/>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pic>
        <p:nvPicPr>
          <p:cNvPr id="41" name="图片 40"/>
          <p:cNvPicPr/>
          <p:nvPr/>
        </p:nvPicPr>
        <p:blipFill>
          <a:blip r:embed="rId6">
            <a:extLst>
              <a:ext uri="{28A0092B-C50C-407E-A947-70E740481C1C}">
                <a14:useLocalDpi xmlns:a14="http://schemas.microsoft.com/office/drawing/2010/main" val="0"/>
              </a:ext>
            </a:extLst>
          </a:blip>
          <a:srcRect/>
          <a:stretch>
            <a:fillRect/>
          </a:stretch>
        </p:blipFill>
        <p:spPr bwMode="auto">
          <a:xfrm>
            <a:off x="3563616" y="4757247"/>
            <a:ext cx="2671060" cy="2048838"/>
          </a:xfrm>
          <a:prstGeom prst="rect">
            <a:avLst/>
          </a:prstGeom>
          <a:noFill/>
          <a:ln>
            <a:noFill/>
          </a:ln>
        </p:spPr>
      </p:pic>
      <p:sp>
        <p:nvSpPr>
          <p:cNvPr id="6" name="矩形 5"/>
          <p:cNvSpPr/>
          <p:nvPr/>
        </p:nvSpPr>
        <p:spPr>
          <a:xfrm>
            <a:off x="925141" y="3713077"/>
            <a:ext cx="7948010" cy="646331"/>
          </a:xfrm>
          <a:prstGeom prst="rect">
            <a:avLst/>
          </a:prstGeom>
        </p:spPr>
        <p:txBody>
          <a:bodyPr wrap="none">
            <a:spAutoFit/>
          </a:bodyPr>
          <a:lstStyle/>
          <a:p>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选取</a:t>
            </a:r>
            <a:r>
              <a:rPr lang="en-US" altLang="zh-CN" dirty="0" err="1"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i</a:t>
            </a:r>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值为</a:t>
            </a:r>
            <a:r>
              <a:rPr lang="en-US" altLang="zh-CN"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1.6A</a:t>
            </a:r>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a:t>
            </a:r>
            <a:r>
              <a:rPr lang="zh-CN" altLang="en-US" dirty="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电磁力</a:t>
            </a:r>
            <a:r>
              <a:rPr lang="en-US" altLang="zh-CN" dirty="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F</a:t>
            </a:r>
            <a:r>
              <a:rPr lang="zh-CN" altLang="en-US" dirty="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与磁性小球中心到上电磁驱动器的底部传感器下端</a:t>
            </a:r>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的</a:t>
            </a:r>
            <a:endParaRPr lang="en-US" altLang="zh-CN"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endParaRPr>
          </a:p>
          <a:p>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距离</a:t>
            </a:r>
            <a:r>
              <a:rPr lang="en-US" altLang="zh-CN"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x</a:t>
            </a:r>
            <a:r>
              <a:rPr lang="zh-CN" altLang="en-US" dirty="0" smtClean="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的</a:t>
            </a:r>
            <a:r>
              <a:rPr lang="zh-CN" altLang="en-US" dirty="0">
                <a:ln/>
                <a:solidFill>
                  <a:schemeClr val="tx2"/>
                </a:solidFill>
                <a:latin typeface="华文楷体" panose="02010600040101010101" pitchFamily="2" charset="-122"/>
                <a:ea typeface="华文楷体" panose="02010600040101010101" pitchFamily="2" charset="-122"/>
                <a:cs typeface="Times New Roman" panose="02020603050405020304" pitchFamily="18" charset="0"/>
              </a:rPr>
              <a:t>关系为</a:t>
            </a:r>
            <a:endParaRPr lang="zh-CN" altLang="en-US"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3" name="矩形 42"/>
          <p:cNvSpPr/>
          <p:nvPr/>
        </p:nvSpPr>
        <p:spPr>
          <a:xfrm>
            <a:off x="5939466" y="6361681"/>
            <a:ext cx="1515697"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0&lt;</a:t>
            </a:r>
            <a:r>
              <a:rPr lang="en-US" altLang="zh-CN" i="1"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x</a:t>
            </a:r>
            <a:r>
              <a:rPr lang="en-US" altLang="zh-CN"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&lt;0.0523m</a:t>
            </a:r>
            <a:endParaRPr lang="zh-CN" altLang="en-US" cap="none" spc="0" dirty="0">
              <a:ln/>
              <a:solidFill>
                <a:schemeClr val="tx2"/>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矩形 6"/>
              <p:cNvSpPr/>
              <p:nvPr/>
            </p:nvSpPr>
            <p:spPr>
              <a:xfrm>
                <a:off x="619204" y="4289703"/>
                <a:ext cx="8405814" cy="47198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𝐹</m:t>
                          </m:r>
                        </m:e>
                        <m:sub>
                          <m:r>
                            <a:rPr lang="zh-CN" altLang="en-US" sz="1200" i="1">
                              <a:latin typeface="Cambria Math" panose="02040503050406030204" pitchFamily="18" charset="0"/>
                            </a:rPr>
                            <m:t>𝑐</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4.199∗1.6</m:t>
                          </m:r>
                        </m:num>
                        <m:den>
                          <m:r>
                            <a:rPr lang="zh-CN" altLang="en-US" sz="1200" i="0">
                              <a:latin typeface="Cambria Math" panose="02040503050406030204" pitchFamily="18" charset="0"/>
                            </a:rPr>
                            <m:t>1.113×</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10</m:t>
                              </m:r>
                            </m:e>
                            <m:sup>
                              <m:r>
                                <a:rPr lang="zh-CN" altLang="en-US" sz="1200" i="0">
                                  <a:latin typeface="Cambria Math" panose="02040503050406030204" pitchFamily="18" charset="0"/>
                                </a:rPr>
                                <m:t>5</m:t>
                              </m:r>
                            </m:sup>
                          </m:sSup>
                          <m:sSup>
                            <m:sSupPr>
                              <m:ctrlPr>
                                <a:rPr lang="zh-CN" altLang="en-US" sz="1200" i="1">
                                  <a:latin typeface="Cambria Math" panose="02040503050406030204" pitchFamily="18" charset="0"/>
                                </a:rPr>
                              </m:ctrlPr>
                            </m:sSupPr>
                            <m:e>
                              <m:d>
                                <m:dPr>
                                  <m:ctrlPr>
                                    <a:rPr lang="zh-CN" altLang="en-US" sz="1200" i="1">
                                      <a:latin typeface="Cambria Math" panose="02040503050406030204" pitchFamily="18" charset="0"/>
                                    </a:rPr>
                                  </m:ctrlPr>
                                </m:dPr>
                                <m:e>
                                  <m:r>
                                    <a:rPr lang="zh-CN" altLang="en-US" sz="1200" i="1">
                                      <a:latin typeface="Cambria Math" panose="02040503050406030204" pitchFamily="18" charset="0"/>
                                    </a:rPr>
                                    <m:t>𝛿</m:t>
                                  </m:r>
                                  <m:r>
                                    <a:rPr lang="zh-CN" altLang="en-US" sz="1200" i="0">
                                      <a:latin typeface="Cambria Math" panose="02040503050406030204" pitchFamily="18" charset="0"/>
                                    </a:rPr>
                                    <m:t>−0.00635</m:t>
                                  </m:r>
                                </m:e>
                              </m:d>
                            </m:e>
                            <m:sup>
                              <m:r>
                                <a:rPr lang="zh-CN" altLang="en-US" sz="1200" i="0">
                                  <a:latin typeface="Cambria Math" panose="02040503050406030204" pitchFamily="18" charset="0"/>
                                </a:rPr>
                                <m:t>2</m:t>
                              </m:r>
                            </m:sup>
                          </m:sSup>
                          <m:r>
                            <a:rPr lang="zh-CN" altLang="en-US" sz="1200" i="0">
                              <a:latin typeface="Cambria Math" panose="02040503050406030204" pitchFamily="18" charset="0"/>
                            </a:rPr>
                            <m:t>−301.0(</m:t>
                          </m:r>
                          <m:r>
                            <a:rPr lang="zh-CN" altLang="en-US" sz="1200" i="1">
                              <a:latin typeface="Cambria Math" panose="02040503050406030204" pitchFamily="18" charset="0"/>
                            </a:rPr>
                            <m:t>𝛿</m:t>
                          </m:r>
                          <m:r>
                            <a:rPr lang="zh-CN" altLang="en-US" sz="1200" i="0">
                              <a:latin typeface="Cambria Math" panose="02040503050406030204" pitchFamily="18" charset="0"/>
                            </a:rPr>
                            <m:t>−0.00635)+8.691</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4.199∗1.6</m:t>
                          </m:r>
                        </m:num>
                        <m:den>
                          <m:r>
                            <a:rPr lang="zh-CN" altLang="en-US" sz="1200" i="0">
                              <a:latin typeface="Cambria Math" panose="02040503050406030204" pitchFamily="18" charset="0"/>
                            </a:rPr>
                            <m:t>1.113×</m:t>
                          </m:r>
                          <m:sSup>
                            <m:sSupPr>
                              <m:ctrlPr>
                                <a:rPr lang="zh-CN" altLang="en-US" sz="1200" i="1">
                                  <a:latin typeface="Cambria Math" panose="02040503050406030204" pitchFamily="18" charset="0"/>
                                </a:rPr>
                              </m:ctrlPr>
                            </m:sSupPr>
                            <m:e>
                              <m:r>
                                <a:rPr lang="zh-CN" altLang="en-US" sz="1200" i="0">
                                  <a:latin typeface="Cambria Math" panose="02040503050406030204" pitchFamily="18" charset="0"/>
                                </a:rPr>
                                <m:t>10</m:t>
                              </m:r>
                            </m:e>
                            <m:sup>
                              <m:r>
                                <a:rPr lang="zh-CN" altLang="en-US" sz="1200" i="0">
                                  <a:latin typeface="Cambria Math" panose="02040503050406030204" pitchFamily="18" charset="0"/>
                                </a:rPr>
                                <m:t>5</m:t>
                              </m:r>
                            </m:sup>
                          </m:sSup>
                          <m:sSup>
                            <m:sSupPr>
                              <m:ctrlPr>
                                <a:rPr lang="zh-CN" altLang="en-US" sz="1200" i="1">
                                  <a:latin typeface="Cambria Math" panose="02040503050406030204" pitchFamily="18" charset="0"/>
                                </a:rPr>
                              </m:ctrlPr>
                            </m:sSupPr>
                            <m:e>
                              <m:d>
                                <m:dPr>
                                  <m:ctrlPr>
                                    <a:rPr lang="zh-CN" altLang="en-US" sz="1200" i="1">
                                      <a:latin typeface="Cambria Math" panose="02040503050406030204" pitchFamily="18" charset="0"/>
                                    </a:rPr>
                                  </m:ctrlPr>
                                </m:dPr>
                                <m:e>
                                  <m:r>
                                    <a:rPr lang="zh-CN" altLang="en-US" sz="1200" i="0">
                                      <a:latin typeface="Cambria Math" panose="02040503050406030204" pitchFamily="18" charset="0"/>
                                    </a:rPr>
                                    <m:t>0.05865−</m:t>
                                  </m:r>
                                  <m:r>
                                    <a:rPr lang="zh-CN" altLang="en-US" sz="1200" i="1">
                                      <a:latin typeface="Cambria Math" panose="02040503050406030204" pitchFamily="18" charset="0"/>
                                    </a:rPr>
                                    <m:t>𝛿</m:t>
                                  </m:r>
                                </m:e>
                              </m:d>
                            </m:e>
                            <m:sup>
                              <m:r>
                                <a:rPr lang="zh-CN" altLang="en-US" sz="1200" i="0">
                                  <a:latin typeface="Cambria Math" panose="02040503050406030204" pitchFamily="18" charset="0"/>
                                </a:rPr>
                                <m:t>2</m:t>
                              </m:r>
                            </m:sup>
                          </m:sSup>
                          <m:r>
                            <a:rPr lang="zh-CN" altLang="en-US" sz="1200" i="0">
                              <a:latin typeface="Cambria Math" panose="02040503050406030204" pitchFamily="18" charset="0"/>
                            </a:rPr>
                            <m:t>−301.0(0.05865−</m:t>
                          </m:r>
                          <m:r>
                            <a:rPr lang="zh-CN" altLang="en-US" sz="1200" i="1">
                              <a:latin typeface="Cambria Math" panose="02040503050406030204" pitchFamily="18" charset="0"/>
                            </a:rPr>
                            <m:t>𝛿</m:t>
                          </m:r>
                          <m:r>
                            <a:rPr lang="zh-CN" altLang="en-US" sz="1200" i="0">
                              <a:latin typeface="Cambria Math" panose="02040503050406030204" pitchFamily="18" charset="0"/>
                            </a:rPr>
                            <m:t>)+8.691</m:t>
                          </m:r>
                        </m:den>
                      </m:f>
                    </m:oMath>
                  </m:oMathPara>
                </a14:m>
                <a:endParaRPr lang="zh-CN" altLang="en-US" sz="1200" dirty="0"/>
              </a:p>
            </p:txBody>
          </p:sp>
        </mc:Choice>
        <mc:Fallback xmlns="">
          <p:sp>
            <p:nvSpPr>
              <p:cNvPr id="7" name="矩形 6"/>
              <p:cNvSpPr>
                <a:spLocks noRot="1" noChangeAspect="1" noMove="1" noResize="1" noEditPoints="1" noAdjustHandles="1" noChangeArrowheads="1" noChangeShapeType="1" noTextEdit="1"/>
              </p:cNvSpPr>
              <p:nvPr/>
            </p:nvSpPr>
            <p:spPr>
              <a:xfrm>
                <a:off x="619204" y="4289703"/>
                <a:ext cx="8405814" cy="471989"/>
              </a:xfrm>
              <a:prstGeom prst="rect">
                <a:avLst/>
              </a:prstGeom>
              <a:blipFill rotWithShape="0">
                <a:blip r:embed="rId7"/>
                <a:stretch>
                  <a:fillRect b="-6494"/>
                </a:stretch>
              </a:blipFill>
            </p:spPr>
            <p:txBody>
              <a:bodyPr/>
              <a:lstStyle/>
              <a:p>
                <a:r>
                  <a:rPr lang="zh-CN" altLang="en-US">
                    <a:noFill/>
                  </a:rPr>
                  <a:t> </a:t>
                </a:r>
              </a:p>
            </p:txBody>
          </p:sp>
        </mc:Fallback>
      </mc:AlternateContent>
      <p:sp>
        <p:nvSpPr>
          <p:cNvPr id="45" name="矩形 44"/>
          <p:cNvSpPr/>
          <p:nvPr/>
        </p:nvSpPr>
        <p:spPr>
          <a:xfrm>
            <a:off x="6055332" y="5207743"/>
            <a:ext cx="2596307"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dirty="0" smtClean="0">
                <a:ln/>
                <a:solidFill>
                  <a:srgbClr val="FF0000"/>
                </a:solidFill>
                <a:latin typeface="华文楷体" panose="02010600040101010101" pitchFamily="2" charset="-122"/>
                <a:ea typeface="华文楷体" panose="02010600040101010101" pitchFamily="2" charset="-122"/>
              </a:rPr>
              <a:t>F</a:t>
            </a:r>
            <a:r>
              <a:rPr lang="zh-CN" altLang="en-US" sz="2000" dirty="0" smtClean="0">
                <a:ln/>
                <a:solidFill>
                  <a:srgbClr val="FF0000"/>
                </a:solidFill>
                <a:latin typeface="华文楷体" panose="02010600040101010101" pitchFamily="2" charset="-122"/>
                <a:ea typeface="华文楷体" panose="02010600040101010101" pitchFamily="2" charset="-122"/>
              </a:rPr>
              <a:t>与</a:t>
            </a:r>
            <a:r>
              <a:rPr lang="en-US" altLang="zh-CN" sz="2000" dirty="0" err="1" smtClean="0">
                <a:ln/>
                <a:solidFill>
                  <a:srgbClr val="FF0000"/>
                </a:solidFill>
                <a:latin typeface="华文楷体" panose="02010600040101010101" pitchFamily="2" charset="-122"/>
                <a:ea typeface="华文楷体" panose="02010600040101010101" pitchFamily="2" charset="-122"/>
              </a:rPr>
              <a:t>i</a:t>
            </a:r>
            <a:r>
              <a:rPr lang="zh-CN" altLang="en-US" sz="2000" dirty="0" smtClean="0">
                <a:ln/>
                <a:solidFill>
                  <a:srgbClr val="FF0000"/>
                </a:solidFill>
                <a:latin typeface="华文楷体" panose="02010600040101010101" pitchFamily="2" charset="-122"/>
                <a:ea typeface="华文楷体" panose="02010600040101010101" pitchFamily="2" charset="-122"/>
              </a:rPr>
              <a:t>为线性关系</a:t>
            </a:r>
            <a:endParaRPr lang="en-US" altLang="zh-CN" sz="2000" dirty="0" smtClean="0">
              <a:ln/>
              <a:solidFill>
                <a:srgbClr val="FF0000"/>
              </a:solidFill>
              <a:latin typeface="华文楷体" panose="02010600040101010101" pitchFamily="2" charset="-122"/>
              <a:ea typeface="华文楷体" panose="02010600040101010101" pitchFamily="2" charset="-122"/>
            </a:endParaRPr>
          </a:p>
          <a:p>
            <a:r>
              <a:rPr lang="en-US" altLang="zh-CN" sz="2000" cap="none" spc="0" dirty="0" smtClean="0">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F</a:t>
            </a:r>
            <a:r>
              <a:rPr lang="zh-CN" altLang="en-US" sz="2000" cap="none" spc="0" dirty="0" smtClean="0">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与</a:t>
            </a:r>
            <a:r>
              <a:rPr lang="en-US" altLang="zh-CN" sz="2000" cap="none" spc="0" dirty="0" smtClean="0">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x</a:t>
            </a:r>
            <a:r>
              <a:rPr lang="zh-CN" altLang="en-US" sz="2000" cap="none" spc="0" dirty="0" smtClean="0">
                <a:ln/>
                <a:solidFill>
                  <a:srgbClr val="FF0000"/>
                </a:solidFill>
                <a:effectLst/>
                <a:latin typeface="华文楷体" panose="02010600040101010101" pitchFamily="2" charset="-122"/>
                <a:ea typeface="华文楷体" panose="02010600040101010101" pitchFamily="2" charset="-122"/>
                <a:cs typeface="Times New Roman" panose="02020603050405020304" pitchFamily="18" charset="0"/>
              </a:rPr>
              <a:t>为非线性关系</a:t>
            </a:r>
            <a:endParaRPr lang="zh-CN" altLang="en-US" sz="2000" cap="none" spc="0" dirty="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9386053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824623" y="394715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980360" y="990672"/>
            <a:ext cx="6014205" cy="954107"/>
            <a:chOff x="1300992" y="990672"/>
            <a:chExt cx="5328408" cy="954107"/>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3" y="990672"/>
              <a:ext cx="4347550" cy="954107"/>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、机械部分设计</a:t>
              </a:r>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电磁驱动器</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3" name="椭圆 2"/>
          <p:cNvSpPr/>
          <p:nvPr/>
        </p:nvSpPr>
        <p:spPr>
          <a:xfrm>
            <a:off x="2055984" y="1887629"/>
            <a:ext cx="1812605" cy="720000"/>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电磁驱动器设计</a:t>
            </a:r>
            <a:endParaRPr lang="zh-CN" altLang="en-US" dirty="0">
              <a:solidFill>
                <a:schemeClr val="tx2"/>
              </a:solidFill>
            </a:endParaRPr>
          </a:p>
        </p:txBody>
      </p:sp>
      <p:sp>
        <p:nvSpPr>
          <p:cNvPr id="4" name="圆角矩形 3"/>
          <p:cNvSpPr/>
          <p:nvPr/>
        </p:nvSpPr>
        <p:spPr>
          <a:xfrm>
            <a:off x="1755318" y="2882517"/>
            <a:ext cx="2382493" cy="59211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电磁驱动器按要求进行初步结构设计</a:t>
            </a:r>
            <a:endParaRPr lang="zh-CN" altLang="en-US" dirty="0">
              <a:solidFill>
                <a:schemeClr val="tx2"/>
              </a:solidFill>
            </a:endParaRPr>
          </a:p>
        </p:txBody>
      </p:sp>
      <p:sp>
        <p:nvSpPr>
          <p:cNvPr id="42" name="圆角矩形 41"/>
          <p:cNvSpPr/>
          <p:nvPr/>
        </p:nvSpPr>
        <p:spPr>
          <a:xfrm>
            <a:off x="1314277" y="4707249"/>
            <a:ext cx="3335045" cy="672747"/>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根据仿真结果和设计需求对绕线进行选型、尺寸参数计算</a:t>
            </a:r>
            <a:endParaRPr lang="zh-CN" altLang="en-US" dirty="0">
              <a:solidFill>
                <a:schemeClr val="tx2"/>
              </a:solidFill>
            </a:endParaRPr>
          </a:p>
        </p:txBody>
      </p:sp>
      <p:sp>
        <p:nvSpPr>
          <p:cNvPr id="43" name="圆角矩形 42"/>
          <p:cNvSpPr/>
          <p:nvPr/>
        </p:nvSpPr>
        <p:spPr>
          <a:xfrm>
            <a:off x="1547279" y="5678783"/>
            <a:ext cx="2815171" cy="64964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对新的电磁驱动器参数再次进行磁场有限元仿真</a:t>
            </a:r>
            <a:endParaRPr lang="zh-CN" altLang="en-US" dirty="0">
              <a:solidFill>
                <a:schemeClr val="tx2"/>
              </a:solidFill>
            </a:endParaRPr>
          </a:p>
        </p:txBody>
      </p:sp>
      <p:sp>
        <p:nvSpPr>
          <p:cNvPr id="45" name="圆角矩形 44"/>
          <p:cNvSpPr/>
          <p:nvPr/>
        </p:nvSpPr>
        <p:spPr>
          <a:xfrm>
            <a:off x="6043760" y="3950522"/>
            <a:ext cx="1811095" cy="646458"/>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电磁驱动器制作并测试性能</a:t>
            </a:r>
            <a:endParaRPr lang="zh-CN" altLang="en-US" dirty="0">
              <a:solidFill>
                <a:schemeClr val="tx2"/>
              </a:solidFill>
            </a:endParaRPr>
          </a:p>
        </p:txBody>
      </p:sp>
      <p:sp>
        <p:nvSpPr>
          <p:cNvPr id="47" name="椭圆 46"/>
          <p:cNvSpPr/>
          <p:nvPr/>
        </p:nvSpPr>
        <p:spPr>
          <a:xfrm>
            <a:off x="6213342" y="5742578"/>
            <a:ext cx="1574681" cy="632827"/>
          </a:xfrm>
          <a:prstGeom prst="ellipse">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完成设计</a:t>
            </a:r>
            <a:endParaRPr lang="zh-CN" altLang="en-US" dirty="0">
              <a:solidFill>
                <a:schemeClr val="tx2"/>
              </a:solidFill>
            </a:endParaRPr>
          </a:p>
        </p:txBody>
      </p:sp>
      <p:sp>
        <p:nvSpPr>
          <p:cNvPr id="74" name="下箭头 73"/>
          <p:cNvSpPr/>
          <p:nvPr/>
        </p:nvSpPr>
        <p:spPr>
          <a:xfrm>
            <a:off x="2808072" y="2631701"/>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256312" y="1472410"/>
            <a:ext cx="682921" cy="4079173"/>
            <a:chOff x="457446" y="1472411"/>
            <a:chExt cx="914400" cy="4886712"/>
          </a:xfrm>
        </p:grpSpPr>
        <p:sp>
          <p:nvSpPr>
            <p:cNvPr id="76" name="矩形 75"/>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77" name="椭圆 76"/>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8" name="直接连接符 77"/>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79" name="组合 78"/>
            <p:cNvGrpSpPr/>
            <p:nvPr/>
          </p:nvGrpSpPr>
          <p:grpSpPr>
            <a:xfrm flipV="1">
              <a:off x="860646" y="5274667"/>
              <a:ext cx="108000" cy="1084456"/>
              <a:chOff x="3551664" y="2700144"/>
              <a:chExt cx="108000" cy="1084456"/>
            </a:xfrm>
          </p:grpSpPr>
          <p:sp>
            <p:nvSpPr>
              <p:cNvPr id="90" name="椭圆 89"/>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1" name="直接连接符 90"/>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457446" y="2554794"/>
              <a:ext cx="914400" cy="2717800"/>
              <a:chOff x="296188" y="2448296"/>
              <a:chExt cx="914400" cy="2717800"/>
            </a:xfrm>
          </p:grpSpPr>
          <p:sp>
            <p:nvSpPr>
              <p:cNvPr id="81" name="矩形 80"/>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82" name="组合 81"/>
              <p:cNvGrpSpPr/>
              <p:nvPr/>
            </p:nvGrpSpPr>
            <p:grpSpPr>
              <a:xfrm>
                <a:off x="685778" y="2831096"/>
                <a:ext cx="108000" cy="1954485"/>
                <a:chOff x="675809" y="2937023"/>
                <a:chExt cx="108000" cy="1954485"/>
              </a:xfrm>
            </p:grpSpPr>
            <p:sp>
              <p:nvSpPr>
                <p:cNvPr id="83" name="椭圆 82"/>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椭圆 83"/>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椭圆 84"/>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椭圆 86"/>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93" name="圆角矩形 92"/>
          <p:cNvSpPr/>
          <p:nvPr/>
        </p:nvSpPr>
        <p:spPr>
          <a:xfrm>
            <a:off x="1520770" y="3770884"/>
            <a:ext cx="2909172" cy="614822"/>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对初步设计的电磁驱动器进行磁场有限元仿真</a:t>
            </a:r>
            <a:endParaRPr lang="zh-CN" altLang="en-US" dirty="0">
              <a:solidFill>
                <a:schemeClr val="tx2"/>
              </a:solidFill>
            </a:endParaRPr>
          </a:p>
        </p:txBody>
      </p:sp>
      <p:sp>
        <p:nvSpPr>
          <p:cNvPr id="94" name="圆角矩形 93"/>
          <p:cNvSpPr/>
          <p:nvPr/>
        </p:nvSpPr>
        <p:spPr>
          <a:xfrm>
            <a:off x="5336030" y="2679326"/>
            <a:ext cx="3286125" cy="88767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多次仿真修改线型和电磁驱动器尺寸并与设计需求对比，直至达到设计需求</a:t>
            </a:r>
            <a:endParaRPr lang="zh-CN" altLang="en-US" dirty="0">
              <a:solidFill>
                <a:schemeClr val="tx2"/>
              </a:solidFill>
            </a:endParaRPr>
          </a:p>
        </p:txBody>
      </p:sp>
      <p:sp>
        <p:nvSpPr>
          <p:cNvPr id="95" name="圆角矩形 94"/>
          <p:cNvSpPr/>
          <p:nvPr/>
        </p:nvSpPr>
        <p:spPr>
          <a:xfrm>
            <a:off x="6170164" y="4977281"/>
            <a:ext cx="1617859" cy="4277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2"/>
                </a:solidFill>
              </a:rPr>
              <a:t>满足设计需求</a:t>
            </a:r>
            <a:endParaRPr lang="zh-CN" altLang="en-US" dirty="0">
              <a:solidFill>
                <a:schemeClr val="tx2"/>
              </a:solidFill>
            </a:endParaRPr>
          </a:p>
        </p:txBody>
      </p:sp>
      <p:sp>
        <p:nvSpPr>
          <p:cNvPr id="96" name="下箭头 95"/>
          <p:cNvSpPr/>
          <p:nvPr/>
        </p:nvSpPr>
        <p:spPr>
          <a:xfrm>
            <a:off x="2797502" y="3495575"/>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下箭头 96"/>
          <p:cNvSpPr/>
          <p:nvPr/>
        </p:nvSpPr>
        <p:spPr>
          <a:xfrm>
            <a:off x="2789022" y="4411421"/>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下箭头 97"/>
          <p:cNvSpPr/>
          <p:nvPr/>
        </p:nvSpPr>
        <p:spPr>
          <a:xfrm>
            <a:off x="2789022" y="5401950"/>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下箭头 98"/>
          <p:cNvSpPr/>
          <p:nvPr/>
        </p:nvSpPr>
        <p:spPr>
          <a:xfrm>
            <a:off x="6821550" y="3627554"/>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下箭头 99"/>
          <p:cNvSpPr/>
          <p:nvPr/>
        </p:nvSpPr>
        <p:spPr>
          <a:xfrm>
            <a:off x="6821550" y="4687765"/>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下箭头 100"/>
          <p:cNvSpPr/>
          <p:nvPr/>
        </p:nvSpPr>
        <p:spPr>
          <a:xfrm>
            <a:off x="6837023" y="5435851"/>
            <a:ext cx="315083" cy="263958"/>
          </a:xfrm>
          <a:prstGeom prst="downArrow">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肘形连接符 14"/>
          <p:cNvCxnSpPr>
            <a:stCxn id="43" idx="2"/>
            <a:endCxn id="94" idx="0"/>
          </p:cNvCxnSpPr>
          <p:nvPr/>
        </p:nvCxnSpPr>
        <p:spPr>
          <a:xfrm rot="5400000" flipH="1" flipV="1">
            <a:off x="3142430" y="2491761"/>
            <a:ext cx="3649098" cy="4024228"/>
          </a:xfrm>
          <a:prstGeom prst="bentConnector5">
            <a:avLst>
              <a:gd name="adj1" fmla="val -6265"/>
              <a:gd name="adj2" fmla="val 47074"/>
              <a:gd name="adj3" fmla="val 106265"/>
            </a:avLst>
          </a:prstGeom>
          <a:ln w="571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63918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4"/>
                                        </p:tgtEl>
                                        <p:attrNameLst>
                                          <p:attrName>style.visibility</p:attrName>
                                        </p:attrNameLst>
                                      </p:cBhvr>
                                      <p:to>
                                        <p:strVal val="visible"/>
                                      </p:to>
                                    </p:set>
                                    <p:animEffect transition="in" filter="wipe(up)">
                                      <p:cBhvr>
                                        <p:cTn id="11" dur="500"/>
                                        <p:tgtEl>
                                          <p:spTgt spid="74"/>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wipe(up)">
                                      <p:cBhvr>
                                        <p:cTn id="19" dur="500"/>
                                        <p:tgtEl>
                                          <p:spTgt spid="96"/>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wipe(up)">
                                      <p:cBhvr>
                                        <p:cTn id="23" dur="500"/>
                                        <p:tgtEl>
                                          <p:spTgt spid="93"/>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97"/>
                                        </p:tgtEl>
                                        <p:attrNameLst>
                                          <p:attrName>style.visibility</p:attrName>
                                        </p:attrNameLst>
                                      </p:cBhvr>
                                      <p:to>
                                        <p:strVal val="visible"/>
                                      </p:to>
                                    </p:set>
                                    <p:animEffect transition="in" filter="wipe(up)">
                                      <p:cBhvr>
                                        <p:cTn id="27" dur="500"/>
                                        <p:tgtEl>
                                          <p:spTgt spid="97"/>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up)">
                                      <p:cBhvr>
                                        <p:cTn id="31" dur="500"/>
                                        <p:tgtEl>
                                          <p:spTgt spid="42"/>
                                        </p:tgtEl>
                                      </p:cBhvr>
                                    </p:animEffect>
                                  </p:childTnLst>
                                </p:cTn>
                              </p:par>
                            </p:childTnLst>
                          </p:cTn>
                        </p:par>
                        <p:par>
                          <p:cTn id="32" fill="hold">
                            <p:stCondLst>
                              <p:cond delay="3500"/>
                            </p:stCondLst>
                            <p:childTnLst>
                              <p:par>
                                <p:cTn id="33" presetID="22" presetClass="entr" presetSubtype="1" fill="hold" grpId="0" nodeType="afterEffect">
                                  <p:stCondLst>
                                    <p:cond delay="0"/>
                                  </p:stCondLst>
                                  <p:childTnLst>
                                    <p:set>
                                      <p:cBhvr>
                                        <p:cTn id="34" dur="1" fill="hold">
                                          <p:stCondLst>
                                            <p:cond delay="0"/>
                                          </p:stCondLst>
                                        </p:cTn>
                                        <p:tgtEl>
                                          <p:spTgt spid="98"/>
                                        </p:tgtEl>
                                        <p:attrNameLst>
                                          <p:attrName>style.visibility</p:attrName>
                                        </p:attrNameLst>
                                      </p:cBhvr>
                                      <p:to>
                                        <p:strVal val="visible"/>
                                      </p:to>
                                    </p:set>
                                    <p:animEffect transition="in" filter="wipe(up)">
                                      <p:cBhvr>
                                        <p:cTn id="35" dur="500"/>
                                        <p:tgtEl>
                                          <p:spTgt spid="98"/>
                                        </p:tgtEl>
                                      </p:cBhvr>
                                    </p:animEffect>
                                  </p:childTnLst>
                                </p:cTn>
                              </p:par>
                            </p:childTnLst>
                          </p:cTn>
                        </p:par>
                        <p:par>
                          <p:cTn id="36" fill="hold">
                            <p:stCondLst>
                              <p:cond delay="4000"/>
                            </p:stCondLst>
                            <p:childTnLst>
                              <p:par>
                                <p:cTn id="37" presetID="22" presetClass="entr" presetSubtype="1" fill="hold" grpId="0" nodeType="after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up)">
                                      <p:cBhvr>
                                        <p:cTn id="39" dur="500"/>
                                        <p:tgtEl>
                                          <p:spTgt spid="43"/>
                                        </p:tgtEl>
                                      </p:cBhvr>
                                    </p:animEffect>
                                  </p:childTnLst>
                                </p:cTn>
                              </p:par>
                            </p:childTnLst>
                          </p:cTn>
                        </p:par>
                        <p:par>
                          <p:cTn id="40" fill="hold">
                            <p:stCondLst>
                              <p:cond delay="4500"/>
                            </p:stCondLst>
                            <p:childTnLst>
                              <p:par>
                                <p:cTn id="41" presetID="10" presetClass="entr" presetSubtype="0" fill="hold" nodeType="after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childTnLst>
                                </p:cTn>
                              </p:par>
                            </p:childTnLst>
                          </p:cTn>
                        </p:par>
                        <p:par>
                          <p:cTn id="44" fill="hold">
                            <p:stCondLst>
                              <p:cond delay="5000"/>
                            </p:stCondLst>
                            <p:childTnLst>
                              <p:par>
                                <p:cTn id="45" presetID="22" presetClass="entr" presetSubtype="1" fill="hold" grpId="0" nodeType="after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wipe(up)">
                                      <p:cBhvr>
                                        <p:cTn id="47" dur="500"/>
                                        <p:tgtEl>
                                          <p:spTgt spid="94"/>
                                        </p:tgtEl>
                                      </p:cBhvr>
                                    </p:animEffect>
                                  </p:childTnLst>
                                </p:cTn>
                              </p:par>
                            </p:childTnLst>
                          </p:cTn>
                        </p:par>
                        <p:par>
                          <p:cTn id="48" fill="hold">
                            <p:stCondLst>
                              <p:cond delay="5500"/>
                            </p:stCondLst>
                            <p:childTnLst>
                              <p:par>
                                <p:cTn id="49" presetID="22" presetClass="entr" presetSubtype="1" fill="hold" grpId="0" nodeType="afterEffect">
                                  <p:stCondLst>
                                    <p:cond delay="0"/>
                                  </p:stCondLst>
                                  <p:childTnLst>
                                    <p:set>
                                      <p:cBhvr>
                                        <p:cTn id="50" dur="1" fill="hold">
                                          <p:stCondLst>
                                            <p:cond delay="0"/>
                                          </p:stCondLst>
                                        </p:cTn>
                                        <p:tgtEl>
                                          <p:spTgt spid="99"/>
                                        </p:tgtEl>
                                        <p:attrNameLst>
                                          <p:attrName>style.visibility</p:attrName>
                                        </p:attrNameLst>
                                      </p:cBhvr>
                                      <p:to>
                                        <p:strVal val="visible"/>
                                      </p:to>
                                    </p:set>
                                    <p:animEffect transition="in" filter="wipe(up)">
                                      <p:cBhvr>
                                        <p:cTn id="51" dur="500"/>
                                        <p:tgtEl>
                                          <p:spTgt spid="99"/>
                                        </p:tgtEl>
                                      </p:cBhvr>
                                    </p:animEffect>
                                  </p:childTnLst>
                                </p:cTn>
                              </p:par>
                            </p:childTnLst>
                          </p:cTn>
                        </p:par>
                        <p:par>
                          <p:cTn id="52" fill="hold">
                            <p:stCondLst>
                              <p:cond delay="6000"/>
                            </p:stCondLst>
                            <p:childTnLst>
                              <p:par>
                                <p:cTn id="53" presetID="22" presetClass="entr" presetSubtype="1" fill="hold" grpId="0"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up)">
                                      <p:cBhvr>
                                        <p:cTn id="55" dur="500"/>
                                        <p:tgtEl>
                                          <p:spTgt spid="45"/>
                                        </p:tgtEl>
                                      </p:cBhvr>
                                    </p:animEffect>
                                  </p:childTnLst>
                                </p:cTn>
                              </p:par>
                            </p:childTnLst>
                          </p:cTn>
                        </p:par>
                        <p:par>
                          <p:cTn id="56" fill="hold">
                            <p:stCondLst>
                              <p:cond delay="6500"/>
                            </p:stCondLst>
                            <p:childTnLst>
                              <p:par>
                                <p:cTn id="57" presetID="22" presetClass="entr" presetSubtype="1" fill="hold" grpId="0"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wipe(up)">
                                      <p:cBhvr>
                                        <p:cTn id="59" dur="500"/>
                                        <p:tgtEl>
                                          <p:spTgt spid="100"/>
                                        </p:tgtEl>
                                      </p:cBhvr>
                                    </p:animEffect>
                                  </p:childTnLst>
                                </p:cTn>
                              </p:par>
                            </p:childTnLst>
                          </p:cTn>
                        </p:par>
                        <p:par>
                          <p:cTn id="60" fill="hold">
                            <p:stCondLst>
                              <p:cond delay="7000"/>
                            </p:stCondLst>
                            <p:childTnLst>
                              <p:par>
                                <p:cTn id="61" presetID="22" presetClass="entr" presetSubtype="1" fill="hold" grpId="0" nodeType="afterEffect">
                                  <p:stCondLst>
                                    <p:cond delay="0"/>
                                  </p:stCondLst>
                                  <p:childTnLst>
                                    <p:set>
                                      <p:cBhvr>
                                        <p:cTn id="62" dur="1" fill="hold">
                                          <p:stCondLst>
                                            <p:cond delay="0"/>
                                          </p:stCondLst>
                                        </p:cTn>
                                        <p:tgtEl>
                                          <p:spTgt spid="95"/>
                                        </p:tgtEl>
                                        <p:attrNameLst>
                                          <p:attrName>style.visibility</p:attrName>
                                        </p:attrNameLst>
                                      </p:cBhvr>
                                      <p:to>
                                        <p:strVal val="visible"/>
                                      </p:to>
                                    </p:set>
                                    <p:animEffect transition="in" filter="wipe(up)">
                                      <p:cBhvr>
                                        <p:cTn id="63" dur="500"/>
                                        <p:tgtEl>
                                          <p:spTgt spid="95"/>
                                        </p:tgtEl>
                                      </p:cBhvr>
                                    </p:animEffect>
                                  </p:childTnLst>
                                </p:cTn>
                              </p:par>
                            </p:childTnLst>
                          </p:cTn>
                        </p:par>
                        <p:par>
                          <p:cTn id="64" fill="hold">
                            <p:stCondLst>
                              <p:cond delay="7500"/>
                            </p:stCondLst>
                            <p:childTnLst>
                              <p:par>
                                <p:cTn id="65" presetID="22" presetClass="entr" presetSubtype="1" fill="hold" grpId="0" nodeType="after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wipe(up)">
                                      <p:cBhvr>
                                        <p:cTn id="67" dur="500"/>
                                        <p:tgtEl>
                                          <p:spTgt spid="101"/>
                                        </p:tgtEl>
                                      </p:cBhvr>
                                    </p:animEffect>
                                  </p:childTnLst>
                                </p:cTn>
                              </p:par>
                            </p:childTnLst>
                          </p:cTn>
                        </p:par>
                        <p:par>
                          <p:cTn id="68" fill="hold">
                            <p:stCondLst>
                              <p:cond delay="8000"/>
                            </p:stCondLst>
                            <p:childTnLst>
                              <p:par>
                                <p:cTn id="69" presetID="10" presetClass="entr" presetSubtype="0" fill="hold" grpId="0" nodeType="afterEffect">
                                  <p:stCondLst>
                                    <p:cond delay="0"/>
                                  </p:stCondLst>
                                  <p:childTnLst>
                                    <p:set>
                                      <p:cBhvr>
                                        <p:cTn id="70" dur="1" fill="hold">
                                          <p:stCondLst>
                                            <p:cond delay="0"/>
                                          </p:stCondLst>
                                        </p:cTn>
                                        <p:tgtEl>
                                          <p:spTgt spid="47"/>
                                        </p:tgtEl>
                                        <p:attrNameLst>
                                          <p:attrName>style.visibility</p:attrName>
                                        </p:attrNameLst>
                                      </p:cBhvr>
                                      <p:to>
                                        <p:strVal val="visible"/>
                                      </p:to>
                                    </p:set>
                                    <p:animEffect transition="in" filter="fade">
                                      <p:cBhvr>
                                        <p:cTn id="7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42" grpId="0" animBg="1"/>
      <p:bldP spid="43" grpId="0" animBg="1"/>
      <p:bldP spid="45" grpId="0" animBg="1"/>
      <p:bldP spid="47" grpId="0" animBg="1"/>
      <p:bldP spid="74" grpId="0" animBg="1"/>
      <p:bldP spid="93" grpId="0" animBg="1"/>
      <p:bldP spid="94" grpId="0" animBg="1"/>
      <p:bldP spid="95" grpId="0" animBg="1"/>
      <p:bldP spid="96" grpId="0" animBg="1"/>
      <p:bldP spid="97" grpId="0" animBg="1"/>
      <p:bldP spid="98" grpId="0" animBg="1"/>
      <p:bldP spid="99" grpId="0" animBg="1"/>
      <p:bldP spid="100" grpId="0" animBg="1"/>
      <p:bldP spid="10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3" descr="捕获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4594" y="1689598"/>
            <a:ext cx="6795642" cy="4092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682921" cy="4079173"/>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039734" y="986549"/>
            <a:ext cx="4191485" cy="629852"/>
            <a:chOff x="1300992" y="1164674"/>
            <a:chExt cx="5328408" cy="629852"/>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217990"/>
              <a:ext cx="4347551"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、硬件电路设计</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9" name="组合 8"/>
          <p:cNvGrpSpPr/>
          <p:nvPr/>
        </p:nvGrpSpPr>
        <p:grpSpPr>
          <a:xfrm>
            <a:off x="296188" y="5709789"/>
            <a:ext cx="8407737" cy="493389"/>
            <a:chOff x="1357836" y="4949578"/>
            <a:chExt cx="9398632" cy="633102"/>
          </a:xfrm>
        </p:grpSpPr>
        <p:sp>
          <p:nvSpPr>
            <p:cNvPr id="8" name="圆角矩形 7"/>
            <p:cNvSpPr/>
            <p:nvPr/>
          </p:nvSpPr>
          <p:spPr>
            <a:xfrm>
              <a:off x="1357836" y="4949578"/>
              <a:ext cx="9398605" cy="63310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627912" y="5035297"/>
              <a:ext cx="9128556" cy="473916"/>
              <a:chOff x="1627912" y="5039241"/>
              <a:chExt cx="9128556" cy="473916"/>
            </a:xfrm>
          </p:grpSpPr>
          <p:sp>
            <p:nvSpPr>
              <p:cNvPr id="33" name="矩形 32"/>
              <p:cNvSpPr/>
              <p:nvPr/>
            </p:nvSpPr>
            <p:spPr>
              <a:xfrm>
                <a:off x="2053853" y="5039241"/>
                <a:ext cx="8702615" cy="47391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cap="none" spc="0" dirty="0" smtClean="0">
                    <a:ln/>
                    <a:solidFill>
                      <a:schemeClr val="tx2"/>
                    </a:solidFill>
                    <a:effectLst/>
                    <a:latin typeface="华文楷体" panose="02010600040101010101" pitchFamily="2" charset="-122"/>
                    <a:ea typeface="华文楷体" panose="02010600040101010101" pitchFamily="2" charset="-122"/>
                  </a:rPr>
                  <a:t>两组电磁驱动器通过差分法分别控制磁性小球竖直和水平方向的受力</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grpSp>
            <p:nvGrpSpPr>
              <p:cNvPr id="35" name="组合 34"/>
              <p:cNvGrpSpPr/>
              <p:nvPr/>
            </p:nvGrpSpPr>
            <p:grpSpPr>
              <a:xfrm>
                <a:off x="1627912" y="5090073"/>
                <a:ext cx="360000" cy="360000"/>
                <a:chOff x="3076575" y="3657600"/>
                <a:chExt cx="1584325" cy="1568450"/>
              </a:xfrm>
              <a:solidFill>
                <a:schemeClr val="tx2"/>
              </a:solidFill>
            </p:grpSpPr>
            <p:sp>
              <p:nvSpPr>
                <p:cNvPr id="36" name="Freeform 178"/>
                <p:cNvSpPr>
                  <a:spLocks noEditPoints="1"/>
                </p:cNvSpPr>
                <p:nvPr/>
              </p:nvSpPr>
              <p:spPr bwMode="auto">
                <a:xfrm>
                  <a:off x="3181352" y="3708401"/>
                  <a:ext cx="1366840" cy="1517649"/>
                </a:xfrm>
                <a:custGeom>
                  <a:avLst/>
                  <a:gdLst>
                    <a:gd name="T0" fmla="*/ 332 w 1354"/>
                    <a:gd name="T1" fmla="*/ 1308 h 1509"/>
                    <a:gd name="T2" fmla="*/ 267 w 1354"/>
                    <a:gd name="T3" fmla="*/ 1399 h 1509"/>
                    <a:gd name="T4" fmla="*/ 214 w 1354"/>
                    <a:gd name="T5" fmla="*/ 1472 h 1509"/>
                    <a:gd name="T6" fmla="*/ 129 w 1354"/>
                    <a:gd name="T7" fmla="*/ 1488 h 1509"/>
                    <a:gd name="T8" fmla="*/ 117 w 1354"/>
                    <a:gd name="T9" fmla="*/ 1402 h 1509"/>
                    <a:gd name="T10" fmla="*/ 226 w 1354"/>
                    <a:gd name="T11" fmla="*/ 1250 h 1509"/>
                    <a:gd name="T12" fmla="*/ 236 w 1354"/>
                    <a:gd name="T13" fmla="*/ 1236 h 1509"/>
                    <a:gd name="T14" fmla="*/ 9 w 1354"/>
                    <a:gd name="T15" fmla="*/ 701 h 1509"/>
                    <a:gd name="T16" fmla="*/ 223 w 1354"/>
                    <a:gd name="T17" fmla="*/ 240 h 1509"/>
                    <a:gd name="T18" fmla="*/ 1139 w 1354"/>
                    <a:gd name="T19" fmla="*/ 242 h 1509"/>
                    <a:gd name="T20" fmla="*/ 1351 w 1354"/>
                    <a:gd name="T21" fmla="*/ 743 h 1509"/>
                    <a:gd name="T22" fmla="*/ 1124 w 1354"/>
                    <a:gd name="T23" fmla="*/ 1236 h 1509"/>
                    <a:gd name="T24" fmla="*/ 1209 w 1354"/>
                    <a:gd name="T25" fmla="*/ 1355 h 1509"/>
                    <a:gd name="T26" fmla="*/ 1244 w 1354"/>
                    <a:gd name="T27" fmla="*/ 1405 h 1509"/>
                    <a:gd name="T28" fmla="*/ 1231 w 1354"/>
                    <a:gd name="T29" fmla="*/ 1488 h 1509"/>
                    <a:gd name="T30" fmla="*/ 1146 w 1354"/>
                    <a:gd name="T31" fmla="*/ 1473 h 1509"/>
                    <a:gd name="T32" fmla="*/ 1036 w 1354"/>
                    <a:gd name="T33" fmla="*/ 1320 h 1509"/>
                    <a:gd name="T34" fmla="*/ 1027 w 1354"/>
                    <a:gd name="T35" fmla="*/ 1309 h 1509"/>
                    <a:gd name="T36" fmla="*/ 332 w 1354"/>
                    <a:gd name="T37" fmla="*/ 1308 h 1509"/>
                    <a:gd name="T38" fmla="*/ 679 w 1354"/>
                    <a:gd name="T39" fmla="*/ 180 h 1509"/>
                    <a:gd name="T40" fmla="*/ 128 w 1354"/>
                    <a:gd name="T41" fmla="*/ 732 h 1509"/>
                    <a:gd name="T42" fmla="*/ 679 w 1354"/>
                    <a:gd name="T43" fmla="*/ 1284 h 1509"/>
                    <a:gd name="T44" fmla="*/ 1232 w 1354"/>
                    <a:gd name="T45" fmla="*/ 731 h 1509"/>
                    <a:gd name="T46" fmla="*/ 679 w 1354"/>
                    <a:gd name="T47" fmla="*/ 180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54" h="1509">
                      <a:moveTo>
                        <a:pt x="332" y="1308"/>
                      </a:moveTo>
                      <a:cubicBezTo>
                        <a:pt x="311" y="1338"/>
                        <a:pt x="289" y="1369"/>
                        <a:pt x="267" y="1399"/>
                      </a:cubicBezTo>
                      <a:cubicBezTo>
                        <a:pt x="249" y="1423"/>
                        <a:pt x="232" y="1448"/>
                        <a:pt x="214" y="1472"/>
                      </a:cubicBezTo>
                      <a:cubicBezTo>
                        <a:pt x="193" y="1502"/>
                        <a:pt x="157" y="1509"/>
                        <a:pt x="129" y="1488"/>
                      </a:cubicBezTo>
                      <a:cubicBezTo>
                        <a:pt x="101" y="1468"/>
                        <a:pt x="96" y="1432"/>
                        <a:pt x="117" y="1402"/>
                      </a:cubicBezTo>
                      <a:cubicBezTo>
                        <a:pt x="153" y="1351"/>
                        <a:pt x="190" y="1301"/>
                        <a:pt x="226" y="1250"/>
                      </a:cubicBezTo>
                      <a:cubicBezTo>
                        <a:pt x="229" y="1246"/>
                        <a:pt x="232" y="1241"/>
                        <a:pt x="236" y="1236"/>
                      </a:cubicBezTo>
                      <a:cubicBezTo>
                        <a:pt x="80" y="1091"/>
                        <a:pt x="0" y="914"/>
                        <a:pt x="9" y="701"/>
                      </a:cubicBezTo>
                      <a:cubicBezTo>
                        <a:pt x="17" y="519"/>
                        <a:pt x="91" y="365"/>
                        <a:pt x="223" y="240"/>
                      </a:cubicBezTo>
                      <a:cubicBezTo>
                        <a:pt x="475" y="0"/>
                        <a:pt x="889" y="1"/>
                        <a:pt x="1139" y="242"/>
                      </a:cubicBezTo>
                      <a:cubicBezTo>
                        <a:pt x="1281" y="378"/>
                        <a:pt x="1354" y="545"/>
                        <a:pt x="1351" y="743"/>
                      </a:cubicBezTo>
                      <a:cubicBezTo>
                        <a:pt x="1348" y="939"/>
                        <a:pt x="1269" y="1103"/>
                        <a:pt x="1124" y="1236"/>
                      </a:cubicBezTo>
                      <a:cubicBezTo>
                        <a:pt x="1152" y="1276"/>
                        <a:pt x="1180" y="1315"/>
                        <a:pt x="1209" y="1355"/>
                      </a:cubicBezTo>
                      <a:cubicBezTo>
                        <a:pt x="1220" y="1371"/>
                        <a:pt x="1233" y="1388"/>
                        <a:pt x="1244" y="1405"/>
                      </a:cubicBezTo>
                      <a:cubicBezTo>
                        <a:pt x="1264" y="1434"/>
                        <a:pt x="1258" y="1469"/>
                        <a:pt x="1231" y="1488"/>
                      </a:cubicBezTo>
                      <a:cubicBezTo>
                        <a:pt x="1203" y="1508"/>
                        <a:pt x="1167" y="1502"/>
                        <a:pt x="1146" y="1473"/>
                      </a:cubicBezTo>
                      <a:cubicBezTo>
                        <a:pt x="1109" y="1422"/>
                        <a:pt x="1073" y="1371"/>
                        <a:pt x="1036" y="1320"/>
                      </a:cubicBezTo>
                      <a:cubicBezTo>
                        <a:pt x="1033" y="1316"/>
                        <a:pt x="1030" y="1312"/>
                        <a:pt x="1027" y="1309"/>
                      </a:cubicBezTo>
                      <a:cubicBezTo>
                        <a:pt x="795" y="1436"/>
                        <a:pt x="564" y="1436"/>
                        <a:pt x="332" y="1308"/>
                      </a:cubicBezTo>
                      <a:close/>
                      <a:moveTo>
                        <a:pt x="679" y="180"/>
                      </a:moveTo>
                      <a:cubicBezTo>
                        <a:pt x="375" y="180"/>
                        <a:pt x="128" y="428"/>
                        <a:pt x="128" y="732"/>
                      </a:cubicBezTo>
                      <a:cubicBezTo>
                        <a:pt x="128" y="1036"/>
                        <a:pt x="375" y="1284"/>
                        <a:pt x="679" y="1284"/>
                      </a:cubicBezTo>
                      <a:cubicBezTo>
                        <a:pt x="984" y="1284"/>
                        <a:pt x="1233" y="1035"/>
                        <a:pt x="1232" y="731"/>
                      </a:cubicBezTo>
                      <a:cubicBezTo>
                        <a:pt x="1231" y="427"/>
                        <a:pt x="983" y="180"/>
                        <a:pt x="679"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79"/>
                <p:cNvSpPr>
                  <a:spLocks/>
                </p:cNvSpPr>
                <p:nvPr/>
              </p:nvSpPr>
              <p:spPr bwMode="auto">
                <a:xfrm>
                  <a:off x="4203700" y="3663950"/>
                  <a:ext cx="457200" cy="446088"/>
                </a:xfrm>
                <a:custGeom>
                  <a:avLst/>
                  <a:gdLst>
                    <a:gd name="T0" fmla="*/ 332 w 452"/>
                    <a:gd name="T1" fmla="*/ 444 h 444"/>
                    <a:gd name="T2" fmla="*/ 0 w 452"/>
                    <a:gd name="T3" fmla="*/ 111 h 444"/>
                    <a:gd name="T4" fmla="*/ 215 w 452"/>
                    <a:gd name="T5" fmla="*/ 9 h 444"/>
                    <a:gd name="T6" fmla="*/ 428 w 452"/>
                    <a:gd name="T7" fmla="*/ 190 h 444"/>
                    <a:gd name="T8" fmla="*/ 332 w 452"/>
                    <a:gd name="T9" fmla="*/ 444 h 444"/>
                  </a:gdLst>
                  <a:ahLst/>
                  <a:cxnLst>
                    <a:cxn ang="0">
                      <a:pos x="T0" y="T1"/>
                    </a:cxn>
                    <a:cxn ang="0">
                      <a:pos x="T2" y="T3"/>
                    </a:cxn>
                    <a:cxn ang="0">
                      <a:pos x="T4" y="T5"/>
                    </a:cxn>
                    <a:cxn ang="0">
                      <a:pos x="T6" y="T7"/>
                    </a:cxn>
                    <a:cxn ang="0">
                      <a:pos x="T8" y="T9"/>
                    </a:cxn>
                  </a:cxnLst>
                  <a:rect l="0" t="0" r="r" b="b"/>
                  <a:pathLst>
                    <a:path w="452" h="444">
                      <a:moveTo>
                        <a:pt x="332" y="444"/>
                      </a:moveTo>
                      <a:cubicBezTo>
                        <a:pt x="257" y="297"/>
                        <a:pt x="146" y="186"/>
                        <a:pt x="0" y="111"/>
                      </a:cubicBezTo>
                      <a:cubicBezTo>
                        <a:pt x="33" y="53"/>
                        <a:pt x="120" y="0"/>
                        <a:pt x="215" y="9"/>
                      </a:cubicBezTo>
                      <a:cubicBezTo>
                        <a:pt x="319" y="19"/>
                        <a:pt x="403" y="91"/>
                        <a:pt x="428" y="190"/>
                      </a:cubicBezTo>
                      <a:cubicBezTo>
                        <a:pt x="452" y="285"/>
                        <a:pt x="413" y="389"/>
                        <a:pt x="332"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180"/>
                <p:cNvSpPr>
                  <a:spLocks/>
                </p:cNvSpPr>
                <p:nvPr/>
              </p:nvSpPr>
              <p:spPr bwMode="auto">
                <a:xfrm>
                  <a:off x="3076575" y="3657600"/>
                  <a:ext cx="455613" cy="452438"/>
                </a:xfrm>
                <a:custGeom>
                  <a:avLst/>
                  <a:gdLst>
                    <a:gd name="T0" fmla="*/ 450 w 450"/>
                    <a:gd name="T1" fmla="*/ 118 h 450"/>
                    <a:gd name="T2" fmla="*/ 257 w 450"/>
                    <a:gd name="T3" fmla="*/ 258 h 450"/>
                    <a:gd name="T4" fmla="*/ 118 w 450"/>
                    <a:gd name="T5" fmla="*/ 450 h 450"/>
                    <a:gd name="T6" fmla="*/ 19 w 450"/>
                    <a:gd name="T7" fmla="*/ 213 h 450"/>
                    <a:gd name="T8" fmla="*/ 213 w 450"/>
                    <a:gd name="T9" fmla="*/ 19 h 450"/>
                    <a:gd name="T10" fmla="*/ 450 w 450"/>
                    <a:gd name="T11" fmla="*/ 118 h 450"/>
                  </a:gdLst>
                  <a:ahLst/>
                  <a:cxnLst>
                    <a:cxn ang="0">
                      <a:pos x="T0" y="T1"/>
                    </a:cxn>
                    <a:cxn ang="0">
                      <a:pos x="T2" y="T3"/>
                    </a:cxn>
                    <a:cxn ang="0">
                      <a:pos x="T4" y="T5"/>
                    </a:cxn>
                    <a:cxn ang="0">
                      <a:pos x="T6" y="T7"/>
                    </a:cxn>
                    <a:cxn ang="0">
                      <a:pos x="T8" y="T9"/>
                    </a:cxn>
                    <a:cxn ang="0">
                      <a:pos x="T10" y="T11"/>
                    </a:cxn>
                  </a:cxnLst>
                  <a:rect l="0" t="0" r="r" b="b"/>
                  <a:pathLst>
                    <a:path w="450" h="450">
                      <a:moveTo>
                        <a:pt x="450" y="118"/>
                      </a:moveTo>
                      <a:cubicBezTo>
                        <a:pt x="378" y="154"/>
                        <a:pt x="314" y="201"/>
                        <a:pt x="257" y="258"/>
                      </a:cubicBezTo>
                      <a:cubicBezTo>
                        <a:pt x="200" y="314"/>
                        <a:pt x="154" y="379"/>
                        <a:pt x="118" y="450"/>
                      </a:cubicBezTo>
                      <a:cubicBezTo>
                        <a:pt x="56" y="412"/>
                        <a:pt x="0" y="319"/>
                        <a:pt x="19" y="213"/>
                      </a:cubicBezTo>
                      <a:cubicBezTo>
                        <a:pt x="36" y="115"/>
                        <a:pt x="115" y="36"/>
                        <a:pt x="213" y="19"/>
                      </a:cubicBezTo>
                      <a:cubicBezTo>
                        <a:pt x="319" y="0"/>
                        <a:pt x="412" y="56"/>
                        <a:pt x="45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182"/>
                <p:cNvSpPr>
                  <a:spLocks/>
                </p:cNvSpPr>
                <p:nvPr/>
              </p:nvSpPr>
              <p:spPr bwMode="auto">
                <a:xfrm>
                  <a:off x="3806825" y="4033838"/>
                  <a:ext cx="323850" cy="668338"/>
                </a:xfrm>
                <a:custGeom>
                  <a:avLst/>
                  <a:gdLst>
                    <a:gd name="T0" fmla="*/ 1 w 322"/>
                    <a:gd name="T1" fmla="*/ 233 h 665"/>
                    <a:gd name="T2" fmla="*/ 1 w 322"/>
                    <a:gd name="T3" fmla="*/ 64 h 665"/>
                    <a:gd name="T4" fmla="*/ 62 w 322"/>
                    <a:gd name="T5" fmla="*/ 0 h 665"/>
                    <a:gd name="T6" fmla="*/ 121 w 322"/>
                    <a:gd name="T7" fmla="*/ 64 h 665"/>
                    <a:gd name="T8" fmla="*/ 121 w 322"/>
                    <a:gd name="T9" fmla="*/ 370 h 665"/>
                    <a:gd name="T10" fmla="*/ 130 w 322"/>
                    <a:gd name="T11" fmla="*/ 391 h 665"/>
                    <a:gd name="T12" fmla="*/ 296 w 322"/>
                    <a:gd name="T13" fmla="*/ 554 h 665"/>
                    <a:gd name="T14" fmla="*/ 304 w 322"/>
                    <a:gd name="T15" fmla="*/ 633 h 665"/>
                    <a:gd name="T16" fmla="*/ 231 w 322"/>
                    <a:gd name="T17" fmla="*/ 653 h 665"/>
                    <a:gd name="T18" fmla="*/ 210 w 322"/>
                    <a:gd name="T19" fmla="*/ 638 h 665"/>
                    <a:gd name="T20" fmla="*/ 24 w 322"/>
                    <a:gd name="T21" fmla="*/ 456 h 665"/>
                    <a:gd name="T22" fmla="*/ 1 w 322"/>
                    <a:gd name="T23" fmla="*/ 401 h 665"/>
                    <a:gd name="T24" fmla="*/ 1 w 322"/>
                    <a:gd name="T25" fmla="*/ 23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665">
                      <a:moveTo>
                        <a:pt x="1" y="233"/>
                      </a:moveTo>
                      <a:cubicBezTo>
                        <a:pt x="1" y="177"/>
                        <a:pt x="1" y="120"/>
                        <a:pt x="1" y="64"/>
                      </a:cubicBezTo>
                      <a:cubicBezTo>
                        <a:pt x="1" y="26"/>
                        <a:pt x="27" y="0"/>
                        <a:pt x="62" y="0"/>
                      </a:cubicBezTo>
                      <a:cubicBezTo>
                        <a:pt x="96" y="0"/>
                        <a:pt x="121" y="27"/>
                        <a:pt x="121" y="64"/>
                      </a:cubicBezTo>
                      <a:cubicBezTo>
                        <a:pt x="121" y="166"/>
                        <a:pt x="121" y="268"/>
                        <a:pt x="121" y="370"/>
                      </a:cubicBezTo>
                      <a:cubicBezTo>
                        <a:pt x="121" y="377"/>
                        <a:pt x="125" y="386"/>
                        <a:pt x="130" y="391"/>
                      </a:cubicBezTo>
                      <a:cubicBezTo>
                        <a:pt x="185" y="446"/>
                        <a:pt x="241" y="500"/>
                        <a:pt x="296" y="554"/>
                      </a:cubicBezTo>
                      <a:cubicBezTo>
                        <a:pt x="319" y="577"/>
                        <a:pt x="322" y="609"/>
                        <a:pt x="304" y="633"/>
                      </a:cubicBezTo>
                      <a:cubicBezTo>
                        <a:pt x="288" y="657"/>
                        <a:pt x="257" y="665"/>
                        <a:pt x="231" y="653"/>
                      </a:cubicBezTo>
                      <a:cubicBezTo>
                        <a:pt x="223" y="649"/>
                        <a:pt x="216" y="644"/>
                        <a:pt x="210" y="638"/>
                      </a:cubicBezTo>
                      <a:cubicBezTo>
                        <a:pt x="148" y="577"/>
                        <a:pt x="86" y="516"/>
                        <a:pt x="24" y="456"/>
                      </a:cubicBezTo>
                      <a:cubicBezTo>
                        <a:pt x="8" y="441"/>
                        <a:pt x="0" y="423"/>
                        <a:pt x="1" y="401"/>
                      </a:cubicBezTo>
                      <a:cubicBezTo>
                        <a:pt x="1" y="345"/>
                        <a:pt x="1" y="289"/>
                        <a:pt x="1"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grpSp>
        <p:nvGrpSpPr>
          <p:cNvPr id="10" name="组合 9"/>
          <p:cNvGrpSpPr/>
          <p:nvPr/>
        </p:nvGrpSpPr>
        <p:grpSpPr>
          <a:xfrm>
            <a:off x="296188" y="6196082"/>
            <a:ext cx="8471511" cy="496098"/>
            <a:chOff x="1352730" y="5791533"/>
            <a:chExt cx="11082227" cy="633102"/>
          </a:xfrm>
        </p:grpSpPr>
        <p:sp>
          <p:nvSpPr>
            <p:cNvPr id="50" name="圆角矩形 49"/>
            <p:cNvSpPr/>
            <p:nvPr/>
          </p:nvSpPr>
          <p:spPr>
            <a:xfrm>
              <a:off x="1352730" y="5791533"/>
              <a:ext cx="11082227" cy="633102"/>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1711372" y="5877252"/>
              <a:ext cx="10640156" cy="471328"/>
              <a:chOff x="1711372" y="5877252"/>
              <a:chExt cx="10640156" cy="471328"/>
            </a:xfrm>
          </p:grpSpPr>
          <p:sp>
            <p:nvSpPr>
              <p:cNvPr id="34" name="矩形 33"/>
              <p:cNvSpPr/>
              <p:nvPr/>
            </p:nvSpPr>
            <p:spPr>
              <a:xfrm>
                <a:off x="2144962" y="5877252"/>
                <a:ext cx="10206566" cy="471328"/>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dirty="0" smtClean="0">
                    <a:ln/>
                    <a:solidFill>
                      <a:schemeClr val="tx2"/>
                    </a:solidFill>
                    <a:latin typeface="华文楷体" panose="02010600040101010101" pitchFamily="2" charset="-122"/>
                    <a:ea typeface="华文楷体" panose="02010600040101010101" pitchFamily="2" charset="-122"/>
                  </a:rPr>
                  <a:t>各方向的每个电磁驱动器采用一组霍尔传感器进行位置检测，实现闭环控制</a:t>
                </a:r>
                <a:endParaRPr lang="zh-CN" altLang="en-US" cap="none" spc="0" dirty="0">
                  <a:ln/>
                  <a:solidFill>
                    <a:schemeClr val="tx2"/>
                  </a:solidFill>
                  <a:effectLst/>
                  <a:latin typeface="华文楷体" panose="02010600040101010101" pitchFamily="2" charset="-122"/>
                  <a:ea typeface="华文楷体" panose="02010600040101010101" pitchFamily="2" charset="-122"/>
                </a:endParaRPr>
              </a:p>
            </p:txBody>
          </p:sp>
          <p:grpSp>
            <p:nvGrpSpPr>
              <p:cNvPr id="40" name="组合 39"/>
              <p:cNvGrpSpPr/>
              <p:nvPr/>
            </p:nvGrpSpPr>
            <p:grpSpPr>
              <a:xfrm>
                <a:off x="1711372" y="5928084"/>
                <a:ext cx="360000" cy="360000"/>
                <a:chOff x="3443871" y="3657600"/>
                <a:chExt cx="1584325" cy="1568450"/>
              </a:xfrm>
              <a:solidFill>
                <a:schemeClr val="tx2"/>
              </a:solidFill>
            </p:grpSpPr>
            <p:sp>
              <p:nvSpPr>
                <p:cNvPr id="41" name="Freeform 178"/>
                <p:cNvSpPr>
                  <a:spLocks noEditPoints="1"/>
                </p:cNvSpPr>
                <p:nvPr/>
              </p:nvSpPr>
              <p:spPr bwMode="auto">
                <a:xfrm>
                  <a:off x="3548646" y="3708402"/>
                  <a:ext cx="1366837" cy="1517648"/>
                </a:xfrm>
                <a:custGeom>
                  <a:avLst/>
                  <a:gdLst>
                    <a:gd name="T0" fmla="*/ 332 w 1354"/>
                    <a:gd name="T1" fmla="*/ 1308 h 1509"/>
                    <a:gd name="T2" fmla="*/ 267 w 1354"/>
                    <a:gd name="T3" fmla="*/ 1399 h 1509"/>
                    <a:gd name="T4" fmla="*/ 214 w 1354"/>
                    <a:gd name="T5" fmla="*/ 1472 h 1509"/>
                    <a:gd name="T6" fmla="*/ 129 w 1354"/>
                    <a:gd name="T7" fmla="*/ 1488 h 1509"/>
                    <a:gd name="T8" fmla="*/ 117 w 1354"/>
                    <a:gd name="T9" fmla="*/ 1402 h 1509"/>
                    <a:gd name="T10" fmla="*/ 226 w 1354"/>
                    <a:gd name="T11" fmla="*/ 1250 h 1509"/>
                    <a:gd name="T12" fmla="*/ 236 w 1354"/>
                    <a:gd name="T13" fmla="*/ 1236 h 1509"/>
                    <a:gd name="T14" fmla="*/ 9 w 1354"/>
                    <a:gd name="T15" fmla="*/ 701 h 1509"/>
                    <a:gd name="T16" fmla="*/ 223 w 1354"/>
                    <a:gd name="T17" fmla="*/ 240 h 1509"/>
                    <a:gd name="T18" fmla="*/ 1139 w 1354"/>
                    <a:gd name="T19" fmla="*/ 242 h 1509"/>
                    <a:gd name="T20" fmla="*/ 1351 w 1354"/>
                    <a:gd name="T21" fmla="*/ 743 h 1509"/>
                    <a:gd name="T22" fmla="*/ 1124 w 1354"/>
                    <a:gd name="T23" fmla="*/ 1236 h 1509"/>
                    <a:gd name="T24" fmla="*/ 1209 w 1354"/>
                    <a:gd name="T25" fmla="*/ 1355 h 1509"/>
                    <a:gd name="T26" fmla="*/ 1244 w 1354"/>
                    <a:gd name="T27" fmla="*/ 1405 h 1509"/>
                    <a:gd name="T28" fmla="*/ 1231 w 1354"/>
                    <a:gd name="T29" fmla="*/ 1488 h 1509"/>
                    <a:gd name="T30" fmla="*/ 1146 w 1354"/>
                    <a:gd name="T31" fmla="*/ 1473 h 1509"/>
                    <a:gd name="T32" fmla="*/ 1036 w 1354"/>
                    <a:gd name="T33" fmla="*/ 1320 h 1509"/>
                    <a:gd name="T34" fmla="*/ 1027 w 1354"/>
                    <a:gd name="T35" fmla="*/ 1309 h 1509"/>
                    <a:gd name="T36" fmla="*/ 332 w 1354"/>
                    <a:gd name="T37" fmla="*/ 1308 h 1509"/>
                    <a:gd name="T38" fmla="*/ 679 w 1354"/>
                    <a:gd name="T39" fmla="*/ 180 h 1509"/>
                    <a:gd name="T40" fmla="*/ 128 w 1354"/>
                    <a:gd name="T41" fmla="*/ 732 h 1509"/>
                    <a:gd name="T42" fmla="*/ 679 w 1354"/>
                    <a:gd name="T43" fmla="*/ 1284 h 1509"/>
                    <a:gd name="T44" fmla="*/ 1232 w 1354"/>
                    <a:gd name="T45" fmla="*/ 731 h 1509"/>
                    <a:gd name="T46" fmla="*/ 679 w 1354"/>
                    <a:gd name="T47" fmla="*/ 180 h 1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54" h="1509">
                      <a:moveTo>
                        <a:pt x="332" y="1308"/>
                      </a:moveTo>
                      <a:cubicBezTo>
                        <a:pt x="311" y="1338"/>
                        <a:pt x="289" y="1369"/>
                        <a:pt x="267" y="1399"/>
                      </a:cubicBezTo>
                      <a:cubicBezTo>
                        <a:pt x="249" y="1423"/>
                        <a:pt x="232" y="1448"/>
                        <a:pt x="214" y="1472"/>
                      </a:cubicBezTo>
                      <a:cubicBezTo>
                        <a:pt x="193" y="1502"/>
                        <a:pt x="157" y="1509"/>
                        <a:pt x="129" y="1488"/>
                      </a:cubicBezTo>
                      <a:cubicBezTo>
                        <a:pt x="101" y="1468"/>
                        <a:pt x="96" y="1432"/>
                        <a:pt x="117" y="1402"/>
                      </a:cubicBezTo>
                      <a:cubicBezTo>
                        <a:pt x="153" y="1351"/>
                        <a:pt x="190" y="1301"/>
                        <a:pt x="226" y="1250"/>
                      </a:cubicBezTo>
                      <a:cubicBezTo>
                        <a:pt x="229" y="1246"/>
                        <a:pt x="232" y="1241"/>
                        <a:pt x="236" y="1236"/>
                      </a:cubicBezTo>
                      <a:cubicBezTo>
                        <a:pt x="80" y="1091"/>
                        <a:pt x="0" y="914"/>
                        <a:pt x="9" y="701"/>
                      </a:cubicBezTo>
                      <a:cubicBezTo>
                        <a:pt x="17" y="519"/>
                        <a:pt x="91" y="365"/>
                        <a:pt x="223" y="240"/>
                      </a:cubicBezTo>
                      <a:cubicBezTo>
                        <a:pt x="475" y="0"/>
                        <a:pt x="889" y="1"/>
                        <a:pt x="1139" y="242"/>
                      </a:cubicBezTo>
                      <a:cubicBezTo>
                        <a:pt x="1281" y="378"/>
                        <a:pt x="1354" y="545"/>
                        <a:pt x="1351" y="743"/>
                      </a:cubicBezTo>
                      <a:cubicBezTo>
                        <a:pt x="1348" y="939"/>
                        <a:pt x="1269" y="1103"/>
                        <a:pt x="1124" y="1236"/>
                      </a:cubicBezTo>
                      <a:cubicBezTo>
                        <a:pt x="1152" y="1276"/>
                        <a:pt x="1180" y="1315"/>
                        <a:pt x="1209" y="1355"/>
                      </a:cubicBezTo>
                      <a:cubicBezTo>
                        <a:pt x="1220" y="1371"/>
                        <a:pt x="1233" y="1388"/>
                        <a:pt x="1244" y="1405"/>
                      </a:cubicBezTo>
                      <a:cubicBezTo>
                        <a:pt x="1264" y="1434"/>
                        <a:pt x="1258" y="1469"/>
                        <a:pt x="1231" y="1488"/>
                      </a:cubicBezTo>
                      <a:cubicBezTo>
                        <a:pt x="1203" y="1508"/>
                        <a:pt x="1167" y="1502"/>
                        <a:pt x="1146" y="1473"/>
                      </a:cubicBezTo>
                      <a:cubicBezTo>
                        <a:pt x="1109" y="1422"/>
                        <a:pt x="1073" y="1371"/>
                        <a:pt x="1036" y="1320"/>
                      </a:cubicBezTo>
                      <a:cubicBezTo>
                        <a:pt x="1033" y="1316"/>
                        <a:pt x="1030" y="1312"/>
                        <a:pt x="1027" y="1309"/>
                      </a:cubicBezTo>
                      <a:cubicBezTo>
                        <a:pt x="795" y="1436"/>
                        <a:pt x="564" y="1436"/>
                        <a:pt x="332" y="1308"/>
                      </a:cubicBezTo>
                      <a:close/>
                      <a:moveTo>
                        <a:pt x="679" y="180"/>
                      </a:moveTo>
                      <a:cubicBezTo>
                        <a:pt x="375" y="180"/>
                        <a:pt x="128" y="428"/>
                        <a:pt x="128" y="732"/>
                      </a:cubicBezTo>
                      <a:cubicBezTo>
                        <a:pt x="128" y="1036"/>
                        <a:pt x="375" y="1284"/>
                        <a:pt x="679" y="1284"/>
                      </a:cubicBezTo>
                      <a:cubicBezTo>
                        <a:pt x="984" y="1284"/>
                        <a:pt x="1233" y="1035"/>
                        <a:pt x="1232" y="731"/>
                      </a:cubicBezTo>
                      <a:cubicBezTo>
                        <a:pt x="1231" y="427"/>
                        <a:pt x="983" y="180"/>
                        <a:pt x="679"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79"/>
                <p:cNvSpPr>
                  <a:spLocks/>
                </p:cNvSpPr>
                <p:nvPr/>
              </p:nvSpPr>
              <p:spPr bwMode="auto">
                <a:xfrm>
                  <a:off x="4570997" y="3663950"/>
                  <a:ext cx="457199" cy="446089"/>
                </a:xfrm>
                <a:custGeom>
                  <a:avLst/>
                  <a:gdLst>
                    <a:gd name="T0" fmla="*/ 332 w 452"/>
                    <a:gd name="T1" fmla="*/ 444 h 444"/>
                    <a:gd name="T2" fmla="*/ 0 w 452"/>
                    <a:gd name="T3" fmla="*/ 111 h 444"/>
                    <a:gd name="T4" fmla="*/ 215 w 452"/>
                    <a:gd name="T5" fmla="*/ 9 h 444"/>
                    <a:gd name="T6" fmla="*/ 428 w 452"/>
                    <a:gd name="T7" fmla="*/ 190 h 444"/>
                    <a:gd name="T8" fmla="*/ 332 w 452"/>
                    <a:gd name="T9" fmla="*/ 444 h 444"/>
                  </a:gdLst>
                  <a:ahLst/>
                  <a:cxnLst>
                    <a:cxn ang="0">
                      <a:pos x="T0" y="T1"/>
                    </a:cxn>
                    <a:cxn ang="0">
                      <a:pos x="T2" y="T3"/>
                    </a:cxn>
                    <a:cxn ang="0">
                      <a:pos x="T4" y="T5"/>
                    </a:cxn>
                    <a:cxn ang="0">
                      <a:pos x="T6" y="T7"/>
                    </a:cxn>
                    <a:cxn ang="0">
                      <a:pos x="T8" y="T9"/>
                    </a:cxn>
                  </a:cxnLst>
                  <a:rect l="0" t="0" r="r" b="b"/>
                  <a:pathLst>
                    <a:path w="452" h="444">
                      <a:moveTo>
                        <a:pt x="332" y="444"/>
                      </a:moveTo>
                      <a:cubicBezTo>
                        <a:pt x="257" y="297"/>
                        <a:pt x="146" y="186"/>
                        <a:pt x="0" y="111"/>
                      </a:cubicBezTo>
                      <a:cubicBezTo>
                        <a:pt x="33" y="53"/>
                        <a:pt x="120" y="0"/>
                        <a:pt x="215" y="9"/>
                      </a:cubicBezTo>
                      <a:cubicBezTo>
                        <a:pt x="319" y="19"/>
                        <a:pt x="403" y="91"/>
                        <a:pt x="428" y="190"/>
                      </a:cubicBezTo>
                      <a:cubicBezTo>
                        <a:pt x="452" y="285"/>
                        <a:pt x="413" y="389"/>
                        <a:pt x="332" y="4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80"/>
                <p:cNvSpPr>
                  <a:spLocks/>
                </p:cNvSpPr>
                <p:nvPr/>
              </p:nvSpPr>
              <p:spPr bwMode="auto">
                <a:xfrm>
                  <a:off x="3443871" y="3657600"/>
                  <a:ext cx="455610" cy="452438"/>
                </a:xfrm>
                <a:custGeom>
                  <a:avLst/>
                  <a:gdLst>
                    <a:gd name="T0" fmla="*/ 450 w 450"/>
                    <a:gd name="T1" fmla="*/ 118 h 450"/>
                    <a:gd name="T2" fmla="*/ 257 w 450"/>
                    <a:gd name="T3" fmla="*/ 258 h 450"/>
                    <a:gd name="T4" fmla="*/ 118 w 450"/>
                    <a:gd name="T5" fmla="*/ 450 h 450"/>
                    <a:gd name="T6" fmla="*/ 19 w 450"/>
                    <a:gd name="T7" fmla="*/ 213 h 450"/>
                    <a:gd name="T8" fmla="*/ 213 w 450"/>
                    <a:gd name="T9" fmla="*/ 19 h 450"/>
                    <a:gd name="T10" fmla="*/ 450 w 450"/>
                    <a:gd name="T11" fmla="*/ 118 h 450"/>
                  </a:gdLst>
                  <a:ahLst/>
                  <a:cxnLst>
                    <a:cxn ang="0">
                      <a:pos x="T0" y="T1"/>
                    </a:cxn>
                    <a:cxn ang="0">
                      <a:pos x="T2" y="T3"/>
                    </a:cxn>
                    <a:cxn ang="0">
                      <a:pos x="T4" y="T5"/>
                    </a:cxn>
                    <a:cxn ang="0">
                      <a:pos x="T6" y="T7"/>
                    </a:cxn>
                    <a:cxn ang="0">
                      <a:pos x="T8" y="T9"/>
                    </a:cxn>
                    <a:cxn ang="0">
                      <a:pos x="T10" y="T11"/>
                    </a:cxn>
                  </a:cxnLst>
                  <a:rect l="0" t="0" r="r" b="b"/>
                  <a:pathLst>
                    <a:path w="450" h="450">
                      <a:moveTo>
                        <a:pt x="450" y="118"/>
                      </a:moveTo>
                      <a:cubicBezTo>
                        <a:pt x="378" y="154"/>
                        <a:pt x="314" y="201"/>
                        <a:pt x="257" y="258"/>
                      </a:cubicBezTo>
                      <a:cubicBezTo>
                        <a:pt x="200" y="314"/>
                        <a:pt x="154" y="379"/>
                        <a:pt x="118" y="450"/>
                      </a:cubicBezTo>
                      <a:cubicBezTo>
                        <a:pt x="56" y="412"/>
                        <a:pt x="0" y="319"/>
                        <a:pt x="19" y="213"/>
                      </a:cubicBezTo>
                      <a:cubicBezTo>
                        <a:pt x="36" y="115"/>
                        <a:pt x="115" y="36"/>
                        <a:pt x="213" y="19"/>
                      </a:cubicBezTo>
                      <a:cubicBezTo>
                        <a:pt x="319" y="0"/>
                        <a:pt x="412" y="56"/>
                        <a:pt x="450" y="1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82"/>
                <p:cNvSpPr>
                  <a:spLocks/>
                </p:cNvSpPr>
                <p:nvPr/>
              </p:nvSpPr>
              <p:spPr bwMode="auto">
                <a:xfrm>
                  <a:off x="4174121" y="4033839"/>
                  <a:ext cx="323852" cy="668338"/>
                </a:xfrm>
                <a:custGeom>
                  <a:avLst/>
                  <a:gdLst>
                    <a:gd name="T0" fmla="*/ 1 w 322"/>
                    <a:gd name="T1" fmla="*/ 233 h 665"/>
                    <a:gd name="T2" fmla="*/ 1 w 322"/>
                    <a:gd name="T3" fmla="*/ 64 h 665"/>
                    <a:gd name="T4" fmla="*/ 62 w 322"/>
                    <a:gd name="T5" fmla="*/ 0 h 665"/>
                    <a:gd name="T6" fmla="*/ 121 w 322"/>
                    <a:gd name="T7" fmla="*/ 64 h 665"/>
                    <a:gd name="T8" fmla="*/ 121 w 322"/>
                    <a:gd name="T9" fmla="*/ 370 h 665"/>
                    <a:gd name="T10" fmla="*/ 130 w 322"/>
                    <a:gd name="T11" fmla="*/ 391 h 665"/>
                    <a:gd name="T12" fmla="*/ 296 w 322"/>
                    <a:gd name="T13" fmla="*/ 554 h 665"/>
                    <a:gd name="T14" fmla="*/ 304 w 322"/>
                    <a:gd name="T15" fmla="*/ 633 h 665"/>
                    <a:gd name="T16" fmla="*/ 231 w 322"/>
                    <a:gd name="T17" fmla="*/ 653 h 665"/>
                    <a:gd name="T18" fmla="*/ 210 w 322"/>
                    <a:gd name="T19" fmla="*/ 638 h 665"/>
                    <a:gd name="T20" fmla="*/ 24 w 322"/>
                    <a:gd name="T21" fmla="*/ 456 h 665"/>
                    <a:gd name="T22" fmla="*/ 1 w 322"/>
                    <a:gd name="T23" fmla="*/ 401 h 665"/>
                    <a:gd name="T24" fmla="*/ 1 w 322"/>
                    <a:gd name="T25" fmla="*/ 233 h 6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2" h="665">
                      <a:moveTo>
                        <a:pt x="1" y="233"/>
                      </a:moveTo>
                      <a:cubicBezTo>
                        <a:pt x="1" y="177"/>
                        <a:pt x="1" y="120"/>
                        <a:pt x="1" y="64"/>
                      </a:cubicBezTo>
                      <a:cubicBezTo>
                        <a:pt x="1" y="26"/>
                        <a:pt x="27" y="0"/>
                        <a:pt x="62" y="0"/>
                      </a:cubicBezTo>
                      <a:cubicBezTo>
                        <a:pt x="96" y="0"/>
                        <a:pt x="121" y="27"/>
                        <a:pt x="121" y="64"/>
                      </a:cubicBezTo>
                      <a:cubicBezTo>
                        <a:pt x="121" y="166"/>
                        <a:pt x="121" y="268"/>
                        <a:pt x="121" y="370"/>
                      </a:cubicBezTo>
                      <a:cubicBezTo>
                        <a:pt x="121" y="377"/>
                        <a:pt x="125" y="386"/>
                        <a:pt x="130" y="391"/>
                      </a:cubicBezTo>
                      <a:cubicBezTo>
                        <a:pt x="185" y="446"/>
                        <a:pt x="241" y="500"/>
                        <a:pt x="296" y="554"/>
                      </a:cubicBezTo>
                      <a:cubicBezTo>
                        <a:pt x="319" y="577"/>
                        <a:pt x="322" y="609"/>
                        <a:pt x="304" y="633"/>
                      </a:cubicBezTo>
                      <a:cubicBezTo>
                        <a:pt x="288" y="657"/>
                        <a:pt x="257" y="665"/>
                        <a:pt x="231" y="653"/>
                      </a:cubicBezTo>
                      <a:cubicBezTo>
                        <a:pt x="223" y="649"/>
                        <a:pt x="216" y="644"/>
                        <a:pt x="210" y="638"/>
                      </a:cubicBezTo>
                      <a:cubicBezTo>
                        <a:pt x="148" y="577"/>
                        <a:pt x="86" y="516"/>
                        <a:pt x="24" y="456"/>
                      </a:cubicBezTo>
                      <a:cubicBezTo>
                        <a:pt x="8" y="441"/>
                        <a:pt x="0" y="423"/>
                        <a:pt x="1" y="401"/>
                      </a:cubicBezTo>
                      <a:cubicBezTo>
                        <a:pt x="1" y="345"/>
                        <a:pt x="1" y="289"/>
                        <a:pt x="1" y="2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spTree>
    <p:extLst>
      <p:ext uri="{BB962C8B-B14F-4D97-AF65-F5344CB8AC3E}">
        <p14:creationId xmlns:p14="http://schemas.microsoft.com/office/powerpoint/2010/main" val="33963463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7" name="组合 76"/>
          <p:cNvGrpSpPr/>
          <p:nvPr/>
        </p:nvGrpSpPr>
        <p:grpSpPr>
          <a:xfrm>
            <a:off x="1198298" y="1850583"/>
            <a:ext cx="4393375" cy="2428876"/>
            <a:chOff x="4684590" y="1982667"/>
            <a:chExt cx="4472060" cy="2428876"/>
          </a:xfrm>
        </p:grpSpPr>
        <p:grpSp>
          <p:nvGrpSpPr>
            <p:cNvPr id="79" name="组合 78"/>
            <p:cNvGrpSpPr/>
            <p:nvPr/>
          </p:nvGrpSpPr>
          <p:grpSpPr>
            <a:xfrm>
              <a:off x="4684590" y="1982667"/>
              <a:ext cx="4464084" cy="1323439"/>
              <a:chOff x="4684590" y="1982667"/>
              <a:chExt cx="4464084" cy="1323439"/>
            </a:xfrm>
          </p:grpSpPr>
          <p:sp>
            <p:nvSpPr>
              <p:cNvPr id="98" name="矩形 97"/>
              <p:cNvSpPr/>
              <p:nvPr/>
            </p:nvSpPr>
            <p:spPr>
              <a:xfrm>
                <a:off x="5044590" y="1982667"/>
                <a:ext cx="4104084"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线性霍尔传感器：</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电磁驱动器轴线位置上下分布，消</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除单个传感器导致的位置误差</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99" name="叶子 813"/>
              <p:cNvSpPr>
                <a:spLocks/>
              </p:cNvSpPr>
              <p:nvPr/>
            </p:nvSpPr>
            <p:spPr bwMode="auto">
              <a:xfrm>
                <a:off x="4684590" y="2023987"/>
                <a:ext cx="360000" cy="397203"/>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grpSp>
        <p:sp>
          <p:nvSpPr>
            <p:cNvPr id="96" name="矩形 95"/>
            <p:cNvSpPr/>
            <p:nvPr/>
          </p:nvSpPr>
          <p:spPr>
            <a:xfrm>
              <a:off x="5052566" y="3088104"/>
              <a:ext cx="4104084"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信号处理电路：</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dirty="0">
                  <a:ln/>
                  <a:solidFill>
                    <a:schemeClr val="tx2"/>
                  </a:solidFill>
                  <a:latin typeface="华文楷体" panose="02010600040101010101" pitchFamily="2" charset="-122"/>
                  <a:ea typeface="华文楷体" panose="02010600040101010101" pitchFamily="2" charset="-122"/>
                </a:rPr>
                <a:t>采用</a:t>
              </a:r>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硬件差分减法电路对两个霍尔</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传感器的位置信号进行处理，得到</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磁性小球精确的位置信号</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95" name="叶子 813"/>
            <p:cNvSpPr>
              <a:spLocks/>
            </p:cNvSpPr>
            <p:nvPr/>
          </p:nvSpPr>
          <p:spPr bwMode="auto">
            <a:xfrm>
              <a:off x="4684590" y="3116106"/>
              <a:ext cx="360000"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grpSp>
      <p:grpSp>
        <p:nvGrpSpPr>
          <p:cNvPr id="105" name="组合 104"/>
          <p:cNvGrpSpPr/>
          <p:nvPr/>
        </p:nvGrpSpPr>
        <p:grpSpPr>
          <a:xfrm>
            <a:off x="1085810" y="5655324"/>
            <a:ext cx="7366156" cy="849449"/>
            <a:chOff x="4911974" y="1990956"/>
            <a:chExt cx="7366156" cy="849449"/>
          </a:xfrm>
        </p:grpSpPr>
        <p:sp>
          <p:nvSpPr>
            <p:cNvPr id="106" name="圆角矩形 105"/>
            <p:cNvSpPr/>
            <p:nvPr/>
          </p:nvSpPr>
          <p:spPr>
            <a:xfrm>
              <a:off x="4911974" y="1990956"/>
              <a:ext cx="7366156" cy="849449"/>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bg1"/>
                  </a:solidFill>
                  <a:latin typeface="华文楷体" panose="02010600040101010101" pitchFamily="2" charset="-122"/>
                  <a:ea typeface="华文楷体" panose="02010600040101010101" pitchFamily="2" charset="-122"/>
                </a:rPr>
                <a:t>    实现磁性小球的稳定悬浮</a:t>
              </a:r>
              <a:endParaRPr lang="en-US" altLang="zh-CN" sz="2400" dirty="0" smtClean="0">
                <a:solidFill>
                  <a:schemeClr val="bg1"/>
                </a:solidFill>
                <a:latin typeface="华文楷体" panose="02010600040101010101" pitchFamily="2" charset="-122"/>
                <a:ea typeface="华文楷体" panose="02010600040101010101" pitchFamily="2" charset="-122"/>
              </a:endParaRPr>
            </a:p>
            <a:p>
              <a:r>
                <a:rPr lang="zh-CN" altLang="en-US" sz="2400" dirty="0" smtClean="0">
                  <a:solidFill>
                    <a:schemeClr val="bg1"/>
                  </a:solidFill>
                  <a:latin typeface="华文楷体" panose="02010600040101010101" pitchFamily="2" charset="-122"/>
                  <a:ea typeface="华文楷体" panose="02010600040101010101" pitchFamily="2" charset="-122"/>
                </a:rPr>
                <a:t>    实现磁性小球竖直方向和水平方向的稳定运动控制</a:t>
              </a:r>
              <a:endParaRPr lang="zh-CN" altLang="en-US" sz="2400" b="1" dirty="0">
                <a:solidFill>
                  <a:srgbClr val="FFC000"/>
                </a:solidFill>
                <a:latin typeface="华文楷体" panose="02010600040101010101" pitchFamily="2" charset="-122"/>
                <a:ea typeface="华文楷体" panose="02010600040101010101" pitchFamily="2" charset="-122"/>
              </a:endParaRPr>
            </a:p>
          </p:txBody>
        </p:sp>
        <p:grpSp>
          <p:nvGrpSpPr>
            <p:cNvPr id="107" name="组合 106"/>
            <p:cNvGrpSpPr/>
            <p:nvPr/>
          </p:nvGrpSpPr>
          <p:grpSpPr>
            <a:xfrm>
              <a:off x="4987124" y="2091250"/>
              <a:ext cx="288000" cy="288000"/>
              <a:chOff x="1816100" y="2361892"/>
              <a:chExt cx="1912938" cy="1954211"/>
            </a:xfrm>
            <a:solidFill>
              <a:schemeClr val="bg1"/>
            </a:solidFill>
          </p:grpSpPr>
          <p:sp>
            <p:nvSpPr>
              <p:cNvPr id="108" name="Freeform 6"/>
              <p:cNvSpPr>
                <a:spLocks/>
              </p:cNvSpPr>
              <p:nvPr/>
            </p:nvSpPr>
            <p:spPr bwMode="auto">
              <a:xfrm>
                <a:off x="3421062" y="3011179"/>
                <a:ext cx="307976" cy="84140"/>
              </a:xfrm>
              <a:custGeom>
                <a:avLst/>
                <a:gdLst>
                  <a:gd name="T0" fmla="*/ 113 w 113"/>
                  <a:gd name="T1" fmla="*/ 19 h 31"/>
                  <a:gd name="T2" fmla="*/ 41 w 113"/>
                  <a:gd name="T3" fmla="*/ 26 h 31"/>
                  <a:gd name="T4" fmla="*/ 16 w 113"/>
                  <a:gd name="T5" fmla="*/ 25 h 31"/>
                  <a:gd name="T6" fmla="*/ 0 w 113"/>
                  <a:gd name="T7" fmla="*/ 13 h 31"/>
                  <a:gd name="T8" fmla="*/ 14 w 113"/>
                  <a:gd name="T9" fmla="*/ 1 h 31"/>
                  <a:gd name="T10" fmla="*/ 98 w 113"/>
                  <a:gd name="T11" fmla="*/ 1 h 31"/>
                  <a:gd name="T12" fmla="*/ 113 w 113"/>
                  <a:gd name="T13" fmla="*/ 13 h 31"/>
                  <a:gd name="T14" fmla="*/ 113 w 113"/>
                  <a:gd name="T15" fmla="*/ 1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1">
                    <a:moveTo>
                      <a:pt x="113" y="19"/>
                    </a:moveTo>
                    <a:cubicBezTo>
                      <a:pt x="90" y="31"/>
                      <a:pt x="65" y="23"/>
                      <a:pt x="41" y="26"/>
                    </a:cubicBezTo>
                    <a:cubicBezTo>
                      <a:pt x="33" y="26"/>
                      <a:pt x="25" y="25"/>
                      <a:pt x="16" y="25"/>
                    </a:cubicBezTo>
                    <a:cubicBezTo>
                      <a:pt x="6" y="26"/>
                      <a:pt x="0" y="21"/>
                      <a:pt x="0" y="13"/>
                    </a:cubicBezTo>
                    <a:cubicBezTo>
                      <a:pt x="0" y="9"/>
                      <a:pt x="9" y="1"/>
                      <a:pt x="14" y="1"/>
                    </a:cubicBezTo>
                    <a:cubicBezTo>
                      <a:pt x="42" y="0"/>
                      <a:pt x="70" y="0"/>
                      <a:pt x="98" y="1"/>
                    </a:cubicBezTo>
                    <a:cubicBezTo>
                      <a:pt x="103" y="1"/>
                      <a:pt x="108" y="9"/>
                      <a:pt x="113" y="13"/>
                    </a:cubicBezTo>
                    <a:cubicBezTo>
                      <a:pt x="113" y="15"/>
                      <a:pt x="113" y="17"/>
                      <a:pt x="113"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7"/>
              <p:cNvSpPr>
                <a:spLocks/>
              </p:cNvSpPr>
              <p:nvPr/>
            </p:nvSpPr>
            <p:spPr bwMode="auto">
              <a:xfrm>
                <a:off x="1816100" y="3014354"/>
                <a:ext cx="295277" cy="65086"/>
              </a:xfrm>
              <a:custGeom>
                <a:avLst/>
                <a:gdLst>
                  <a:gd name="T0" fmla="*/ 0 w 108"/>
                  <a:gd name="T1" fmla="*/ 6 h 24"/>
                  <a:gd name="T2" fmla="*/ 21 w 108"/>
                  <a:gd name="T3" fmla="*/ 1 h 24"/>
                  <a:gd name="T4" fmla="*/ 95 w 108"/>
                  <a:gd name="T5" fmla="*/ 2 h 24"/>
                  <a:gd name="T6" fmla="*/ 108 w 108"/>
                  <a:gd name="T7" fmla="*/ 11 h 24"/>
                  <a:gd name="T8" fmla="*/ 96 w 108"/>
                  <a:gd name="T9" fmla="*/ 23 h 24"/>
                  <a:gd name="T10" fmla="*/ 22 w 108"/>
                  <a:gd name="T11" fmla="*/ 23 h 24"/>
                  <a:gd name="T12" fmla="*/ 0 w 108"/>
                  <a:gd name="T13" fmla="*/ 18 h 24"/>
                  <a:gd name="T14" fmla="*/ 0 w 108"/>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24">
                    <a:moveTo>
                      <a:pt x="0" y="6"/>
                    </a:moveTo>
                    <a:cubicBezTo>
                      <a:pt x="7" y="4"/>
                      <a:pt x="14" y="1"/>
                      <a:pt x="21" y="1"/>
                    </a:cubicBezTo>
                    <a:cubicBezTo>
                      <a:pt x="45" y="0"/>
                      <a:pt x="70" y="1"/>
                      <a:pt x="95" y="2"/>
                    </a:cubicBezTo>
                    <a:cubicBezTo>
                      <a:pt x="99" y="2"/>
                      <a:pt x="104" y="8"/>
                      <a:pt x="108" y="11"/>
                    </a:cubicBezTo>
                    <a:cubicBezTo>
                      <a:pt x="104" y="15"/>
                      <a:pt x="100" y="23"/>
                      <a:pt x="96" y="23"/>
                    </a:cubicBezTo>
                    <a:cubicBezTo>
                      <a:pt x="72" y="24"/>
                      <a:pt x="47" y="24"/>
                      <a:pt x="22" y="23"/>
                    </a:cubicBezTo>
                    <a:cubicBezTo>
                      <a:pt x="15" y="23"/>
                      <a:pt x="7" y="20"/>
                      <a:pt x="0" y="18"/>
                    </a:cubicBezTo>
                    <a:cubicBezTo>
                      <a:pt x="0" y="14"/>
                      <a:pt x="0" y="10"/>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8"/>
              <p:cNvSpPr>
                <a:spLocks/>
              </p:cNvSpPr>
              <p:nvPr/>
            </p:nvSpPr>
            <p:spPr bwMode="auto">
              <a:xfrm>
                <a:off x="2189163" y="2433329"/>
                <a:ext cx="1192212" cy="1300161"/>
              </a:xfrm>
              <a:custGeom>
                <a:avLst/>
                <a:gdLst>
                  <a:gd name="T0" fmla="*/ 131 w 437"/>
                  <a:gd name="T1" fmla="*/ 475 h 479"/>
                  <a:gd name="T2" fmla="*/ 55 w 437"/>
                  <a:gd name="T3" fmla="*/ 353 h 479"/>
                  <a:gd name="T4" fmla="*/ 0 w 437"/>
                  <a:gd name="T5" fmla="*/ 214 h 479"/>
                  <a:gd name="T6" fmla="*/ 39 w 437"/>
                  <a:gd name="T7" fmla="*/ 98 h 479"/>
                  <a:gd name="T8" fmla="*/ 175 w 437"/>
                  <a:gd name="T9" fmla="*/ 9 h 479"/>
                  <a:gd name="T10" fmla="*/ 327 w 437"/>
                  <a:gd name="T11" fmla="*/ 40 h 479"/>
                  <a:gd name="T12" fmla="*/ 424 w 437"/>
                  <a:gd name="T13" fmla="*/ 180 h 479"/>
                  <a:gd name="T14" fmla="*/ 386 w 437"/>
                  <a:gd name="T15" fmla="*/ 338 h 479"/>
                  <a:gd name="T16" fmla="*/ 311 w 437"/>
                  <a:gd name="T17" fmla="*/ 438 h 479"/>
                  <a:gd name="T18" fmla="*/ 302 w 437"/>
                  <a:gd name="T19" fmla="*/ 460 h 479"/>
                  <a:gd name="T20" fmla="*/ 273 w 437"/>
                  <a:gd name="T21" fmla="*/ 474 h 479"/>
                  <a:gd name="T22" fmla="*/ 311 w 437"/>
                  <a:gd name="T23" fmla="*/ 391 h 479"/>
                  <a:gd name="T24" fmla="*/ 369 w 437"/>
                  <a:gd name="T25" fmla="*/ 320 h 479"/>
                  <a:gd name="T26" fmla="*/ 379 w 437"/>
                  <a:gd name="T27" fmla="*/ 129 h 479"/>
                  <a:gd name="T28" fmla="*/ 253 w 437"/>
                  <a:gd name="T29" fmla="*/ 34 h 479"/>
                  <a:gd name="T30" fmla="*/ 93 w 437"/>
                  <a:gd name="T31" fmla="*/ 75 h 479"/>
                  <a:gd name="T32" fmla="*/ 26 w 437"/>
                  <a:gd name="T33" fmla="*/ 183 h 479"/>
                  <a:gd name="T34" fmla="*/ 47 w 437"/>
                  <a:gd name="T35" fmla="*/ 303 h 479"/>
                  <a:gd name="T36" fmla="*/ 103 w 437"/>
                  <a:gd name="T37" fmla="*/ 371 h 479"/>
                  <a:gd name="T38" fmla="*/ 155 w 437"/>
                  <a:gd name="T39" fmla="*/ 467 h 479"/>
                  <a:gd name="T40" fmla="*/ 149 w 437"/>
                  <a:gd name="T41" fmla="*/ 475 h 479"/>
                  <a:gd name="T42" fmla="*/ 131 w 437"/>
                  <a:gd name="T43" fmla="*/ 47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7" h="479">
                    <a:moveTo>
                      <a:pt x="131" y="475"/>
                    </a:moveTo>
                    <a:cubicBezTo>
                      <a:pt x="118" y="426"/>
                      <a:pt x="88" y="389"/>
                      <a:pt x="55" y="353"/>
                    </a:cubicBezTo>
                    <a:cubicBezTo>
                      <a:pt x="18" y="314"/>
                      <a:pt x="0" y="269"/>
                      <a:pt x="0" y="214"/>
                    </a:cubicBezTo>
                    <a:cubicBezTo>
                      <a:pt x="0" y="170"/>
                      <a:pt x="16" y="132"/>
                      <a:pt x="39" y="98"/>
                    </a:cubicBezTo>
                    <a:cubicBezTo>
                      <a:pt x="72" y="52"/>
                      <a:pt x="117" y="20"/>
                      <a:pt x="175" y="9"/>
                    </a:cubicBezTo>
                    <a:cubicBezTo>
                      <a:pt x="229" y="0"/>
                      <a:pt x="280" y="9"/>
                      <a:pt x="327" y="40"/>
                    </a:cubicBezTo>
                    <a:cubicBezTo>
                      <a:pt x="379" y="74"/>
                      <a:pt x="412" y="121"/>
                      <a:pt x="424" y="180"/>
                    </a:cubicBezTo>
                    <a:cubicBezTo>
                      <a:pt x="437" y="238"/>
                      <a:pt x="424" y="292"/>
                      <a:pt x="386" y="338"/>
                    </a:cubicBezTo>
                    <a:cubicBezTo>
                      <a:pt x="360" y="371"/>
                      <a:pt x="329" y="400"/>
                      <a:pt x="311" y="438"/>
                    </a:cubicBezTo>
                    <a:cubicBezTo>
                      <a:pt x="307" y="445"/>
                      <a:pt x="302" y="452"/>
                      <a:pt x="302" y="460"/>
                    </a:cubicBezTo>
                    <a:cubicBezTo>
                      <a:pt x="299" y="479"/>
                      <a:pt x="287" y="477"/>
                      <a:pt x="273" y="474"/>
                    </a:cubicBezTo>
                    <a:cubicBezTo>
                      <a:pt x="280" y="443"/>
                      <a:pt x="292" y="415"/>
                      <a:pt x="311" y="391"/>
                    </a:cubicBezTo>
                    <a:cubicBezTo>
                      <a:pt x="329" y="367"/>
                      <a:pt x="351" y="344"/>
                      <a:pt x="369" y="320"/>
                    </a:cubicBezTo>
                    <a:cubicBezTo>
                      <a:pt x="414" y="259"/>
                      <a:pt x="419" y="196"/>
                      <a:pt x="379" y="129"/>
                    </a:cubicBezTo>
                    <a:cubicBezTo>
                      <a:pt x="350" y="81"/>
                      <a:pt x="309" y="45"/>
                      <a:pt x="253" y="34"/>
                    </a:cubicBezTo>
                    <a:cubicBezTo>
                      <a:pt x="193" y="22"/>
                      <a:pt x="140" y="36"/>
                      <a:pt x="93" y="75"/>
                    </a:cubicBezTo>
                    <a:cubicBezTo>
                      <a:pt x="59" y="104"/>
                      <a:pt x="37" y="141"/>
                      <a:pt x="26" y="183"/>
                    </a:cubicBezTo>
                    <a:cubicBezTo>
                      <a:pt x="16" y="225"/>
                      <a:pt x="23" y="267"/>
                      <a:pt x="47" y="303"/>
                    </a:cubicBezTo>
                    <a:cubicBezTo>
                      <a:pt x="63" y="327"/>
                      <a:pt x="84" y="349"/>
                      <a:pt x="103" y="371"/>
                    </a:cubicBezTo>
                    <a:cubicBezTo>
                      <a:pt x="127" y="400"/>
                      <a:pt x="142" y="433"/>
                      <a:pt x="155" y="467"/>
                    </a:cubicBezTo>
                    <a:cubicBezTo>
                      <a:pt x="155" y="469"/>
                      <a:pt x="151" y="474"/>
                      <a:pt x="149" y="475"/>
                    </a:cubicBezTo>
                    <a:cubicBezTo>
                      <a:pt x="143" y="476"/>
                      <a:pt x="138" y="475"/>
                      <a:pt x="131" y="4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9"/>
              <p:cNvSpPr>
                <a:spLocks/>
              </p:cNvSpPr>
              <p:nvPr/>
            </p:nvSpPr>
            <p:spPr bwMode="auto">
              <a:xfrm>
                <a:off x="2481264" y="4039881"/>
                <a:ext cx="585784" cy="276222"/>
              </a:xfrm>
              <a:custGeom>
                <a:avLst/>
                <a:gdLst>
                  <a:gd name="T0" fmla="*/ 107 w 215"/>
                  <a:gd name="T1" fmla="*/ 1 h 102"/>
                  <a:gd name="T2" fmla="*/ 186 w 215"/>
                  <a:gd name="T3" fmla="*/ 1 h 102"/>
                  <a:gd name="T4" fmla="*/ 214 w 215"/>
                  <a:gd name="T5" fmla="*/ 19 h 102"/>
                  <a:gd name="T6" fmla="*/ 192 w 215"/>
                  <a:gd name="T7" fmla="*/ 42 h 102"/>
                  <a:gd name="T8" fmla="*/ 186 w 215"/>
                  <a:gd name="T9" fmla="*/ 47 h 102"/>
                  <a:gd name="T10" fmla="*/ 163 w 215"/>
                  <a:gd name="T11" fmla="*/ 63 h 102"/>
                  <a:gd name="T12" fmla="*/ 150 w 215"/>
                  <a:gd name="T13" fmla="*/ 70 h 102"/>
                  <a:gd name="T14" fmla="*/ 63 w 215"/>
                  <a:gd name="T15" fmla="*/ 70 h 102"/>
                  <a:gd name="T16" fmla="*/ 49 w 215"/>
                  <a:gd name="T17" fmla="*/ 63 h 102"/>
                  <a:gd name="T18" fmla="*/ 34 w 215"/>
                  <a:gd name="T19" fmla="*/ 58 h 102"/>
                  <a:gd name="T20" fmla="*/ 11 w 215"/>
                  <a:gd name="T21" fmla="*/ 38 h 102"/>
                  <a:gd name="T22" fmla="*/ 1 w 215"/>
                  <a:gd name="T23" fmla="*/ 19 h 102"/>
                  <a:gd name="T24" fmla="*/ 16 w 215"/>
                  <a:gd name="T25" fmla="*/ 3 h 102"/>
                  <a:gd name="T26" fmla="*/ 39 w 215"/>
                  <a:gd name="T27" fmla="*/ 1 h 102"/>
                  <a:gd name="T28" fmla="*/ 107 w 215"/>
                  <a:gd name="T29" fmla="*/ 1 h 102"/>
                  <a:gd name="T30" fmla="*/ 107 w 215"/>
                  <a:gd name="T3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102">
                    <a:moveTo>
                      <a:pt x="107" y="1"/>
                    </a:moveTo>
                    <a:cubicBezTo>
                      <a:pt x="133" y="1"/>
                      <a:pt x="160" y="1"/>
                      <a:pt x="186" y="1"/>
                    </a:cubicBezTo>
                    <a:cubicBezTo>
                      <a:pt x="204" y="2"/>
                      <a:pt x="214" y="7"/>
                      <a:pt x="214" y="19"/>
                    </a:cubicBezTo>
                    <a:cubicBezTo>
                      <a:pt x="215" y="34"/>
                      <a:pt x="206" y="41"/>
                      <a:pt x="192" y="42"/>
                    </a:cubicBezTo>
                    <a:cubicBezTo>
                      <a:pt x="190" y="42"/>
                      <a:pt x="186" y="45"/>
                      <a:pt x="186" y="47"/>
                    </a:cubicBezTo>
                    <a:cubicBezTo>
                      <a:pt x="184" y="60"/>
                      <a:pt x="175" y="63"/>
                      <a:pt x="163" y="63"/>
                    </a:cubicBezTo>
                    <a:cubicBezTo>
                      <a:pt x="159" y="63"/>
                      <a:pt x="153" y="67"/>
                      <a:pt x="150" y="70"/>
                    </a:cubicBezTo>
                    <a:cubicBezTo>
                      <a:pt x="126" y="102"/>
                      <a:pt x="88" y="102"/>
                      <a:pt x="63" y="70"/>
                    </a:cubicBezTo>
                    <a:cubicBezTo>
                      <a:pt x="60" y="66"/>
                      <a:pt x="54" y="65"/>
                      <a:pt x="49" y="63"/>
                    </a:cubicBezTo>
                    <a:cubicBezTo>
                      <a:pt x="44" y="61"/>
                      <a:pt x="35" y="61"/>
                      <a:pt x="34" y="58"/>
                    </a:cubicBezTo>
                    <a:cubicBezTo>
                      <a:pt x="30" y="47"/>
                      <a:pt x="22" y="42"/>
                      <a:pt x="11" y="38"/>
                    </a:cubicBezTo>
                    <a:cubicBezTo>
                      <a:pt x="6" y="36"/>
                      <a:pt x="0" y="25"/>
                      <a:pt x="1" y="19"/>
                    </a:cubicBezTo>
                    <a:cubicBezTo>
                      <a:pt x="2" y="13"/>
                      <a:pt x="9" y="6"/>
                      <a:pt x="16" y="3"/>
                    </a:cubicBezTo>
                    <a:cubicBezTo>
                      <a:pt x="23" y="0"/>
                      <a:pt x="31" y="1"/>
                      <a:pt x="39" y="1"/>
                    </a:cubicBezTo>
                    <a:cubicBezTo>
                      <a:pt x="62" y="1"/>
                      <a:pt x="84" y="1"/>
                      <a:pt x="107" y="1"/>
                    </a:cubicBezTo>
                    <a:cubicBezTo>
                      <a:pt x="107" y="1"/>
                      <a:pt x="107" y="1"/>
                      <a:pt x="10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10"/>
              <p:cNvSpPr>
                <a:spLocks/>
              </p:cNvSpPr>
              <p:nvPr/>
            </p:nvSpPr>
            <p:spPr bwMode="auto">
              <a:xfrm>
                <a:off x="2481264" y="3757307"/>
                <a:ext cx="585791" cy="111125"/>
              </a:xfrm>
              <a:custGeom>
                <a:avLst/>
                <a:gdLst>
                  <a:gd name="T0" fmla="*/ 106 w 215"/>
                  <a:gd name="T1" fmla="*/ 41 h 41"/>
                  <a:gd name="T2" fmla="*/ 24 w 215"/>
                  <a:gd name="T3" fmla="*/ 41 h 41"/>
                  <a:gd name="T4" fmla="*/ 0 w 215"/>
                  <a:gd name="T5" fmla="*/ 20 h 41"/>
                  <a:gd name="T6" fmla="*/ 23 w 215"/>
                  <a:gd name="T7" fmla="*/ 0 h 41"/>
                  <a:gd name="T8" fmla="*/ 191 w 215"/>
                  <a:gd name="T9" fmla="*/ 0 h 41"/>
                  <a:gd name="T10" fmla="*/ 214 w 215"/>
                  <a:gd name="T11" fmla="*/ 22 h 41"/>
                  <a:gd name="T12" fmla="*/ 190 w 215"/>
                  <a:gd name="T13" fmla="*/ 41 h 41"/>
                  <a:gd name="T14" fmla="*/ 106 w 21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1">
                    <a:moveTo>
                      <a:pt x="106" y="41"/>
                    </a:moveTo>
                    <a:cubicBezTo>
                      <a:pt x="79" y="41"/>
                      <a:pt x="52" y="41"/>
                      <a:pt x="24" y="41"/>
                    </a:cubicBezTo>
                    <a:cubicBezTo>
                      <a:pt x="10" y="41"/>
                      <a:pt x="0" y="32"/>
                      <a:pt x="0" y="20"/>
                    </a:cubicBezTo>
                    <a:cubicBezTo>
                      <a:pt x="0" y="9"/>
                      <a:pt x="9" y="0"/>
                      <a:pt x="23" y="0"/>
                    </a:cubicBezTo>
                    <a:cubicBezTo>
                      <a:pt x="79" y="0"/>
                      <a:pt x="135" y="0"/>
                      <a:pt x="191" y="0"/>
                    </a:cubicBezTo>
                    <a:cubicBezTo>
                      <a:pt x="206" y="1"/>
                      <a:pt x="215" y="10"/>
                      <a:pt x="214" y="22"/>
                    </a:cubicBezTo>
                    <a:cubicBezTo>
                      <a:pt x="214" y="33"/>
                      <a:pt x="204" y="41"/>
                      <a:pt x="190" y="41"/>
                    </a:cubicBezTo>
                    <a:cubicBezTo>
                      <a:pt x="162" y="41"/>
                      <a:pt x="134" y="41"/>
                      <a:pt x="10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11"/>
              <p:cNvSpPr>
                <a:spLocks/>
              </p:cNvSpPr>
              <p:nvPr/>
            </p:nvSpPr>
            <p:spPr bwMode="auto">
              <a:xfrm>
                <a:off x="2481264" y="3901770"/>
                <a:ext cx="585791" cy="111125"/>
              </a:xfrm>
              <a:custGeom>
                <a:avLst/>
                <a:gdLst>
                  <a:gd name="T0" fmla="*/ 107 w 215"/>
                  <a:gd name="T1" fmla="*/ 0 h 41"/>
                  <a:gd name="T2" fmla="*/ 190 w 215"/>
                  <a:gd name="T3" fmla="*/ 0 h 41"/>
                  <a:gd name="T4" fmla="*/ 214 w 215"/>
                  <a:gd name="T5" fmla="*/ 20 h 41"/>
                  <a:gd name="T6" fmla="*/ 191 w 215"/>
                  <a:gd name="T7" fmla="*/ 40 h 41"/>
                  <a:gd name="T8" fmla="*/ 23 w 215"/>
                  <a:gd name="T9" fmla="*/ 40 h 41"/>
                  <a:gd name="T10" fmla="*/ 0 w 215"/>
                  <a:gd name="T11" fmla="*/ 20 h 41"/>
                  <a:gd name="T12" fmla="*/ 25 w 215"/>
                  <a:gd name="T13" fmla="*/ 0 h 41"/>
                  <a:gd name="T14" fmla="*/ 107 w 215"/>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1">
                    <a:moveTo>
                      <a:pt x="107" y="0"/>
                    </a:moveTo>
                    <a:cubicBezTo>
                      <a:pt x="135" y="0"/>
                      <a:pt x="162" y="0"/>
                      <a:pt x="190" y="0"/>
                    </a:cubicBezTo>
                    <a:cubicBezTo>
                      <a:pt x="204" y="0"/>
                      <a:pt x="214" y="8"/>
                      <a:pt x="214" y="20"/>
                    </a:cubicBezTo>
                    <a:cubicBezTo>
                      <a:pt x="215" y="32"/>
                      <a:pt x="206" y="40"/>
                      <a:pt x="191" y="40"/>
                    </a:cubicBezTo>
                    <a:cubicBezTo>
                      <a:pt x="135" y="41"/>
                      <a:pt x="79" y="41"/>
                      <a:pt x="23" y="40"/>
                    </a:cubicBezTo>
                    <a:cubicBezTo>
                      <a:pt x="8" y="40"/>
                      <a:pt x="0" y="32"/>
                      <a:pt x="0" y="20"/>
                    </a:cubicBezTo>
                    <a:cubicBezTo>
                      <a:pt x="0" y="9"/>
                      <a:pt x="10" y="0"/>
                      <a:pt x="25" y="0"/>
                    </a:cubicBezTo>
                    <a:cubicBezTo>
                      <a:pt x="52" y="0"/>
                      <a:pt x="80" y="0"/>
                      <a:pt x="10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12"/>
              <p:cNvSpPr>
                <a:spLocks/>
              </p:cNvSpPr>
              <p:nvPr/>
            </p:nvSpPr>
            <p:spPr bwMode="auto">
              <a:xfrm>
                <a:off x="3222628" y="2361892"/>
                <a:ext cx="236540" cy="233365"/>
              </a:xfrm>
              <a:custGeom>
                <a:avLst/>
                <a:gdLst>
                  <a:gd name="T0" fmla="*/ 87 w 87"/>
                  <a:gd name="T1" fmla="*/ 7 h 86"/>
                  <a:gd name="T2" fmla="*/ 77 w 87"/>
                  <a:gd name="T3" fmla="*/ 29 h 86"/>
                  <a:gd name="T4" fmla="*/ 21 w 87"/>
                  <a:gd name="T5" fmla="*/ 82 h 86"/>
                  <a:gd name="T6" fmla="*/ 1 w 87"/>
                  <a:gd name="T7" fmla="*/ 86 h 86"/>
                  <a:gd name="T8" fmla="*/ 4 w 87"/>
                  <a:gd name="T9" fmla="*/ 63 h 86"/>
                  <a:gd name="T10" fmla="*/ 61 w 87"/>
                  <a:gd name="T11" fmla="*/ 5 h 86"/>
                  <a:gd name="T12" fmla="*/ 84 w 87"/>
                  <a:gd name="T13" fmla="*/ 0 h 86"/>
                  <a:gd name="T14" fmla="*/ 87 w 87"/>
                  <a:gd name="T15" fmla="*/ 7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7"/>
                    </a:moveTo>
                    <a:cubicBezTo>
                      <a:pt x="84" y="14"/>
                      <a:pt x="82" y="23"/>
                      <a:pt x="77" y="29"/>
                    </a:cubicBezTo>
                    <a:cubicBezTo>
                      <a:pt x="59" y="47"/>
                      <a:pt x="40" y="65"/>
                      <a:pt x="21" y="82"/>
                    </a:cubicBezTo>
                    <a:cubicBezTo>
                      <a:pt x="17" y="86"/>
                      <a:pt x="8" y="85"/>
                      <a:pt x="1" y="86"/>
                    </a:cubicBezTo>
                    <a:cubicBezTo>
                      <a:pt x="2" y="78"/>
                      <a:pt x="0" y="68"/>
                      <a:pt x="4" y="63"/>
                    </a:cubicBezTo>
                    <a:cubicBezTo>
                      <a:pt x="22" y="43"/>
                      <a:pt x="41" y="23"/>
                      <a:pt x="61" y="5"/>
                    </a:cubicBezTo>
                    <a:cubicBezTo>
                      <a:pt x="66" y="1"/>
                      <a:pt x="76" y="2"/>
                      <a:pt x="84" y="0"/>
                    </a:cubicBezTo>
                    <a:cubicBezTo>
                      <a:pt x="85" y="2"/>
                      <a:pt x="86" y="5"/>
                      <a:pt x="87"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13"/>
              <p:cNvSpPr>
                <a:spLocks/>
              </p:cNvSpPr>
              <p:nvPr/>
            </p:nvSpPr>
            <p:spPr bwMode="auto">
              <a:xfrm>
                <a:off x="3225802" y="3501720"/>
                <a:ext cx="231778" cy="223839"/>
              </a:xfrm>
              <a:custGeom>
                <a:avLst/>
                <a:gdLst>
                  <a:gd name="T0" fmla="*/ 85 w 85"/>
                  <a:gd name="T1" fmla="*/ 71 h 82"/>
                  <a:gd name="T2" fmla="*/ 77 w 85"/>
                  <a:gd name="T3" fmla="*/ 80 h 82"/>
                  <a:gd name="T4" fmla="*/ 66 w 85"/>
                  <a:gd name="T5" fmla="*/ 80 h 82"/>
                  <a:gd name="T6" fmla="*/ 2 w 85"/>
                  <a:gd name="T7" fmla="*/ 17 h 82"/>
                  <a:gd name="T8" fmla="*/ 3 w 85"/>
                  <a:gd name="T9" fmla="*/ 0 h 82"/>
                  <a:gd name="T10" fmla="*/ 18 w 85"/>
                  <a:gd name="T11" fmla="*/ 3 h 82"/>
                  <a:gd name="T12" fmla="*/ 78 w 85"/>
                  <a:gd name="T13" fmla="*/ 62 h 82"/>
                  <a:gd name="T14" fmla="*/ 85 w 85"/>
                  <a:gd name="T15" fmla="*/ 7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2">
                    <a:moveTo>
                      <a:pt x="85" y="71"/>
                    </a:moveTo>
                    <a:cubicBezTo>
                      <a:pt x="82" y="75"/>
                      <a:pt x="80" y="79"/>
                      <a:pt x="77" y="80"/>
                    </a:cubicBezTo>
                    <a:cubicBezTo>
                      <a:pt x="74" y="82"/>
                      <a:pt x="68" y="82"/>
                      <a:pt x="66" y="80"/>
                    </a:cubicBezTo>
                    <a:cubicBezTo>
                      <a:pt x="44" y="59"/>
                      <a:pt x="23" y="39"/>
                      <a:pt x="2" y="17"/>
                    </a:cubicBezTo>
                    <a:cubicBezTo>
                      <a:pt x="0" y="14"/>
                      <a:pt x="3" y="6"/>
                      <a:pt x="3" y="0"/>
                    </a:cubicBezTo>
                    <a:cubicBezTo>
                      <a:pt x="8" y="1"/>
                      <a:pt x="15" y="0"/>
                      <a:pt x="18" y="3"/>
                    </a:cubicBezTo>
                    <a:cubicBezTo>
                      <a:pt x="39" y="22"/>
                      <a:pt x="58" y="42"/>
                      <a:pt x="78" y="62"/>
                    </a:cubicBezTo>
                    <a:cubicBezTo>
                      <a:pt x="80" y="65"/>
                      <a:pt x="82" y="68"/>
                      <a:pt x="85" y="7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14"/>
              <p:cNvSpPr>
                <a:spLocks/>
              </p:cNvSpPr>
              <p:nvPr/>
            </p:nvSpPr>
            <p:spPr bwMode="auto">
              <a:xfrm>
                <a:off x="2089152" y="2361892"/>
                <a:ext cx="231778" cy="231778"/>
              </a:xfrm>
              <a:custGeom>
                <a:avLst/>
                <a:gdLst>
                  <a:gd name="T0" fmla="*/ 10 w 85"/>
                  <a:gd name="T1" fmla="*/ 0 h 85"/>
                  <a:gd name="T2" fmla="*/ 22 w 85"/>
                  <a:gd name="T3" fmla="*/ 8 h 85"/>
                  <a:gd name="T4" fmla="*/ 78 w 85"/>
                  <a:gd name="T5" fmla="*/ 65 h 85"/>
                  <a:gd name="T6" fmla="*/ 79 w 85"/>
                  <a:gd name="T7" fmla="*/ 82 h 85"/>
                  <a:gd name="T8" fmla="*/ 64 w 85"/>
                  <a:gd name="T9" fmla="*/ 81 h 85"/>
                  <a:gd name="T10" fmla="*/ 3 w 85"/>
                  <a:gd name="T11" fmla="*/ 22 h 85"/>
                  <a:gd name="T12" fmla="*/ 2 w 85"/>
                  <a:gd name="T13" fmla="*/ 7 h 85"/>
                  <a:gd name="T14" fmla="*/ 10 w 85"/>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5">
                    <a:moveTo>
                      <a:pt x="10" y="0"/>
                    </a:moveTo>
                    <a:cubicBezTo>
                      <a:pt x="15" y="3"/>
                      <a:pt x="19" y="5"/>
                      <a:pt x="22" y="8"/>
                    </a:cubicBezTo>
                    <a:cubicBezTo>
                      <a:pt x="41" y="27"/>
                      <a:pt x="59" y="46"/>
                      <a:pt x="78" y="65"/>
                    </a:cubicBezTo>
                    <a:cubicBezTo>
                      <a:pt x="85" y="72"/>
                      <a:pt x="84" y="78"/>
                      <a:pt x="79" y="82"/>
                    </a:cubicBezTo>
                    <a:cubicBezTo>
                      <a:pt x="76" y="85"/>
                      <a:pt x="67" y="84"/>
                      <a:pt x="64" y="81"/>
                    </a:cubicBezTo>
                    <a:cubicBezTo>
                      <a:pt x="43" y="62"/>
                      <a:pt x="23" y="42"/>
                      <a:pt x="3" y="22"/>
                    </a:cubicBezTo>
                    <a:cubicBezTo>
                      <a:pt x="0" y="19"/>
                      <a:pt x="1" y="12"/>
                      <a:pt x="2" y="7"/>
                    </a:cubicBezTo>
                    <a:cubicBezTo>
                      <a:pt x="2" y="5"/>
                      <a:pt x="6"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15"/>
              <p:cNvSpPr>
                <a:spLocks/>
              </p:cNvSpPr>
              <p:nvPr/>
            </p:nvSpPr>
            <p:spPr bwMode="auto">
              <a:xfrm>
                <a:off x="2085977" y="3500132"/>
                <a:ext cx="239715" cy="230190"/>
              </a:xfrm>
              <a:custGeom>
                <a:avLst/>
                <a:gdLst>
                  <a:gd name="T0" fmla="*/ 9 w 88"/>
                  <a:gd name="T1" fmla="*/ 85 h 85"/>
                  <a:gd name="T2" fmla="*/ 1 w 88"/>
                  <a:gd name="T3" fmla="*/ 77 h 85"/>
                  <a:gd name="T4" fmla="*/ 4 w 88"/>
                  <a:gd name="T5" fmla="*/ 65 h 85"/>
                  <a:gd name="T6" fmla="*/ 41 w 88"/>
                  <a:gd name="T7" fmla="*/ 26 h 85"/>
                  <a:gd name="T8" fmla="*/ 62 w 88"/>
                  <a:gd name="T9" fmla="*/ 5 h 85"/>
                  <a:gd name="T10" fmla="*/ 80 w 88"/>
                  <a:gd name="T11" fmla="*/ 3 h 85"/>
                  <a:gd name="T12" fmla="*/ 79 w 88"/>
                  <a:gd name="T13" fmla="*/ 20 h 85"/>
                  <a:gd name="T14" fmla="*/ 20 w 88"/>
                  <a:gd name="T15" fmla="*/ 79 h 85"/>
                  <a:gd name="T16" fmla="*/ 9 w 88"/>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5">
                    <a:moveTo>
                      <a:pt x="9" y="85"/>
                    </a:moveTo>
                    <a:cubicBezTo>
                      <a:pt x="6" y="82"/>
                      <a:pt x="1" y="80"/>
                      <a:pt x="1" y="77"/>
                    </a:cubicBezTo>
                    <a:cubicBezTo>
                      <a:pt x="0" y="73"/>
                      <a:pt x="1" y="68"/>
                      <a:pt x="4" y="65"/>
                    </a:cubicBezTo>
                    <a:cubicBezTo>
                      <a:pt x="16" y="52"/>
                      <a:pt x="29" y="39"/>
                      <a:pt x="41" y="26"/>
                    </a:cubicBezTo>
                    <a:cubicBezTo>
                      <a:pt x="48" y="19"/>
                      <a:pt x="54" y="11"/>
                      <a:pt x="62" y="5"/>
                    </a:cubicBezTo>
                    <a:cubicBezTo>
                      <a:pt x="67" y="2"/>
                      <a:pt x="76" y="0"/>
                      <a:pt x="80" y="3"/>
                    </a:cubicBezTo>
                    <a:cubicBezTo>
                      <a:pt x="88" y="7"/>
                      <a:pt x="84" y="14"/>
                      <a:pt x="79" y="20"/>
                    </a:cubicBezTo>
                    <a:cubicBezTo>
                      <a:pt x="59" y="40"/>
                      <a:pt x="40" y="59"/>
                      <a:pt x="20" y="79"/>
                    </a:cubicBezTo>
                    <a:cubicBezTo>
                      <a:pt x="18" y="81"/>
                      <a:pt x="14" y="82"/>
                      <a:pt x="9" y="8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3" name="组合 82"/>
          <p:cNvGrpSpPr/>
          <p:nvPr/>
        </p:nvGrpSpPr>
        <p:grpSpPr>
          <a:xfrm>
            <a:off x="1039734" y="986549"/>
            <a:ext cx="5668039" cy="629852"/>
            <a:chOff x="1300992" y="1164674"/>
            <a:chExt cx="6992614" cy="629852"/>
          </a:xfrm>
        </p:grpSpPr>
        <p:sp>
          <p:nvSpPr>
            <p:cNvPr id="84" name="圆角矩形 83"/>
            <p:cNvSpPr/>
            <p:nvPr/>
          </p:nvSpPr>
          <p:spPr>
            <a:xfrm>
              <a:off x="1824343" y="1164674"/>
              <a:ext cx="6469263"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燕尾形 84"/>
            <p:cNvSpPr/>
            <p:nvPr/>
          </p:nvSpPr>
          <p:spPr>
            <a:xfrm>
              <a:off x="799042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TextBox 65"/>
            <p:cNvSpPr txBox="1"/>
            <p:nvPr/>
          </p:nvSpPr>
          <p:spPr>
            <a:xfrm>
              <a:off x="1824344" y="1238134"/>
              <a:ext cx="6288258" cy="461665"/>
            </a:xfrm>
            <a:prstGeom prst="rect">
              <a:avLst/>
            </a:prstGeom>
            <a:noFill/>
          </p:spPr>
          <p:txBody>
            <a:bodyPr wrap="square" rtlCol="0" anchor="ctr">
              <a:spAutoFit/>
            </a:bodyPr>
            <a:lstStyle/>
            <a:p>
              <a:r>
                <a:rPr lang="en-US" altLang="zh-CN"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、硬件电路设计</a:t>
              </a:r>
              <a:r>
                <a:rPr lang="en-US" altLang="zh-CN"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位置信号处理电路</a:t>
              </a:r>
              <a:endParaRPr lang="zh-CN" altLang="en-US" sz="24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87" name="组合 86"/>
            <p:cNvGrpSpPr/>
            <p:nvPr/>
          </p:nvGrpSpPr>
          <p:grpSpPr>
            <a:xfrm>
              <a:off x="1300992" y="1299600"/>
              <a:ext cx="374403" cy="360000"/>
              <a:chOff x="5330826" y="2798763"/>
              <a:chExt cx="1390650" cy="1555750"/>
            </a:xfrm>
            <a:solidFill>
              <a:schemeClr val="tx2"/>
            </a:solidFill>
          </p:grpSpPr>
          <p:sp>
            <p:nvSpPr>
              <p:cNvPr id="88"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89"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91"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92" name="组合 91"/>
          <p:cNvGrpSpPr/>
          <p:nvPr/>
        </p:nvGrpSpPr>
        <p:grpSpPr>
          <a:xfrm>
            <a:off x="256312" y="1472410"/>
            <a:ext cx="682921" cy="4079173"/>
            <a:chOff x="457446" y="1472411"/>
            <a:chExt cx="914400" cy="4886712"/>
          </a:xfrm>
        </p:grpSpPr>
        <p:sp>
          <p:nvSpPr>
            <p:cNvPr id="102" name="矩形 101"/>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103" name="椭圆 102"/>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4" name="直接连接符 103"/>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18" name="组合 117"/>
            <p:cNvGrpSpPr/>
            <p:nvPr/>
          </p:nvGrpSpPr>
          <p:grpSpPr>
            <a:xfrm flipV="1">
              <a:off x="860646" y="5274667"/>
              <a:ext cx="108000" cy="1084456"/>
              <a:chOff x="3551664" y="2700144"/>
              <a:chExt cx="108000" cy="1084456"/>
            </a:xfrm>
          </p:grpSpPr>
          <p:sp>
            <p:nvSpPr>
              <p:cNvPr id="135" name="椭圆 134"/>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6" name="直接连接符 135"/>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457446" y="2554794"/>
              <a:ext cx="914400" cy="2717800"/>
              <a:chOff x="296188" y="2448296"/>
              <a:chExt cx="914400" cy="2717800"/>
            </a:xfrm>
          </p:grpSpPr>
          <p:sp>
            <p:nvSpPr>
              <p:cNvPr id="120" name="矩形 119"/>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121" name="组合 120"/>
              <p:cNvGrpSpPr/>
              <p:nvPr/>
            </p:nvGrpSpPr>
            <p:grpSpPr>
              <a:xfrm>
                <a:off x="685778" y="2831096"/>
                <a:ext cx="108000" cy="1954485"/>
                <a:chOff x="675809" y="2937023"/>
                <a:chExt cx="108000" cy="1954485"/>
              </a:xfrm>
            </p:grpSpPr>
            <p:sp>
              <p:nvSpPr>
                <p:cNvPr id="122" name="椭圆 121"/>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椭圆 124"/>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椭圆 129"/>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椭圆 132"/>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椭圆 133"/>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37" name="矩形 136"/>
          <p:cNvSpPr/>
          <p:nvPr/>
        </p:nvSpPr>
        <p:spPr>
          <a:xfrm>
            <a:off x="1559800" y="4364393"/>
            <a:ext cx="4288353"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双电磁驱动器联动调节：</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采用</a:t>
            </a:r>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差分法使磁性小球受力更稳定，</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减少波动</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138" name="叶子 813"/>
          <p:cNvSpPr>
            <a:spLocks/>
          </p:cNvSpPr>
          <p:nvPr/>
        </p:nvSpPr>
        <p:spPr bwMode="auto">
          <a:xfrm>
            <a:off x="1192786" y="4464605"/>
            <a:ext cx="353666"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sp>
        <p:nvSpPr>
          <p:cNvPr id="139" name="Freeform 6"/>
          <p:cNvSpPr>
            <a:spLocks/>
          </p:cNvSpPr>
          <p:nvPr/>
        </p:nvSpPr>
        <p:spPr bwMode="auto">
          <a:xfrm>
            <a:off x="1397853" y="6231883"/>
            <a:ext cx="46367" cy="12400"/>
          </a:xfrm>
          <a:custGeom>
            <a:avLst/>
            <a:gdLst>
              <a:gd name="T0" fmla="*/ 113 w 113"/>
              <a:gd name="T1" fmla="*/ 19 h 31"/>
              <a:gd name="T2" fmla="*/ 41 w 113"/>
              <a:gd name="T3" fmla="*/ 26 h 31"/>
              <a:gd name="T4" fmla="*/ 16 w 113"/>
              <a:gd name="T5" fmla="*/ 25 h 31"/>
              <a:gd name="T6" fmla="*/ 0 w 113"/>
              <a:gd name="T7" fmla="*/ 13 h 31"/>
              <a:gd name="T8" fmla="*/ 14 w 113"/>
              <a:gd name="T9" fmla="*/ 1 h 31"/>
              <a:gd name="T10" fmla="*/ 98 w 113"/>
              <a:gd name="T11" fmla="*/ 1 h 31"/>
              <a:gd name="T12" fmla="*/ 113 w 113"/>
              <a:gd name="T13" fmla="*/ 13 h 31"/>
              <a:gd name="T14" fmla="*/ 113 w 113"/>
              <a:gd name="T15" fmla="*/ 19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31">
                <a:moveTo>
                  <a:pt x="113" y="19"/>
                </a:moveTo>
                <a:cubicBezTo>
                  <a:pt x="90" y="31"/>
                  <a:pt x="65" y="23"/>
                  <a:pt x="41" y="26"/>
                </a:cubicBezTo>
                <a:cubicBezTo>
                  <a:pt x="33" y="26"/>
                  <a:pt x="25" y="25"/>
                  <a:pt x="16" y="25"/>
                </a:cubicBezTo>
                <a:cubicBezTo>
                  <a:pt x="6" y="26"/>
                  <a:pt x="0" y="21"/>
                  <a:pt x="0" y="13"/>
                </a:cubicBezTo>
                <a:cubicBezTo>
                  <a:pt x="0" y="9"/>
                  <a:pt x="9" y="1"/>
                  <a:pt x="14" y="1"/>
                </a:cubicBezTo>
                <a:cubicBezTo>
                  <a:pt x="42" y="0"/>
                  <a:pt x="70" y="0"/>
                  <a:pt x="98" y="1"/>
                </a:cubicBezTo>
                <a:cubicBezTo>
                  <a:pt x="103" y="1"/>
                  <a:pt x="108" y="9"/>
                  <a:pt x="113" y="13"/>
                </a:cubicBezTo>
                <a:cubicBezTo>
                  <a:pt x="113" y="15"/>
                  <a:pt x="113" y="17"/>
                  <a:pt x="113" y="1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7"/>
          <p:cNvSpPr>
            <a:spLocks/>
          </p:cNvSpPr>
          <p:nvPr/>
        </p:nvSpPr>
        <p:spPr bwMode="auto">
          <a:xfrm>
            <a:off x="1156220" y="6232351"/>
            <a:ext cx="44455" cy="9592"/>
          </a:xfrm>
          <a:custGeom>
            <a:avLst/>
            <a:gdLst>
              <a:gd name="T0" fmla="*/ 0 w 108"/>
              <a:gd name="T1" fmla="*/ 6 h 24"/>
              <a:gd name="T2" fmla="*/ 21 w 108"/>
              <a:gd name="T3" fmla="*/ 1 h 24"/>
              <a:gd name="T4" fmla="*/ 95 w 108"/>
              <a:gd name="T5" fmla="*/ 2 h 24"/>
              <a:gd name="T6" fmla="*/ 108 w 108"/>
              <a:gd name="T7" fmla="*/ 11 h 24"/>
              <a:gd name="T8" fmla="*/ 96 w 108"/>
              <a:gd name="T9" fmla="*/ 23 h 24"/>
              <a:gd name="T10" fmla="*/ 22 w 108"/>
              <a:gd name="T11" fmla="*/ 23 h 24"/>
              <a:gd name="T12" fmla="*/ 0 w 108"/>
              <a:gd name="T13" fmla="*/ 18 h 24"/>
              <a:gd name="T14" fmla="*/ 0 w 108"/>
              <a:gd name="T15" fmla="*/ 6 h 2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 h="24">
                <a:moveTo>
                  <a:pt x="0" y="6"/>
                </a:moveTo>
                <a:cubicBezTo>
                  <a:pt x="7" y="4"/>
                  <a:pt x="14" y="1"/>
                  <a:pt x="21" y="1"/>
                </a:cubicBezTo>
                <a:cubicBezTo>
                  <a:pt x="45" y="0"/>
                  <a:pt x="70" y="1"/>
                  <a:pt x="95" y="2"/>
                </a:cubicBezTo>
                <a:cubicBezTo>
                  <a:pt x="99" y="2"/>
                  <a:pt x="104" y="8"/>
                  <a:pt x="108" y="11"/>
                </a:cubicBezTo>
                <a:cubicBezTo>
                  <a:pt x="104" y="15"/>
                  <a:pt x="100" y="23"/>
                  <a:pt x="96" y="23"/>
                </a:cubicBezTo>
                <a:cubicBezTo>
                  <a:pt x="72" y="24"/>
                  <a:pt x="47" y="24"/>
                  <a:pt x="22" y="23"/>
                </a:cubicBezTo>
                <a:cubicBezTo>
                  <a:pt x="15" y="23"/>
                  <a:pt x="7" y="20"/>
                  <a:pt x="0" y="18"/>
                </a:cubicBezTo>
                <a:cubicBezTo>
                  <a:pt x="0" y="14"/>
                  <a:pt x="0" y="10"/>
                  <a:pt x="0" y="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8"/>
          <p:cNvSpPr>
            <a:spLocks/>
          </p:cNvSpPr>
          <p:nvPr/>
        </p:nvSpPr>
        <p:spPr bwMode="auto">
          <a:xfrm>
            <a:off x="1212386" y="6146723"/>
            <a:ext cx="179492" cy="191610"/>
          </a:xfrm>
          <a:custGeom>
            <a:avLst/>
            <a:gdLst>
              <a:gd name="T0" fmla="*/ 131 w 437"/>
              <a:gd name="T1" fmla="*/ 475 h 479"/>
              <a:gd name="T2" fmla="*/ 55 w 437"/>
              <a:gd name="T3" fmla="*/ 353 h 479"/>
              <a:gd name="T4" fmla="*/ 0 w 437"/>
              <a:gd name="T5" fmla="*/ 214 h 479"/>
              <a:gd name="T6" fmla="*/ 39 w 437"/>
              <a:gd name="T7" fmla="*/ 98 h 479"/>
              <a:gd name="T8" fmla="*/ 175 w 437"/>
              <a:gd name="T9" fmla="*/ 9 h 479"/>
              <a:gd name="T10" fmla="*/ 327 w 437"/>
              <a:gd name="T11" fmla="*/ 40 h 479"/>
              <a:gd name="T12" fmla="*/ 424 w 437"/>
              <a:gd name="T13" fmla="*/ 180 h 479"/>
              <a:gd name="T14" fmla="*/ 386 w 437"/>
              <a:gd name="T15" fmla="*/ 338 h 479"/>
              <a:gd name="T16" fmla="*/ 311 w 437"/>
              <a:gd name="T17" fmla="*/ 438 h 479"/>
              <a:gd name="T18" fmla="*/ 302 w 437"/>
              <a:gd name="T19" fmla="*/ 460 h 479"/>
              <a:gd name="T20" fmla="*/ 273 w 437"/>
              <a:gd name="T21" fmla="*/ 474 h 479"/>
              <a:gd name="T22" fmla="*/ 311 w 437"/>
              <a:gd name="T23" fmla="*/ 391 h 479"/>
              <a:gd name="T24" fmla="*/ 369 w 437"/>
              <a:gd name="T25" fmla="*/ 320 h 479"/>
              <a:gd name="T26" fmla="*/ 379 w 437"/>
              <a:gd name="T27" fmla="*/ 129 h 479"/>
              <a:gd name="T28" fmla="*/ 253 w 437"/>
              <a:gd name="T29" fmla="*/ 34 h 479"/>
              <a:gd name="T30" fmla="*/ 93 w 437"/>
              <a:gd name="T31" fmla="*/ 75 h 479"/>
              <a:gd name="T32" fmla="*/ 26 w 437"/>
              <a:gd name="T33" fmla="*/ 183 h 479"/>
              <a:gd name="T34" fmla="*/ 47 w 437"/>
              <a:gd name="T35" fmla="*/ 303 h 479"/>
              <a:gd name="T36" fmla="*/ 103 w 437"/>
              <a:gd name="T37" fmla="*/ 371 h 479"/>
              <a:gd name="T38" fmla="*/ 155 w 437"/>
              <a:gd name="T39" fmla="*/ 467 h 479"/>
              <a:gd name="T40" fmla="*/ 149 w 437"/>
              <a:gd name="T41" fmla="*/ 475 h 479"/>
              <a:gd name="T42" fmla="*/ 131 w 437"/>
              <a:gd name="T43" fmla="*/ 475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7" h="479">
                <a:moveTo>
                  <a:pt x="131" y="475"/>
                </a:moveTo>
                <a:cubicBezTo>
                  <a:pt x="118" y="426"/>
                  <a:pt x="88" y="389"/>
                  <a:pt x="55" y="353"/>
                </a:cubicBezTo>
                <a:cubicBezTo>
                  <a:pt x="18" y="314"/>
                  <a:pt x="0" y="269"/>
                  <a:pt x="0" y="214"/>
                </a:cubicBezTo>
                <a:cubicBezTo>
                  <a:pt x="0" y="170"/>
                  <a:pt x="16" y="132"/>
                  <a:pt x="39" y="98"/>
                </a:cubicBezTo>
                <a:cubicBezTo>
                  <a:pt x="72" y="52"/>
                  <a:pt x="117" y="20"/>
                  <a:pt x="175" y="9"/>
                </a:cubicBezTo>
                <a:cubicBezTo>
                  <a:pt x="229" y="0"/>
                  <a:pt x="280" y="9"/>
                  <a:pt x="327" y="40"/>
                </a:cubicBezTo>
                <a:cubicBezTo>
                  <a:pt x="379" y="74"/>
                  <a:pt x="412" y="121"/>
                  <a:pt x="424" y="180"/>
                </a:cubicBezTo>
                <a:cubicBezTo>
                  <a:pt x="437" y="238"/>
                  <a:pt x="424" y="292"/>
                  <a:pt x="386" y="338"/>
                </a:cubicBezTo>
                <a:cubicBezTo>
                  <a:pt x="360" y="371"/>
                  <a:pt x="329" y="400"/>
                  <a:pt x="311" y="438"/>
                </a:cubicBezTo>
                <a:cubicBezTo>
                  <a:pt x="307" y="445"/>
                  <a:pt x="302" y="452"/>
                  <a:pt x="302" y="460"/>
                </a:cubicBezTo>
                <a:cubicBezTo>
                  <a:pt x="299" y="479"/>
                  <a:pt x="287" y="477"/>
                  <a:pt x="273" y="474"/>
                </a:cubicBezTo>
                <a:cubicBezTo>
                  <a:pt x="280" y="443"/>
                  <a:pt x="292" y="415"/>
                  <a:pt x="311" y="391"/>
                </a:cubicBezTo>
                <a:cubicBezTo>
                  <a:pt x="329" y="367"/>
                  <a:pt x="351" y="344"/>
                  <a:pt x="369" y="320"/>
                </a:cubicBezTo>
                <a:cubicBezTo>
                  <a:pt x="414" y="259"/>
                  <a:pt x="419" y="196"/>
                  <a:pt x="379" y="129"/>
                </a:cubicBezTo>
                <a:cubicBezTo>
                  <a:pt x="350" y="81"/>
                  <a:pt x="309" y="45"/>
                  <a:pt x="253" y="34"/>
                </a:cubicBezTo>
                <a:cubicBezTo>
                  <a:pt x="193" y="22"/>
                  <a:pt x="140" y="36"/>
                  <a:pt x="93" y="75"/>
                </a:cubicBezTo>
                <a:cubicBezTo>
                  <a:pt x="59" y="104"/>
                  <a:pt x="37" y="141"/>
                  <a:pt x="26" y="183"/>
                </a:cubicBezTo>
                <a:cubicBezTo>
                  <a:pt x="16" y="225"/>
                  <a:pt x="23" y="267"/>
                  <a:pt x="47" y="303"/>
                </a:cubicBezTo>
                <a:cubicBezTo>
                  <a:pt x="63" y="327"/>
                  <a:pt x="84" y="349"/>
                  <a:pt x="103" y="371"/>
                </a:cubicBezTo>
                <a:cubicBezTo>
                  <a:pt x="127" y="400"/>
                  <a:pt x="142" y="433"/>
                  <a:pt x="155" y="467"/>
                </a:cubicBezTo>
                <a:cubicBezTo>
                  <a:pt x="155" y="469"/>
                  <a:pt x="151" y="474"/>
                  <a:pt x="149" y="475"/>
                </a:cubicBezTo>
                <a:cubicBezTo>
                  <a:pt x="143" y="476"/>
                  <a:pt x="138" y="475"/>
                  <a:pt x="131" y="47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9"/>
          <p:cNvSpPr>
            <a:spLocks/>
          </p:cNvSpPr>
          <p:nvPr/>
        </p:nvSpPr>
        <p:spPr bwMode="auto">
          <a:xfrm>
            <a:off x="1256363" y="6383487"/>
            <a:ext cx="88192" cy="40708"/>
          </a:xfrm>
          <a:custGeom>
            <a:avLst/>
            <a:gdLst>
              <a:gd name="T0" fmla="*/ 107 w 215"/>
              <a:gd name="T1" fmla="*/ 1 h 102"/>
              <a:gd name="T2" fmla="*/ 186 w 215"/>
              <a:gd name="T3" fmla="*/ 1 h 102"/>
              <a:gd name="T4" fmla="*/ 214 w 215"/>
              <a:gd name="T5" fmla="*/ 19 h 102"/>
              <a:gd name="T6" fmla="*/ 192 w 215"/>
              <a:gd name="T7" fmla="*/ 42 h 102"/>
              <a:gd name="T8" fmla="*/ 186 w 215"/>
              <a:gd name="T9" fmla="*/ 47 h 102"/>
              <a:gd name="T10" fmla="*/ 163 w 215"/>
              <a:gd name="T11" fmla="*/ 63 h 102"/>
              <a:gd name="T12" fmla="*/ 150 w 215"/>
              <a:gd name="T13" fmla="*/ 70 h 102"/>
              <a:gd name="T14" fmla="*/ 63 w 215"/>
              <a:gd name="T15" fmla="*/ 70 h 102"/>
              <a:gd name="T16" fmla="*/ 49 w 215"/>
              <a:gd name="T17" fmla="*/ 63 h 102"/>
              <a:gd name="T18" fmla="*/ 34 w 215"/>
              <a:gd name="T19" fmla="*/ 58 h 102"/>
              <a:gd name="T20" fmla="*/ 11 w 215"/>
              <a:gd name="T21" fmla="*/ 38 h 102"/>
              <a:gd name="T22" fmla="*/ 1 w 215"/>
              <a:gd name="T23" fmla="*/ 19 h 102"/>
              <a:gd name="T24" fmla="*/ 16 w 215"/>
              <a:gd name="T25" fmla="*/ 3 h 102"/>
              <a:gd name="T26" fmla="*/ 39 w 215"/>
              <a:gd name="T27" fmla="*/ 1 h 102"/>
              <a:gd name="T28" fmla="*/ 107 w 215"/>
              <a:gd name="T29" fmla="*/ 1 h 102"/>
              <a:gd name="T30" fmla="*/ 107 w 215"/>
              <a:gd name="T31" fmla="*/ 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102">
                <a:moveTo>
                  <a:pt x="107" y="1"/>
                </a:moveTo>
                <a:cubicBezTo>
                  <a:pt x="133" y="1"/>
                  <a:pt x="160" y="1"/>
                  <a:pt x="186" y="1"/>
                </a:cubicBezTo>
                <a:cubicBezTo>
                  <a:pt x="204" y="2"/>
                  <a:pt x="214" y="7"/>
                  <a:pt x="214" y="19"/>
                </a:cubicBezTo>
                <a:cubicBezTo>
                  <a:pt x="215" y="34"/>
                  <a:pt x="206" y="41"/>
                  <a:pt x="192" y="42"/>
                </a:cubicBezTo>
                <a:cubicBezTo>
                  <a:pt x="190" y="42"/>
                  <a:pt x="186" y="45"/>
                  <a:pt x="186" y="47"/>
                </a:cubicBezTo>
                <a:cubicBezTo>
                  <a:pt x="184" y="60"/>
                  <a:pt x="175" y="63"/>
                  <a:pt x="163" y="63"/>
                </a:cubicBezTo>
                <a:cubicBezTo>
                  <a:pt x="159" y="63"/>
                  <a:pt x="153" y="67"/>
                  <a:pt x="150" y="70"/>
                </a:cubicBezTo>
                <a:cubicBezTo>
                  <a:pt x="126" y="102"/>
                  <a:pt x="88" y="102"/>
                  <a:pt x="63" y="70"/>
                </a:cubicBezTo>
                <a:cubicBezTo>
                  <a:pt x="60" y="66"/>
                  <a:pt x="54" y="65"/>
                  <a:pt x="49" y="63"/>
                </a:cubicBezTo>
                <a:cubicBezTo>
                  <a:pt x="44" y="61"/>
                  <a:pt x="35" y="61"/>
                  <a:pt x="34" y="58"/>
                </a:cubicBezTo>
                <a:cubicBezTo>
                  <a:pt x="30" y="47"/>
                  <a:pt x="22" y="42"/>
                  <a:pt x="11" y="38"/>
                </a:cubicBezTo>
                <a:cubicBezTo>
                  <a:pt x="6" y="36"/>
                  <a:pt x="0" y="25"/>
                  <a:pt x="1" y="19"/>
                </a:cubicBezTo>
                <a:cubicBezTo>
                  <a:pt x="2" y="13"/>
                  <a:pt x="9" y="6"/>
                  <a:pt x="16" y="3"/>
                </a:cubicBezTo>
                <a:cubicBezTo>
                  <a:pt x="23" y="0"/>
                  <a:pt x="31" y="1"/>
                  <a:pt x="39" y="1"/>
                </a:cubicBezTo>
                <a:cubicBezTo>
                  <a:pt x="62" y="1"/>
                  <a:pt x="84" y="1"/>
                  <a:pt x="107" y="1"/>
                </a:cubicBezTo>
                <a:cubicBezTo>
                  <a:pt x="107" y="1"/>
                  <a:pt x="107" y="1"/>
                  <a:pt x="107" y="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10"/>
          <p:cNvSpPr>
            <a:spLocks/>
          </p:cNvSpPr>
          <p:nvPr/>
        </p:nvSpPr>
        <p:spPr bwMode="auto">
          <a:xfrm>
            <a:off x="1256363" y="6341843"/>
            <a:ext cx="88193" cy="16377"/>
          </a:xfrm>
          <a:custGeom>
            <a:avLst/>
            <a:gdLst>
              <a:gd name="T0" fmla="*/ 106 w 215"/>
              <a:gd name="T1" fmla="*/ 41 h 41"/>
              <a:gd name="T2" fmla="*/ 24 w 215"/>
              <a:gd name="T3" fmla="*/ 41 h 41"/>
              <a:gd name="T4" fmla="*/ 0 w 215"/>
              <a:gd name="T5" fmla="*/ 20 h 41"/>
              <a:gd name="T6" fmla="*/ 23 w 215"/>
              <a:gd name="T7" fmla="*/ 0 h 41"/>
              <a:gd name="T8" fmla="*/ 191 w 215"/>
              <a:gd name="T9" fmla="*/ 0 h 41"/>
              <a:gd name="T10" fmla="*/ 214 w 215"/>
              <a:gd name="T11" fmla="*/ 22 h 41"/>
              <a:gd name="T12" fmla="*/ 190 w 215"/>
              <a:gd name="T13" fmla="*/ 41 h 41"/>
              <a:gd name="T14" fmla="*/ 106 w 215"/>
              <a:gd name="T15" fmla="*/ 41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1">
                <a:moveTo>
                  <a:pt x="106" y="41"/>
                </a:moveTo>
                <a:cubicBezTo>
                  <a:pt x="79" y="41"/>
                  <a:pt x="52" y="41"/>
                  <a:pt x="24" y="41"/>
                </a:cubicBezTo>
                <a:cubicBezTo>
                  <a:pt x="10" y="41"/>
                  <a:pt x="0" y="32"/>
                  <a:pt x="0" y="20"/>
                </a:cubicBezTo>
                <a:cubicBezTo>
                  <a:pt x="0" y="9"/>
                  <a:pt x="9" y="0"/>
                  <a:pt x="23" y="0"/>
                </a:cubicBezTo>
                <a:cubicBezTo>
                  <a:pt x="79" y="0"/>
                  <a:pt x="135" y="0"/>
                  <a:pt x="191" y="0"/>
                </a:cubicBezTo>
                <a:cubicBezTo>
                  <a:pt x="206" y="1"/>
                  <a:pt x="215" y="10"/>
                  <a:pt x="214" y="22"/>
                </a:cubicBezTo>
                <a:cubicBezTo>
                  <a:pt x="214" y="33"/>
                  <a:pt x="204" y="41"/>
                  <a:pt x="190" y="41"/>
                </a:cubicBezTo>
                <a:cubicBezTo>
                  <a:pt x="162" y="41"/>
                  <a:pt x="134" y="41"/>
                  <a:pt x="106" y="4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11"/>
          <p:cNvSpPr>
            <a:spLocks/>
          </p:cNvSpPr>
          <p:nvPr/>
        </p:nvSpPr>
        <p:spPr bwMode="auto">
          <a:xfrm>
            <a:off x="1256363" y="6363133"/>
            <a:ext cx="88193" cy="16377"/>
          </a:xfrm>
          <a:custGeom>
            <a:avLst/>
            <a:gdLst>
              <a:gd name="T0" fmla="*/ 107 w 215"/>
              <a:gd name="T1" fmla="*/ 0 h 41"/>
              <a:gd name="T2" fmla="*/ 190 w 215"/>
              <a:gd name="T3" fmla="*/ 0 h 41"/>
              <a:gd name="T4" fmla="*/ 214 w 215"/>
              <a:gd name="T5" fmla="*/ 20 h 41"/>
              <a:gd name="T6" fmla="*/ 191 w 215"/>
              <a:gd name="T7" fmla="*/ 40 h 41"/>
              <a:gd name="T8" fmla="*/ 23 w 215"/>
              <a:gd name="T9" fmla="*/ 40 h 41"/>
              <a:gd name="T10" fmla="*/ 0 w 215"/>
              <a:gd name="T11" fmla="*/ 20 h 41"/>
              <a:gd name="T12" fmla="*/ 25 w 215"/>
              <a:gd name="T13" fmla="*/ 0 h 41"/>
              <a:gd name="T14" fmla="*/ 107 w 215"/>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 h="41">
                <a:moveTo>
                  <a:pt x="107" y="0"/>
                </a:moveTo>
                <a:cubicBezTo>
                  <a:pt x="135" y="0"/>
                  <a:pt x="162" y="0"/>
                  <a:pt x="190" y="0"/>
                </a:cubicBezTo>
                <a:cubicBezTo>
                  <a:pt x="204" y="0"/>
                  <a:pt x="214" y="8"/>
                  <a:pt x="214" y="20"/>
                </a:cubicBezTo>
                <a:cubicBezTo>
                  <a:pt x="215" y="32"/>
                  <a:pt x="206" y="40"/>
                  <a:pt x="191" y="40"/>
                </a:cubicBezTo>
                <a:cubicBezTo>
                  <a:pt x="135" y="41"/>
                  <a:pt x="79" y="41"/>
                  <a:pt x="23" y="40"/>
                </a:cubicBezTo>
                <a:cubicBezTo>
                  <a:pt x="8" y="40"/>
                  <a:pt x="0" y="32"/>
                  <a:pt x="0" y="20"/>
                </a:cubicBezTo>
                <a:cubicBezTo>
                  <a:pt x="0" y="9"/>
                  <a:pt x="10" y="0"/>
                  <a:pt x="25" y="0"/>
                </a:cubicBezTo>
                <a:cubicBezTo>
                  <a:pt x="52" y="0"/>
                  <a:pt x="80" y="0"/>
                  <a:pt x="107"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12"/>
          <p:cNvSpPr>
            <a:spLocks/>
          </p:cNvSpPr>
          <p:nvPr/>
        </p:nvSpPr>
        <p:spPr bwMode="auto">
          <a:xfrm>
            <a:off x="1367978" y="6136195"/>
            <a:ext cx="35612" cy="34392"/>
          </a:xfrm>
          <a:custGeom>
            <a:avLst/>
            <a:gdLst>
              <a:gd name="T0" fmla="*/ 87 w 87"/>
              <a:gd name="T1" fmla="*/ 7 h 86"/>
              <a:gd name="T2" fmla="*/ 77 w 87"/>
              <a:gd name="T3" fmla="*/ 29 h 86"/>
              <a:gd name="T4" fmla="*/ 21 w 87"/>
              <a:gd name="T5" fmla="*/ 82 h 86"/>
              <a:gd name="T6" fmla="*/ 1 w 87"/>
              <a:gd name="T7" fmla="*/ 86 h 86"/>
              <a:gd name="T8" fmla="*/ 4 w 87"/>
              <a:gd name="T9" fmla="*/ 63 h 86"/>
              <a:gd name="T10" fmla="*/ 61 w 87"/>
              <a:gd name="T11" fmla="*/ 5 h 86"/>
              <a:gd name="T12" fmla="*/ 84 w 87"/>
              <a:gd name="T13" fmla="*/ 0 h 86"/>
              <a:gd name="T14" fmla="*/ 87 w 87"/>
              <a:gd name="T15" fmla="*/ 7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86">
                <a:moveTo>
                  <a:pt x="87" y="7"/>
                </a:moveTo>
                <a:cubicBezTo>
                  <a:pt x="84" y="14"/>
                  <a:pt x="82" y="23"/>
                  <a:pt x="77" y="29"/>
                </a:cubicBezTo>
                <a:cubicBezTo>
                  <a:pt x="59" y="47"/>
                  <a:pt x="40" y="65"/>
                  <a:pt x="21" y="82"/>
                </a:cubicBezTo>
                <a:cubicBezTo>
                  <a:pt x="17" y="86"/>
                  <a:pt x="8" y="85"/>
                  <a:pt x="1" y="86"/>
                </a:cubicBezTo>
                <a:cubicBezTo>
                  <a:pt x="2" y="78"/>
                  <a:pt x="0" y="68"/>
                  <a:pt x="4" y="63"/>
                </a:cubicBezTo>
                <a:cubicBezTo>
                  <a:pt x="22" y="43"/>
                  <a:pt x="41" y="23"/>
                  <a:pt x="61" y="5"/>
                </a:cubicBezTo>
                <a:cubicBezTo>
                  <a:pt x="66" y="1"/>
                  <a:pt x="76" y="2"/>
                  <a:pt x="84" y="0"/>
                </a:cubicBezTo>
                <a:cubicBezTo>
                  <a:pt x="85" y="2"/>
                  <a:pt x="86" y="5"/>
                  <a:pt x="87" y="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13"/>
          <p:cNvSpPr>
            <a:spLocks/>
          </p:cNvSpPr>
          <p:nvPr/>
        </p:nvSpPr>
        <p:spPr bwMode="auto">
          <a:xfrm>
            <a:off x="1368456" y="6304176"/>
            <a:ext cx="34895" cy="32988"/>
          </a:xfrm>
          <a:custGeom>
            <a:avLst/>
            <a:gdLst>
              <a:gd name="T0" fmla="*/ 85 w 85"/>
              <a:gd name="T1" fmla="*/ 71 h 82"/>
              <a:gd name="T2" fmla="*/ 77 w 85"/>
              <a:gd name="T3" fmla="*/ 80 h 82"/>
              <a:gd name="T4" fmla="*/ 66 w 85"/>
              <a:gd name="T5" fmla="*/ 80 h 82"/>
              <a:gd name="T6" fmla="*/ 2 w 85"/>
              <a:gd name="T7" fmla="*/ 17 h 82"/>
              <a:gd name="T8" fmla="*/ 3 w 85"/>
              <a:gd name="T9" fmla="*/ 0 h 82"/>
              <a:gd name="T10" fmla="*/ 18 w 85"/>
              <a:gd name="T11" fmla="*/ 3 h 82"/>
              <a:gd name="T12" fmla="*/ 78 w 85"/>
              <a:gd name="T13" fmla="*/ 62 h 82"/>
              <a:gd name="T14" fmla="*/ 85 w 85"/>
              <a:gd name="T15" fmla="*/ 71 h 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2">
                <a:moveTo>
                  <a:pt x="85" y="71"/>
                </a:moveTo>
                <a:cubicBezTo>
                  <a:pt x="82" y="75"/>
                  <a:pt x="80" y="79"/>
                  <a:pt x="77" y="80"/>
                </a:cubicBezTo>
                <a:cubicBezTo>
                  <a:pt x="74" y="82"/>
                  <a:pt x="68" y="82"/>
                  <a:pt x="66" y="80"/>
                </a:cubicBezTo>
                <a:cubicBezTo>
                  <a:pt x="44" y="59"/>
                  <a:pt x="23" y="39"/>
                  <a:pt x="2" y="17"/>
                </a:cubicBezTo>
                <a:cubicBezTo>
                  <a:pt x="0" y="14"/>
                  <a:pt x="3" y="6"/>
                  <a:pt x="3" y="0"/>
                </a:cubicBezTo>
                <a:cubicBezTo>
                  <a:pt x="8" y="1"/>
                  <a:pt x="15" y="0"/>
                  <a:pt x="18" y="3"/>
                </a:cubicBezTo>
                <a:cubicBezTo>
                  <a:pt x="39" y="22"/>
                  <a:pt x="58" y="42"/>
                  <a:pt x="78" y="62"/>
                </a:cubicBezTo>
                <a:cubicBezTo>
                  <a:pt x="80" y="65"/>
                  <a:pt x="82" y="68"/>
                  <a:pt x="85"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14"/>
          <p:cNvSpPr>
            <a:spLocks/>
          </p:cNvSpPr>
          <p:nvPr/>
        </p:nvSpPr>
        <p:spPr bwMode="auto">
          <a:xfrm>
            <a:off x="1197329" y="6136195"/>
            <a:ext cx="34895" cy="34158"/>
          </a:xfrm>
          <a:custGeom>
            <a:avLst/>
            <a:gdLst>
              <a:gd name="T0" fmla="*/ 10 w 85"/>
              <a:gd name="T1" fmla="*/ 0 h 85"/>
              <a:gd name="T2" fmla="*/ 22 w 85"/>
              <a:gd name="T3" fmla="*/ 8 h 85"/>
              <a:gd name="T4" fmla="*/ 78 w 85"/>
              <a:gd name="T5" fmla="*/ 65 h 85"/>
              <a:gd name="T6" fmla="*/ 79 w 85"/>
              <a:gd name="T7" fmla="*/ 82 h 85"/>
              <a:gd name="T8" fmla="*/ 64 w 85"/>
              <a:gd name="T9" fmla="*/ 81 h 85"/>
              <a:gd name="T10" fmla="*/ 3 w 85"/>
              <a:gd name="T11" fmla="*/ 22 h 85"/>
              <a:gd name="T12" fmla="*/ 2 w 85"/>
              <a:gd name="T13" fmla="*/ 7 h 85"/>
              <a:gd name="T14" fmla="*/ 10 w 85"/>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5" h="85">
                <a:moveTo>
                  <a:pt x="10" y="0"/>
                </a:moveTo>
                <a:cubicBezTo>
                  <a:pt x="15" y="3"/>
                  <a:pt x="19" y="5"/>
                  <a:pt x="22" y="8"/>
                </a:cubicBezTo>
                <a:cubicBezTo>
                  <a:pt x="41" y="27"/>
                  <a:pt x="59" y="46"/>
                  <a:pt x="78" y="65"/>
                </a:cubicBezTo>
                <a:cubicBezTo>
                  <a:pt x="85" y="72"/>
                  <a:pt x="84" y="78"/>
                  <a:pt x="79" y="82"/>
                </a:cubicBezTo>
                <a:cubicBezTo>
                  <a:pt x="76" y="85"/>
                  <a:pt x="67" y="84"/>
                  <a:pt x="64" y="81"/>
                </a:cubicBezTo>
                <a:cubicBezTo>
                  <a:pt x="43" y="62"/>
                  <a:pt x="23" y="42"/>
                  <a:pt x="3" y="22"/>
                </a:cubicBezTo>
                <a:cubicBezTo>
                  <a:pt x="0" y="19"/>
                  <a:pt x="1" y="12"/>
                  <a:pt x="2" y="7"/>
                </a:cubicBezTo>
                <a:cubicBezTo>
                  <a:pt x="2" y="5"/>
                  <a:pt x="6" y="3"/>
                  <a:pt x="1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15"/>
          <p:cNvSpPr>
            <a:spLocks/>
          </p:cNvSpPr>
          <p:nvPr/>
        </p:nvSpPr>
        <p:spPr bwMode="auto">
          <a:xfrm>
            <a:off x="1196851" y="6303942"/>
            <a:ext cx="36090" cy="33924"/>
          </a:xfrm>
          <a:custGeom>
            <a:avLst/>
            <a:gdLst>
              <a:gd name="T0" fmla="*/ 9 w 88"/>
              <a:gd name="T1" fmla="*/ 85 h 85"/>
              <a:gd name="T2" fmla="*/ 1 w 88"/>
              <a:gd name="T3" fmla="*/ 77 h 85"/>
              <a:gd name="T4" fmla="*/ 4 w 88"/>
              <a:gd name="T5" fmla="*/ 65 h 85"/>
              <a:gd name="T6" fmla="*/ 41 w 88"/>
              <a:gd name="T7" fmla="*/ 26 h 85"/>
              <a:gd name="T8" fmla="*/ 62 w 88"/>
              <a:gd name="T9" fmla="*/ 5 h 85"/>
              <a:gd name="T10" fmla="*/ 80 w 88"/>
              <a:gd name="T11" fmla="*/ 3 h 85"/>
              <a:gd name="T12" fmla="*/ 79 w 88"/>
              <a:gd name="T13" fmla="*/ 20 h 85"/>
              <a:gd name="T14" fmla="*/ 20 w 88"/>
              <a:gd name="T15" fmla="*/ 79 h 85"/>
              <a:gd name="T16" fmla="*/ 9 w 88"/>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 h="85">
                <a:moveTo>
                  <a:pt x="9" y="85"/>
                </a:moveTo>
                <a:cubicBezTo>
                  <a:pt x="6" y="82"/>
                  <a:pt x="1" y="80"/>
                  <a:pt x="1" y="77"/>
                </a:cubicBezTo>
                <a:cubicBezTo>
                  <a:pt x="0" y="73"/>
                  <a:pt x="1" y="68"/>
                  <a:pt x="4" y="65"/>
                </a:cubicBezTo>
                <a:cubicBezTo>
                  <a:pt x="16" y="52"/>
                  <a:pt x="29" y="39"/>
                  <a:pt x="41" y="26"/>
                </a:cubicBezTo>
                <a:cubicBezTo>
                  <a:pt x="48" y="19"/>
                  <a:pt x="54" y="11"/>
                  <a:pt x="62" y="5"/>
                </a:cubicBezTo>
                <a:cubicBezTo>
                  <a:pt x="67" y="2"/>
                  <a:pt x="76" y="0"/>
                  <a:pt x="80" y="3"/>
                </a:cubicBezTo>
                <a:cubicBezTo>
                  <a:pt x="88" y="7"/>
                  <a:pt x="84" y="14"/>
                  <a:pt x="79" y="20"/>
                </a:cubicBezTo>
                <a:cubicBezTo>
                  <a:pt x="59" y="40"/>
                  <a:pt x="40" y="59"/>
                  <a:pt x="20" y="79"/>
                </a:cubicBezTo>
                <a:cubicBezTo>
                  <a:pt x="18" y="81"/>
                  <a:pt x="14" y="82"/>
                  <a:pt x="9" y="8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951" y="316185"/>
            <a:ext cx="2147165" cy="2843049"/>
          </a:xfrm>
          <a:prstGeom prst="rect">
            <a:avLst/>
          </a:prstGeom>
        </p:spPr>
      </p:pic>
      <p:pic>
        <p:nvPicPr>
          <p:cNvPr id="37890"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5988" y="3254328"/>
            <a:ext cx="3093127" cy="2314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5339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wipe(left)">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024523" y="436625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1191844" y="2444600"/>
            <a:ext cx="2471514" cy="3780000"/>
            <a:chOff x="1855892" y="2111225"/>
            <a:chExt cx="2522274" cy="3780000"/>
          </a:xfrm>
        </p:grpSpPr>
        <p:sp>
          <p:nvSpPr>
            <p:cNvPr id="8" name="圆角矩形 7"/>
            <p:cNvSpPr/>
            <p:nvPr/>
          </p:nvSpPr>
          <p:spPr>
            <a:xfrm>
              <a:off x="1858166" y="2111225"/>
              <a:ext cx="2520000" cy="37800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165761" y="3245341"/>
              <a:ext cx="1886229" cy="2156068"/>
              <a:chOff x="2138826" y="3391089"/>
              <a:chExt cx="1886229" cy="2156068"/>
            </a:xfrm>
          </p:grpSpPr>
          <p:grpSp>
            <p:nvGrpSpPr>
              <p:cNvPr id="10" name="组合 9"/>
              <p:cNvGrpSpPr/>
              <p:nvPr/>
            </p:nvGrpSpPr>
            <p:grpSpPr>
              <a:xfrm>
                <a:off x="2138826" y="3391089"/>
                <a:ext cx="1867647" cy="540000"/>
                <a:chOff x="2165761" y="2385157"/>
                <a:chExt cx="1867647" cy="540000"/>
              </a:xfrm>
            </p:grpSpPr>
            <p:sp>
              <p:nvSpPr>
                <p:cNvPr id="9" name="圆角矩形 8"/>
                <p:cNvSpPr/>
                <p:nvPr/>
              </p:nvSpPr>
              <p:spPr>
                <a:xfrm>
                  <a:off x="2184343" y="2385157"/>
                  <a:ext cx="1800000" cy="540000"/>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TextBox 65"/>
                <p:cNvSpPr txBox="1"/>
                <p:nvPr/>
              </p:nvSpPr>
              <p:spPr>
                <a:xfrm>
                  <a:off x="2165761" y="2470491"/>
                  <a:ext cx="1867647" cy="369332"/>
                </a:xfrm>
                <a:prstGeom prst="rect">
                  <a:avLst/>
                </a:prstGeom>
                <a:noFill/>
              </p:spPr>
              <p:txBody>
                <a:bodyPr wrap="square" rtlCol="0" anchor="ctr">
                  <a:spAutoFit/>
                </a:bodyPr>
                <a:lstStyle/>
                <a:p>
                  <a:pPr algn="ctr"/>
                  <a:r>
                    <a:rPr lang="zh-CN" altLang="en-US"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数据速率</a:t>
                  </a:r>
                  <a:r>
                    <a:rPr lang="en-US" altLang="zh-CN"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10MBd</a:t>
                  </a:r>
                  <a:endPar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0" name="组合 69"/>
              <p:cNvGrpSpPr/>
              <p:nvPr/>
            </p:nvGrpSpPr>
            <p:grpSpPr>
              <a:xfrm>
                <a:off x="2157408" y="4199123"/>
                <a:ext cx="1867647" cy="540000"/>
                <a:chOff x="2184343" y="2385157"/>
                <a:chExt cx="1867647" cy="540000"/>
              </a:xfrm>
            </p:grpSpPr>
            <p:sp>
              <p:nvSpPr>
                <p:cNvPr id="71" name="圆角矩形 70"/>
                <p:cNvSpPr/>
                <p:nvPr/>
              </p:nvSpPr>
              <p:spPr>
                <a:xfrm>
                  <a:off x="2184343" y="2385157"/>
                  <a:ext cx="1800000" cy="540000"/>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65"/>
                <p:cNvSpPr txBox="1"/>
                <p:nvPr/>
              </p:nvSpPr>
              <p:spPr>
                <a:xfrm>
                  <a:off x="2184343" y="2470491"/>
                  <a:ext cx="1867647" cy="369332"/>
                </a:xfrm>
                <a:prstGeom prst="rect">
                  <a:avLst/>
                </a:prstGeom>
                <a:noFill/>
              </p:spPr>
              <p:txBody>
                <a:bodyPr wrap="square" rtlCol="0" anchor="ctr">
                  <a:spAutoFit/>
                </a:bodyPr>
                <a:lstStyle/>
                <a:p>
                  <a:pPr algn="ctr"/>
                  <a:r>
                    <a:rPr lang="zh-CN" altLang="en-US"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上升延迟</a:t>
                  </a:r>
                  <a:r>
                    <a:rPr lang="en-US" altLang="zh-CN"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24ns</a:t>
                  </a:r>
                  <a:endPar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73" name="组合 72"/>
              <p:cNvGrpSpPr/>
              <p:nvPr/>
            </p:nvGrpSpPr>
            <p:grpSpPr>
              <a:xfrm>
                <a:off x="2157408" y="5007157"/>
                <a:ext cx="1867647" cy="540000"/>
                <a:chOff x="2184343" y="2385157"/>
                <a:chExt cx="1867647" cy="540000"/>
              </a:xfrm>
            </p:grpSpPr>
            <p:sp>
              <p:nvSpPr>
                <p:cNvPr id="74" name="圆角矩形 73"/>
                <p:cNvSpPr/>
                <p:nvPr/>
              </p:nvSpPr>
              <p:spPr>
                <a:xfrm>
                  <a:off x="2184343" y="2385157"/>
                  <a:ext cx="1800000" cy="540000"/>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TextBox 65"/>
                <p:cNvSpPr txBox="1"/>
                <p:nvPr/>
              </p:nvSpPr>
              <p:spPr>
                <a:xfrm>
                  <a:off x="2184343" y="2470491"/>
                  <a:ext cx="1867647" cy="369332"/>
                </a:xfrm>
                <a:prstGeom prst="rect">
                  <a:avLst/>
                </a:prstGeom>
                <a:noFill/>
              </p:spPr>
              <p:txBody>
                <a:bodyPr wrap="square" rtlCol="0" anchor="ctr">
                  <a:spAutoFit/>
                </a:bodyPr>
                <a:lstStyle/>
                <a:p>
                  <a:pPr algn="ctr"/>
                  <a:r>
                    <a:rPr lang="zh-CN" altLang="en-US"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下降延迟</a:t>
                  </a:r>
                  <a:r>
                    <a:rPr lang="en-US" altLang="zh-CN"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10ns</a:t>
                  </a:r>
                  <a:endParaRPr lang="zh-CN" altLang="en-US"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sp>
          <p:nvSpPr>
            <p:cNvPr id="76" name="TextBox 65"/>
            <p:cNvSpPr txBox="1"/>
            <p:nvPr/>
          </p:nvSpPr>
          <p:spPr>
            <a:xfrm>
              <a:off x="1855892" y="2258064"/>
              <a:ext cx="2457164" cy="707886"/>
            </a:xfrm>
            <a:prstGeom prst="rect">
              <a:avLst/>
            </a:prstGeom>
            <a:noFill/>
          </p:spPr>
          <p:txBody>
            <a:bodyPr wrap="square" rtlCol="0" anchor="ctr">
              <a:spAutoFit/>
            </a:bodyPr>
            <a:lstStyle/>
            <a:p>
              <a:pPr algn="ctr"/>
              <a:r>
                <a:rPr lang="en-US" altLang="zh-CN" sz="20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HCPL-2611</a:t>
              </a:r>
            </a:p>
            <a:p>
              <a:pPr algn="ctr"/>
              <a:r>
                <a:rPr lang="zh-CN" altLang="en-US" sz="20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高速光耦</a:t>
              </a:r>
              <a:endParaRPr lang="zh-CN" altLang="en-US" sz="20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grpSp>
      <p:grpSp>
        <p:nvGrpSpPr>
          <p:cNvPr id="90" name="组合 89"/>
          <p:cNvGrpSpPr/>
          <p:nvPr/>
        </p:nvGrpSpPr>
        <p:grpSpPr>
          <a:xfrm>
            <a:off x="1039734" y="986549"/>
            <a:ext cx="4191485" cy="629852"/>
            <a:chOff x="1300992" y="1164674"/>
            <a:chExt cx="5328408" cy="629852"/>
          </a:xfrm>
        </p:grpSpPr>
        <p:sp>
          <p:nvSpPr>
            <p:cNvPr id="93" name="圆角矩形 92"/>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燕尾形 93"/>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TextBox 65"/>
            <p:cNvSpPr txBox="1"/>
            <p:nvPr/>
          </p:nvSpPr>
          <p:spPr>
            <a:xfrm>
              <a:off x="1824344" y="1217990"/>
              <a:ext cx="4347551"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、硬件电路设计</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96" name="组合 95"/>
            <p:cNvGrpSpPr/>
            <p:nvPr/>
          </p:nvGrpSpPr>
          <p:grpSpPr>
            <a:xfrm>
              <a:off x="1300992" y="1299600"/>
              <a:ext cx="374403" cy="360000"/>
              <a:chOff x="5330826" y="2798763"/>
              <a:chExt cx="1390650" cy="1555750"/>
            </a:xfrm>
            <a:solidFill>
              <a:schemeClr val="tx2"/>
            </a:solidFill>
          </p:grpSpPr>
          <p:sp>
            <p:nvSpPr>
              <p:cNvPr id="9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9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9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100" name="组合 99"/>
          <p:cNvGrpSpPr/>
          <p:nvPr/>
        </p:nvGrpSpPr>
        <p:grpSpPr>
          <a:xfrm>
            <a:off x="256312" y="1472410"/>
            <a:ext cx="682921" cy="4079173"/>
            <a:chOff x="457446" y="1472411"/>
            <a:chExt cx="914400" cy="4886712"/>
          </a:xfrm>
        </p:grpSpPr>
        <p:sp>
          <p:nvSpPr>
            <p:cNvPr id="101" name="矩形 100"/>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102" name="椭圆 101"/>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flipV="1">
              <a:off x="860646" y="5274667"/>
              <a:ext cx="108000" cy="1084456"/>
              <a:chOff x="3551664" y="2700144"/>
              <a:chExt cx="108000" cy="1084456"/>
            </a:xfrm>
          </p:grpSpPr>
          <p:sp>
            <p:nvSpPr>
              <p:cNvPr id="115" name="椭圆 114"/>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457446" y="2554794"/>
              <a:ext cx="914400" cy="2717800"/>
              <a:chOff x="296188" y="2448296"/>
              <a:chExt cx="914400" cy="2717800"/>
            </a:xfrm>
          </p:grpSpPr>
          <p:sp>
            <p:nvSpPr>
              <p:cNvPr id="106" name="矩形 105"/>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107" name="组合 106"/>
              <p:cNvGrpSpPr/>
              <p:nvPr/>
            </p:nvGrpSpPr>
            <p:grpSpPr>
              <a:xfrm>
                <a:off x="685778" y="2831096"/>
                <a:ext cx="108000" cy="1954485"/>
                <a:chOff x="675809" y="2937023"/>
                <a:chExt cx="108000" cy="1954485"/>
              </a:xfrm>
            </p:grpSpPr>
            <p:sp>
              <p:nvSpPr>
                <p:cNvPr id="108" name="椭圆 107"/>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117" name="矩形 116"/>
          <p:cNvSpPr/>
          <p:nvPr/>
        </p:nvSpPr>
        <p:spPr>
          <a:xfrm>
            <a:off x="4494735" y="2011486"/>
            <a:ext cx="3624750" cy="1015663"/>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光耦隔离电路：</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dirty="0">
                <a:ln/>
                <a:solidFill>
                  <a:schemeClr val="tx2"/>
                </a:solidFill>
                <a:latin typeface="华文楷体" panose="02010600040101010101" pitchFamily="2" charset="-122"/>
                <a:ea typeface="华文楷体" panose="02010600040101010101" pitchFamily="2" charset="-122"/>
              </a:rPr>
              <a:t>减少驱动电路对</a:t>
            </a:r>
            <a:r>
              <a:rPr lang="zh-CN" altLang="en-US" sz="2000" dirty="0" smtClean="0">
                <a:ln/>
                <a:solidFill>
                  <a:schemeClr val="tx2"/>
                </a:solidFill>
                <a:latin typeface="华文楷体" panose="02010600040101010101" pitchFamily="2" charset="-122"/>
                <a:ea typeface="华文楷体" panose="02010600040101010101" pitchFamily="2" charset="-122"/>
              </a:rPr>
              <a:t>控制器信号和性能的</a:t>
            </a:r>
            <a:r>
              <a:rPr lang="zh-CN" altLang="en-US" sz="2000" dirty="0">
                <a:ln/>
                <a:solidFill>
                  <a:schemeClr val="tx2"/>
                </a:solidFill>
                <a:latin typeface="华文楷体" panose="02010600040101010101" pitchFamily="2" charset="-122"/>
                <a:ea typeface="华文楷体" panose="02010600040101010101" pitchFamily="2" charset="-122"/>
              </a:rPr>
              <a:t>影响</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118" name="叶子 813"/>
          <p:cNvSpPr>
            <a:spLocks/>
          </p:cNvSpPr>
          <p:nvPr/>
        </p:nvSpPr>
        <p:spPr bwMode="auto">
          <a:xfrm>
            <a:off x="4212587" y="3147662"/>
            <a:ext cx="282148"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sp>
        <p:nvSpPr>
          <p:cNvPr id="119" name="叶子 813"/>
          <p:cNvSpPr>
            <a:spLocks/>
          </p:cNvSpPr>
          <p:nvPr/>
        </p:nvSpPr>
        <p:spPr bwMode="auto">
          <a:xfrm>
            <a:off x="4212587" y="2078080"/>
            <a:ext cx="282148"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sp>
        <p:nvSpPr>
          <p:cNvPr id="120" name="矩形 119"/>
          <p:cNvSpPr/>
          <p:nvPr/>
        </p:nvSpPr>
        <p:spPr>
          <a:xfrm>
            <a:off x="4494735" y="3111530"/>
            <a:ext cx="3624750"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输出驱动电路的</a:t>
            </a:r>
            <a:r>
              <a:rPr lang="en-US" altLang="zh-CN" sz="2000" cap="none" spc="0" dirty="0" smtClean="0">
                <a:ln/>
                <a:solidFill>
                  <a:schemeClr val="tx2"/>
                </a:solidFill>
                <a:effectLst/>
                <a:latin typeface="华文楷体" panose="02010600040101010101" pitchFamily="2" charset="-122"/>
                <a:ea typeface="华文楷体" panose="02010600040101010101" pitchFamily="2" charset="-122"/>
              </a:rPr>
              <a:t>PWM</a:t>
            </a:r>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波，数据还原性能较好</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pic>
        <p:nvPicPr>
          <p:cNvPr id="122" name="图片 121" descr="C:\Users\ZhangChi\Desktop\大论文相关\光耦试验\HCPL-2611光耦隔离电路_占空比5%.tif"/>
          <p:cNvPicPr/>
          <p:nvPr/>
        </p:nvPicPr>
        <p:blipFill rotWithShape="1">
          <a:blip r:embed="rId3">
            <a:extLst>
              <a:ext uri="{28A0092B-C50C-407E-A947-70E740481C1C}">
                <a14:useLocalDpi xmlns:a14="http://schemas.microsoft.com/office/drawing/2010/main" val="0"/>
              </a:ext>
            </a:extLst>
          </a:blip>
          <a:srcRect t="5154" b="11764"/>
          <a:stretch/>
        </p:blipFill>
        <p:spPr bwMode="auto">
          <a:xfrm>
            <a:off x="3894745" y="3984624"/>
            <a:ext cx="2405631" cy="1873251"/>
          </a:xfrm>
          <a:prstGeom prst="rect">
            <a:avLst/>
          </a:prstGeom>
          <a:noFill/>
          <a:ln>
            <a:noFill/>
          </a:ln>
        </p:spPr>
      </p:pic>
      <p:pic>
        <p:nvPicPr>
          <p:cNvPr id="123" name="图片 122" descr="C:\Users\ZhangChi\Desktop\大论文相关\光耦试验\HCPL-2611光耦隔离电路_占空比95%.tif"/>
          <p:cNvPicPr/>
          <p:nvPr/>
        </p:nvPicPr>
        <p:blipFill rotWithShape="1">
          <a:blip r:embed="rId4">
            <a:extLst>
              <a:ext uri="{28A0092B-C50C-407E-A947-70E740481C1C}">
                <a14:useLocalDpi xmlns:a14="http://schemas.microsoft.com/office/drawing/2010/main" val="0"/>
              </a:ext>
            </a:extLst>
          </a:blip>
          <a:srcRect t="5990" b="11311"/>
          <a:stretch/>
        </p:blipFill>
        <p:spPr bwMode="auto">
          <a:xfrm>
            <a:off x="6370955" y="3994243"/>
            <a:ext cx="2382520" cy="1846688"/>
          </a:xfrm>
          <a:prstGeom prst="rect">
            <a:avLst/>
          </a:prstGeom>
          <a:noFill/>
          <a:ln>
            <a:noFill/>
          </a:ln>
        </p:spPr>
      </p:pic>
      <p:sp>
        <p:nvSpPr>
          <p:cNvPr id="124" name="矩形 123"/>
          <p:cNvSpPr/>
          <p:nvPr/>
        </p:nvSpPr>
        <p:spPr>
          <a:xfrm>
            <a:off x="4529519" y="5938850"/>
            <a:ext cx="1344090"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cap="none" spc="0" dirty="0" smtClean="0">
                <a:ln/>
                <a:solidFill>
                  <a:schemeClr val="tx2"/>
                </a:solidFill>
                <a:effectLst/>
                <a:latin typeface="黑体" panose="02010609060101010101" pitchFamily="49" charset="-122"/>
                <a:ea typeface="黑体" panose="02010609060101010101" pitchFamily="49" charset="-122"/>
              </a:rPr>
              <a:t>占空比</a:t>
            </a:r>
            <a:r>
              <a:rPr lang="en-US" altLang="zh-CN" cap="none" spc="0" dirty="0" smtClean="0">
                <a:ln/>
                <a:solidFill>
                  <a:schemeClr val="tx2"/>
                </a:solidFill>
                <a:effectLst/>
                <a:latin typeface="黑体" panose="02010609060101010101" pitchFamily="49" charset="-122"/>
                <a:ea typeface="黑体" panose="02010609060101010101" pitchFamily="49" charset="-122"/>
              </a:rPr>
              <a:t>5%</a:t>
            </a:r>
            <a:endParaRPr lang="zh-CN" altLang="en-US" cap="none" spc="0" dirty="0">
              <a:ln/>
              <a:solidFill>
                <a:schemeClr val="tx2"/>
              </a:solidFill>
              <a:effectLst/>
              <a:latin typeface="黑体" panose="02010609060101010101" pitchFamily="49" charset="-122"/>
              <a:ea typeface="黑体" panose="02010609060101010101" pitchFamily="49" charset="-122"/>
            </a:endParaRPr>
          </a:p>
        </p:txBody>
      </p:sp>
      <p:sp>
        <p:nvSpPr>
          <p:cNvPr id="125" name="矩形 124"/>
          <p:cNvSpPr/>
          <p:nvPr/>
        </p:nvSpPr>
        <p:spPr>
          <a:xfrm>
            <a:off x="6891719" y="5938850"/>
            <a:ext cx="1344090"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cap="none" spc="0" dirty="0" smtClean="0">
                <a:ln/>
                <a:solidFill>
                  <a:schemeClr val="tx2"/>
                </a:solidFill>
                <a:effectLst/>
                <a:latin typeface="黑体" panose="02010609060101010101" pitchFamily="49" charset="-122"/>
                <a:ea typeface="黑体" panose="02010609060101010101" pitchFamily="49" charset="-122"/>
              </a:rPr>
              <a:t>占空比</a:t>
            </a:r>
            <a:r>
              <a:rPr lang="en-US" altLang="zh-CN" cap="none" spc="0" dirty="0" smtClean="0">
                <a:ln/>
                <a:solidFill>
                  <a:schemeClr val="tx2"/>
                </a:solidFill>
                <a:effectLst/>
                <a:latin typeface="黑体" panose="02010609060101010101" pitchFamily="49" charset="-122"/>
                <a:ea typeface="黑体" panose="02010609060101010101" pitchFamily="49" charset="-122"/>
              </a:rPr>
              <a:t>95%</a:t>
            </a:r>
            <a:endParaRPr lang="zh-CN" altLang="en-US" cap="none" spc="0" dirty="0">
              <a:ln/>
              <a:solidFill>
                <a:schemeClr val="tx2"/>
              </a:solidFill>
              <a:effectLst/>
              <a:latin typeface="黑体" panose="02010609060101010101" pitchFamily="49" charset="-122"/>
              <a:ea typeface="黑体" panose="02010609060101010101" pitchFamily="49" charset="-122"/>
            </a:endParaRPr>
          </a:p>
        </p:txBody>
      </p:sp>
      <p:pic>
        <p:nvPicPr>
          <p:cNvPr id="53" name="图片 52" descr="C:\Users\ZhangChi\Desktop\大论文相关\光耦试验\HCPL-2611光耦隔离电路原理图.tif"/>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24976" y="222214"/>
            <a:ext cx="3002280" cy="1799590"/>
          </a:xfrm>
          <a:prstGeom prst="rect">
            <a:avLst/>
          </a:prstGeom>
          <a:noFill/>
          <a:ln>
            <a:noFill/>
          </a:ln>
        </p:spPr>
      </p:pic>
    </p:spTree>
    <p:extLst>
      <p:ext uri="{BB962C8B-B14F-4D97-AF65-F5344CB8AC3E}">
        <p14:creationId xmlns:p14="http://schemas.microsoft.com/office/powerpoint/2010/main" val="4188283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1451418" y="2116239"/>
            <a:ext cx="2520000" cy="3780000"/>
            <a:chOff x="4703228" y="2111225"/>
            <a:chExt cx="2520000" cy="3780000"/>
          </a:xfrm>
        </p:grpSpPr>
        <p:sp>
          <p:nvSpPr>
            <p:cNvPr id="78" name="圆角矩形 77"/>
            <p:cNvSpPr/>
            <p:nvPr/>
          </p:nvSpPr>
          <p:spPr>
            <a:xfrm>
              <a:off x="4703228" y="2111225"/>
              <a:ext cx="2520000" cy="37800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1" name="组合 80"/>
            <p:cNvGrpSpPr/>
            <p:nvPr/>
          </p:nvGrpSpPr>
          <p:grpSpPr>
            <a:xfrm>
              <a:off x="5029405" y="3351671"/>
              <a:ext cx="1867647" cy="540000"/>
              <a:chOff x="2184343" y="2491487"/>
              <a:chExt cx="1867647" cy="540000"/>
            </a:xfrm>
          </p:grpSpPr>
          <p:sp>
            <p:nvSpPr>
              <p:cNvPr id="88" name="圆角矩形 87"/>
              <p:cNvSpPr/>
              <p:nvPr/>
            </p:nvSpPr>
            <p:spPr>
              <a:xfrm>
                <a:off x="2184343" y="2491487"/>
                <a:ext cx="1800000" cy="540000"/>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TextBox 65"/>
              <p:cNvSpPr txBox="1"/>
              <p:nvPr/>
            </p:nvSpPr>
            <p:spPr>
              <a:xfrm>
                <a:off x="2184343" y="2561432"/>
                <a:ext cx="1867647" cy="400110"/>
              </a:xfrm>
              <a:prstGeom prst="rect">
                <a:avLst/>
              </a:prstGeom>
              <a:noFill/>
            </p:spPr>
            <p:txBody>
              <a:bodyPr wrap="square" rtlCol="0" anchor="ctr">
                <a:spAutoFit/>
              </a:bodyPr>
              <a:lstStyle/>
              <a:p>
                <a:pPr algn="ctr"/>
                <a:r>
                  <a:rPr lang="zh-CN" altLang="en-US" sz="20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响应速度快</a:t>
                </a:r>
                <a:endPar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82" name="组合 81"/>
            <p:cNvGrpSpPr/>
            <p:nvPr/>
          </p:nvGrpSpPr>
          <p:grpSpPr>
            <a:xfrm>
              <a:off x="5029405" y="3987892"/>
              <a:ext cx="1867647" cy="540000"/>
              <a:chOff x="2184343" y="2349232"/>
              <a:chExt cx="1867647" cy="540000"/>
            </a:xfrm>
          </p:grpSpPr>
          <p:sp>
            <p:nvSpPr>
              <p:cNvPr id="86" name="圆角矩形 85"/>
              <p:cNvSpPr/>
              <p:nvPr/>
            </p:nvSpPr>
            <p:spPr>
              <a:xfrm>
                <a:off x="2184343" y="2349232"/>
                <a:ext cx="1800000" cy="540000"/>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TextBox 65"/>
              <p:cNvSpPr txBox="1"/>
              <p:nvPr/>
            </p:nvSpPr>
            <p:spPr>
              <a:xfrm>
                <a:off x="2184343" y="2419177"/>
                <a:ext cx="1867647" cy="400110"/>
              </a:xfrm>
              <a:prstGeom prst="rect">
                <a:avLst/>
              </a:prstGeom>
              <a:noFill/>
            </p:spPr>
            <p:txBody>
              <a:bodyPr wrap="square" rtlCol="0" anchor="ctr">
                <a:spAutoFit/>
              </a:bodyPr>
              <a:lstStyle/>
              <a:p>
                <a:pPr algn="ctr"/>
                <a:r>
                  <a:rPr lang="zh-CN" altLang="en-US" sz="20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工作频率高</a:t>
                </a:r>
                <a:endPar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grpSp>
          <p:nvGrpSpPr>
            <p:cNvPr id="83" name="组合 82"/>
            <p:cNvGrpSpPr/>
            <p:nvPr/>
          </p:nvGrpSpPr>
          <p:grpSpPr>
            <a:xfrm>
              <a:off x="5029405" y="4624113"/>
              <a:ext cx="1867647" cy="883626"/>
              <a:chOff x="2184343" y="2491487"/>
              <a:chExt cx="1867647" cy="883626"/>
            </a:xfrm>
          </p:grpSpPr>
          <p:sp>
            <p:nvSpPr>
              <p:cNvPr id="84" name="圆角矩形 83"/>
              <p:cNvSpPr/>
              <p:nvPr/>
            </p:nvSpPr>
            <p:spPr>
              <a:xfrm>
                <a:off x="2184343" y="2491487"/>
                <a:ext cx="1800000" cy="883626"/>
              </a:xfrm>
              <a:prstGeom prst="roundRect">
                <a:avLst/>
              </a:prstGeom>
              <a:solidFill>
                <a:srgbClr val="0070C0"/>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TextBox 65"/>
              <p:cNvSpPr txBox="1"/>
              <p:nvPr/>
            </p:nvSpPr>
            <p:spPr>
              <a:xfrm>
                <a:off x="2184343" y="2567035"/>
                <a:ext cx="1867647" cy="707886"/>
              </a:xfrm>
              <a:prstGeom prst="rect">
                <a:avLst/>
              </a:prstGeom>
              <a:noFill/>
            </p:spPr>
            <p:txBody>
              <a:bodyPr wrap="square" rtlCol="0" anchor="ctr">
                <a:spAutoFit/>
              </a:bodyPr>
              <a:lstStyle/>
              <a:p>
                <a:pPr algn="ctr"/>
                <a:r>
                  <a:rPr lang="zh-CN" altLang="en-US" sz="20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输出脉宽</a:t>
                </a:r>
                <a:endParaRPr lang="en-US" altLang="zh-CN" sz="20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a:p>
                <a:pPr algn="ctr"/>
                <a:r>
                  <a:rPr lang="zh-CN" altLang="en-US" sz="20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无限制</a:t>
                </a:r>
                <a:endParaRPr lang="zh-CN" altLang="en-US" sz="20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80" name="TextBox 65"/>
            <p:cNvSpPr txBox="1"/>
            <p:nvPr/>
          </p:nvSpPr>
          <p:spPr>
            <a:xfrm>
              <a:off x="5029405" y="2466235"/>
              <a:ext cx="1867647" cy="461665"/>
            </a:xfrm>
            <a:prstGeom prst="rect">
              <a:avLst/>
            </a:prstGeom>
            <a:noFill/>
          </p:spPr>
          <p:txBody>
            <a:bodyPr wrap="square" rtlCol="0" anchor="ctr">
              <a:spAutoFit/>
            </a:bodyPr>
            <a:lstStyle/>
            <a:p>
              <a:pPr algn="ctr"/>
              <a:r>
                <a:rPr lang="zh-CN" altLang="en-US" sz="24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半桥式功放</a:t>
              </a:r>
              <a:endParaRPr lang="zh-CN" altLang="en-US" sz="24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grpSp>
      <p:grpSp>
        <p:nvGrpSpPr>
          <p:cNvPr id="90" name="组合 89"/>
          <p:cNvGrpSpPr/>
          <p:nvPr/>
        </p:nvGrpSpPr>
        <p:grpSpPr>
          <a:xfrm>
            <a:off x="1039734" y="986549"/>
            <a:ext cx="4191485" cy="629852"/>
            <a:chOff x="1300992" y="1164674"/>
            <a:chExt cx="5328408" cy="629852"/>
          </a:xfrm>
        </p:grpSpPr>
        <p:sp>
          <p:nvSpPr>
            <p:cNvPr id="93" name="圆角矩形 92"/>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燕尾形 93"/>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TextBox 65"/>
            <p:cNvSpPr txBox="1"/>
            <p:nvPr/>
          </p:nvSpPr>
          <p:spPr>
            <a:xfrm>
              <a:off x="1824344" y="1217990"/>
              <a:ext cx="4347551"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2</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、硬件电路设计</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96" name="组合 95"/>
            <p:cNvGrpSpPr/>
            <p:nvPr/>
          </p:nvGrpSpPr>
          <p:grpSpPr>
            <a:xfrm>
              <a:off x="1300992" y="1299600"/>
              <a:ext cx="374403" cy="360000"/>
              <a:chOff x="5330826" y="2798763"/>
              <a:chExt cx="1390650" cy="1555750"/>
            </a:xfrm>
            <a:solidFill>
              <a:schemeClr val="tx2"/>
            </a:solidFill>
          </p:grpSpPr>
          <p:sp>
            <p:nvSpPr>
              <p:cNvPr id="9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9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9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100" name="组合 99"/>
          <p:cNvGrpSpPr/>
          <p:nvPr/>
        </p:nvGrpSpPr>
        <p:grpSpPr>
          <a:xfrm>
            <a:off x="256312" y="1472410"/>
            <a:ext cx="682921" cy="4079173"/>
            <a:chOff x="457446" y="1472411"/>
            <a:chExt cx="914400" cy="4886712"/>
          </a:xfrm>
        </p:grpSpPr>
        <p:sp>
          <p:nvSpPr>
            <p:cNvPr id="101" name="矩形 100"/>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102" name="椭圆 101"/>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3" name="直接连接符 102"/>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04" name="组合 103"/>
            <p:cNvGrpSpPr/>
            <p:nvPr/>
          </p:nvGrpSpPr>
          <p:grpSpPr>
            <a:xfrm flipV="1">
              <a:off x="860646" y="5274667"/>
              <a:ext cx="108000" cy="1084456"/>
              <a:chOff x="3551664" y="2700144"/>
              <a:chExt cx="108000" cy="1084456"/>
            </a:xfrm>
          </p:grpSpPr>
          <p:sp>
            <p:nvSpPr>
              <p:cNvPr id="115" name="椭圆 114"/>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6" name="直接连接符 115"/>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05" name="组合 104"/>
            <p:cNvGrpSpPr/>
            <p:nvPr/>
          </p:nvGrpSpPr>
          <p:grpSpPr>
            <a:xfrm>
              <a:off x="457446" y="2554794"/>
              <a:ext cx="914400" cy="2717800"/>
              <a:chOff x="296188" y="2448296"/>
              <a:chExt cx="914400" cy="2717800"/>
            </a:xfrm>
          </p:grpSpPr>
          <p:sp>
            <p:nvSpPr>
              <p:cNvPr id="106" name="矩形 105"/>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107" name="组合 106"/>
              <p:cNvGrpSpPr/>
              <p:nvPr/>
            </p:nvGrpSpPr>
            <p:grpSpPr>
              <a:xfrm>
                <a:off x="685778" y="2831096"/>
                <a:ext cx="108000" cy="1954485"/>
                <a:chOff x="675809" y="2937023"/>
                <a:chExt cx="108000" cy="1954485"/>
              </a:xfrm>
            </p:grpSpPr>
            <p:sp>
              <p:nvSpPr>
                <p:cNvPr id="108" name="椭圆 107"/>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08"/>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09"/>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0"/>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椭圆 111"/>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椭圆 112"/>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113"/>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pic>
        <p:nvPicPr>
          <p:cNvPr id="38914" name="图片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9684" y="1968800"/>
            <a:ext cx="3193104" cy="4234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13667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00937" y="1169482"/>
            <a:ext cx="6263656" cy="629852"/>
            <a:chOff x="1300992" y="1164674"/>
            <a:chExt cx="5773120" cy="629852"/>
          </a:xfrm>
        </p:grpSpPr>
        <p:sp>
          <p:nvSpPr>
            <p:cNvPr id="2" name="圆角矩形 1"/>
            <p:cNvSpPr/>
            <p:nvPr/>
          </p:nvSpPr>
          <p:spPr>
            <a:xfrm>
              <a:off x="1824343" y="1164674"/>
              <a:ext cx="5249769"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753803"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196724"/>
              <a:ext cx="4929459"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3</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、磁悬浮</a:t>
              </a:r>
              <a:r>
                <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驱动部分控制系统仿真</a:t>
              </a: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aphicFrame>
        <p:nvGraphicFramePr>
          <p:cNvPr id="3" name="对象 2"/>
          <p:cNvGraphicFramePr>
            <a:graphicFrameLocks noChangeAspect="1"/>
          </p:cNvGraphicFramePr>
          <p:nvPr>
            <p:extLst/>
          </p:nvPr>
        </p:nvGraphicFramePr>
        <p:xfrm>
          <a:off x="985516" y="1972433"/>
          <a:ext cx="7055608" cy="2254612"/>
        </p:xfrm>
        <a:graphic>
          <a:graphicData uri="http://schemas.openxmlformats.org/presentationml/2006/ole">
            <mc:AlternateContent xmlns:mc="http://schemas.openxmlformats.org/markup-compatibility/2006">
              <mc:Choice xmlns:v="urn:schemas-microsoft-com:vml" Requires="v">
                <p:oleObj spid="_x0000_s36928" name="Visio" r:id="rId4" imgW="7601007" imgH="2429008" progId="Visio.Drawing.15">
                  <p:embed/>
                </p:oleObj>
              </mc:Choice>
              <mc:Fallback>
                <p:oleObj name="Visio" r:id="rId4" imgW="7601007" imgH="2429008" progId="Visio.Drawing.15">
                  <p:embed/>
                  <p:pic>
                    <p:nvPicPr>
                      <p:cNvPr id="0" name=""/>
                      <p:cNvPicPr/>
                      <p:nvPr/>
                    </p:nvPicPr>
                    <p:blipFill>
                      <a:blip r:embed="rId5"/>
                      <a:stretch>
                        <a:fillRect/>
                      </a:stretch>
                    </p:blipFill>
                    <p:spPr>
                      <a:xfrm>
                        <a:off x="985516" y="1972433"/>
                        <a:ext cx="7055608" cy="2254612"/>
                      </a:xfrm>
                      <a:prstGeom prst="rect">
                        <a:avLst/>
                      </a:prstGeom>
                    </p:spPr>
                  </p:pic>
                </p:oleObj>
              </mc:Fallback>
            </mc:AlternateContent>
          </a:graphicData>
        </a:graphic>
      </p:graphicFrame>
      <p:grpSp>
        <p:nvGrpSpPr>
          <p:cNvPr id="5" name="组合 4"/>
          <p:cNvGrpSpPr/>
          <p:nvPr/>
        </p:nvGrpSpPr>
        <p:grpSpPr>
          <a:xfrm>
            <a:off x="395893" y="4025023"/>
            <a:ext cx="2880000" cy="2636096"/>
            <a:chOff x="3075303" y="4227045"/>
            <a:chExt cx="2880000" cy="2636096"/>
          </a:xfrm>
        </p:grpSpPr>
        <p:sp>
          <p:nvSpPr>
            <p:cNvPr id="35" name="圆角矩形 34"/>
            <p:cNvSpPr/>
            <p:nvPr/>
          </p:nvSpPr>
          <p:spPr>
            <a:xfrm>
              <a:off x="3075303" y="4227045"/>
              <a:ext cx="2880000" cy="2160000"/>
            </a:xfrm>
            <a:prstGeom prst="roundRect">
              <a:avLst/>
            </a:prstGeom>
            <a:blipFill>
              <a:blip r:embed="rId6"/>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3910009" y="6463031"/>
              <a:ext cx="1210588"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smtClean="0">
                  <a:ln/>
                  <a:solidFill>
                    <a:schemeClr val="tx2"/>
                  </a:solidFill>
                  <a:latin typeface="华文楷体" panose="02010600040101010101" pitchFamily="2" charset="-122"/>
                  <a:ea typeface="华文楷体" panose="02010600040101010101" pitchFamily="2" charset="-122"/>
                </a:rPr>
                <a:t>稳定悬浮</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grpSp>
      <p:grpSp>
        <p:nvGrpSpPr>
          <p:cNvPr id="6" name="组合 5"/>
          <p:cNvGrpSpPr/>
          <p:nvPr/>
        </p:nvGrpSpPr>
        <p:grpSpPr>
          <a:xfrm>
            <a:off x="5861296" y="4025023"/>
            <a:ext cx="2880000" cy="2636096"/>
            <a:chOff x="6063311" y="4227045"/>
            <a:chExt cx="2880000" cy="2636096"/>
          </a:xfrm>
        </p:grpSpPr>
        <p:sp>
          <p:nvSpPr>
            <p:cNvPr id="36" name="圆角矩形 35"/>
            <p:cNvSpPr/>
            <p:nvPr/>
          </p:nvSpPr>
          <p:spPr>
            <a:xfrm>
              <a:off x="6063311" y="4227045"/>
              <a:ext cx="2880000" cy="2160000"/>
            </a:xfrm>
            <a:prstGeom prst="roundRect">
              <a:avLst/>
            </a:prstGeom>
            <a:blipFill>
              <a:blip r:embed="rId7"/>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6898017" y="6463031"/>
              <a:ext cx="1210588"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smtClean="0">
                  <a:ln/>
                  <a:solidFill>
                    <a:schemeClr val="tx2"/>
                  </a:solidFill>
                  <a:latin typeface="华文楷体" panose="02010600040101010101" pitchFamily="2" charset="-122"/>
                  <a:ea typeface="华文楷体" panose="02010600040101010101" pitchFamily="2" charset="-122"/>
                </a:rPr>
                <a:t>稳定悬浮</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grpSp>
      <p:grpSp>
        <p:nvGrpSpPr>
          <p:cNvPr id="25" name="组合 24"/>
          <p:cNvGrpSpPr/>
          <p:nvPr/>
        </p:nvGrpSpPr>
        <p:grpSpPr>
          <a:xfrm>
            <a:off x="3463853" y="4792498"/>
            <a:ext cx="2213940" cy="540000"/>
            <a:chOff x="2201530" y="6250977"/>
            <a:chExt cx="2213940" cy="540000"/>
          </a:xfrm>
        </p:grpSpPr>
        <p:sp>
          <p:nvSpPr>
            <p:cNvPr id="26" name="圆角矩形 25"/>
            <p:cNvSpPr/>
            <p:nvPr/>
          </p:nvSpPr>
          <p:spPr>
            <a:xfrm>
              <a:off x="2201530" y="6250977"/>
              <a:ext cx="2213940" cy="540000"/>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65"/>
            <p:cNvSpPr txBox="1"/>
            <p:nvPr/>
          </p:nvSpPr>
          <p:spPr>
            <a:xfrm>
              <a:off x="2228530" y="6259369"/>
              <a:ext cx="2186939" cy="523220"/>
            </a:xfrm>
            <a:prstGeom prst="rect">
              <a:avLst/>
            </a:prstGeom>
            <a:noFill/>
          </p:spPr>
          <p:txBody>
            <a:bodyPr wrap="square" rtlCol="0" anchor="ctr">
              <a:spAutoFit/>
            </a:bodyPr>
            <a:lstStyle/>
            <a:p>
              <a:r>
                <a:rPr lang="zh-CN" altLang="en-US" sz="2800" dirty="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不同</a:t>
              </a:r>
              <a:r>
                <a:rPr lang="en-US" altLang="zh-CN" sz="2800" dirty="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PID</a:t>
              </a:r>
              <a:r>
                <a:rPr lang="zh-CN" altLang="en-US" sz="2800" dirty="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参数</a:t>
              </a:r>
              <a:endParaRPr lang="zh-CN" altLang="en-US" sz="28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grpSp>
      <p:sp>
        <p:nvSpPr>
          <p:cNvPr id="24" name="矩形 23"/>
          <p:cNvSpPr/>
          <p:nvPr/>
        </p:nvSpPr>
        <p:spPr>
          <a:xfrm>
            <a:off x="6586595" y="1284353"/>
            <a:ext cx="2236510"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smtClean="0">
                <a:ln/>
                <a:solidFill>
                  <a:schemeClr val="tx2"/>
                </a:solidFill>
                <a:latin typeface="华文楷体" panose="02010600040101010101" pitchFamily="2" charset="-122"/>
                <a:ea typeface="华文楷体" panose="02010600040101010101" pitchFamily="2" charset="-122"/>
              </a:rPr>
              <a:t>单电磁驱动器模型</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391441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p:nvGrpSpPr>
        <p:grpSpPr>
          <a:xfrm>
            <a:off x="200937" y="1169482"/>
            <a:ext cx="6263656" cy="629852"/>
            <a:chOff x="1300992" y="1164674"/>
            <a:chExt cx="5773120" cy="629852"/>
          </a:xfrm>
        </p:grpSpPr>
        <p:sp>
          <p:nvSpPr>
            <p:cNvPr id="2" name="圆角矩形 1"/>
            <p:cNvSpPr/>
            <p:nvPr/>
          </p:nvSpPr>
          <p:spPr>
            <a:xfrm>
              <a:off x="1824343" y="1164674"/>
              <a:ext cx="5249769"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753803"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196724"/>
              <a:ext cx="4929459"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3</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、磁悬浮</a:t>
              </a:r>
              <a:r>
                <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驱动部分控制系统仿真</a:t>
              </a: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4" name="矩形 3"/>
          <p:cNvSpPr/>
          <p:nvPr/>
        </p:nvSpPr>
        <p:spPr>
          <a:xfrm>
            <a:off x="572374" y="1806360"/>
            <a:ext cx="6680034"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zh-CN" sz="1600" dirty="0">
                <a:ln/>
                <a:solidFill>
                  <a:schemeClr val="tx2"/>
                </a:solidFill>
                <a:latin typeface="华文楷体" panose="02010600040101010101" pitchFamily="2" charset="-122"/>
                <a:ea typeface="华文楷体" panose="02010600040101010101" pitchFamily="2" charset="-122"/>
              </a:rPr>
              <a:t>假设悬浮间隙为</a:t>
            </a:r>
            <a:r>
              <a:rPr lang="en-US" altLang="zh-CN" sz="1600"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l</a:t>
            </a:r>
            <a:r>
              <a:rPr lang="zh-CN" altLang="zh-CN" sz="1600"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i="1" dirty="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x</a:t>
            </a:r>
            <a:r>
              <a:rPr lang="en-US" altLang="zh-CN" sz="1600"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i="1" dirty="0" err="1"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l</a:t>
            </a:r>
            <a:r>
              <a:rPr lang="en-US" altLang="zh-CN" sz="1600" dirty="0" err="1"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1600" i="1" dirty="0" err="1"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r</a:t>
            </a:r>
            <a:r>
              <a:rPr lang="zh-CN" altLang="zh-CN" sz="1600" dirty="0">
                <a:ln/>
                <a:solidFill>
                  <a:schemeClr val="tx2"/>
                </a:solidFill>
                <a:latin typeface="华文楷体" panose="02010600040101010101" pitchFamily="2" charset="-122"/>
                <a:ea typeface="华文楷体" panose="02010600040101010101" pitchFamily="2" charset="-122"/>
              </a:rPr>
              <a:t>，根据牛顿第二定律，悬浮磁性小球运动方程</a:t>
            </a:r>
            <a:r>
              <a:rPr lang="zh-CN" altLang="zh-CN" sz="1600" dirty="0" smtClean="0">
                <a:ln/>
                <a:solidFill>
                  <a:schemeClr val="tx2"/>
                </a:solidFill>
                <a:latin typeface="华文楷体" panose="02010600040101010101" pitchFamily="2" charset="-122"/>
                <a:ea typeface="华文楷体" panose="02010600040101010101" pitchFamily="2" charset="-122"/>
              </a:rPr>
              <a:t>为</a:t>
            </a:r>
            <a:endParaRPr lang="zh-CN" altLang="zh-CN" sz="1600" dirty="0">
              <a:ln/>
              <a:solidFill>
                <a:schemeClr val="tx2"/>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5" name="矩形 4"/>
              <p:cNvSpPr/>
              <p:nvPr/>
            </p:nvSpPr>
            <p:spPr>
              <a:xfrm>
                <a:off x="572374" y="3633552"/>
                <a:ext cx="6888168" cy="60555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zh-CN" sz="1600" dirty="0" smtClean="0">
                    <a:ln/>
                    <a:solidFill>
                      <a:schemeClr val="tx2"/>
                    </a:solidFill>
                    <a:latin typeface="华文楷体" panose="02010600040101010101" pitchFamily="2" charset="-122"/>
                    <a:ea typeface="华文楷体" panose="02010600040101010101" pitchFamily="2" charset="-122"/>
                  </a:rPr>
                  <a:t>提取</a:t>
                </a:r>
                <a:r>
                  <a:rPr lang="zh-CN" altLang="zh-CN" sz="1600" dirty="0">
                    <a:ln/>
                    <a:solidFill>
                      <a:schemeClr val="tx2"/>
                    </a:solidFill>
                    <a:latin typeface="华文楷体" panose="02010600040101010101" pitchFamily="2" charset="-122"/>
                    <a:ea typeface="华文楷体" panose="02010600040101010101" pitchFamily="2" charset="-122"/>
                  </a:rPr>
                  <a:t>电流刚度系数</a:t>
                </a:r>
                <a14:m>
                  <m:oMath xmlns:m="http://schemas.openxmlformats.org/officeDocument/2006/math">
                    <m:sSub>
                      <m:sSubPr>
                        <m:ctrlPr>
                          <a:rPr lang="zh-CN" altLang="zh-CN" sz="1600" i="1">
                            <a:ln/>
                            <a:solidFill>
                              <a:schemeClr val="tx2"/>
                            </a:solidFill>
                            <a:latin typeface="Cambria Math" panose="02040503050406030204" pitchFamily="18" charset="0"/>
                            <a:ea typeface="华文楷体" panose="02010600040101010101" pitchFamily="2" charset="-122"/>
                          </a:rPr>
                        </m:ctrlPr>
                      </m:sSubPr>
                      <m:e>
                        <m:r>
                          <a:rPr lang="en-US" altLang="zh-CN" sz="1600">
                            <a:ln/>
                            <a:solidFill>
                              <a:schemeClr val="tx2"/>
                            </a:solidFill>
                            <a:latin typeface="Cambria Math" panose="02040503050406030204" pitchFamily="18" charset="0"/>
                            <a:ea typeface="华文楷体" panose="02010600040101010101" pitchFamily="2" charset="-122"/>
                          </a:rPr>
                          <m:t>𝑘</m:t>
                        </m:r>
                      </m:e>
                      <m:sub>
                        <m:r>
                          <a:rPr lang="en-US" altLang="zh-CN" sz="1600">
                            <a:ln/>
                            <a:solidFill>
                              <a:schemeClr val="tx2"/>
                            </a:solidFill>
                            <a:latin typeface="Cambria Math" panose="02040503050406030204" pitchFamily="18" charset="0"/>
                            <a:ea typeface="华文楷体" panose="02010600040101010101" pitchFamily="2" charset="-122"/>
                          </a:rPr>
                          <m:t>𝑖</m:t>
                        </m:r>
                      </m:sub>
                    </m:sSub>
                  </m:oMath>
                </a14:m>
                <a:r>
                  <a:rPr lang="zh-CN" altLang="zh-CN" sz="1600" dirty="0">
                    <a:ln/>
                    <a:solidFill>
                      <a:schemeClr val="tx2"/>
                    </a:solidFill>
                    <a:latin typeface="华文楷体" panose="02010600040101010101" pitchFamily="2" charset="-122"/>
                    <a:ea typeface="华文楷体" panose="02010600040101010101" pitchFamily="2" charset="-122"/>
                  </a:rPr>
                  <a:t>和位移刚度系数</a:t>
                </a:r>
                <a14:m>
                  <m:oMath xmlns:m="http://schemas.openxmlformats.org/officeDocument/2006/math">
                    <m:sSub>
                      <m:sSubPr>
                        <m:ctrlPr>
                          <a:rPr lang="zh-CN" altLang="zh-CN" sz="1600" i="1">
                            <a:ln/>
                            <a:solidFill>
                              <a:schemeClr val="tx2"/>
                            </a:solidFill>
                            <a:latin typeface="Cambria Math" panose="02040503050406030204" pitchFamily="18" charset="0"/>
                            <a:ea typeface="华文楷体" panose="02010600040101010101" pitchFamily="2" charset="-122"/>
                          </a:rPr>
                        </m:ctrlPr>
                      </m:sSubPr>
                      <m:e>
                        <m:r>
                          <a:rPr lang="en-US" altLang="zh-CN" sz="1600">
                            <a:ln/>
                            <a:solidFill>
                              <a:schemeClr val="tx2"/>
                            </a:solidFill>
                            <a:latin typeface="Cambria Math" panose="02040503050406030204" pitchFamily="18" charset="0"/>
                            <a:ea typeface="华文楷体" panose="02010600040101010101" pitchFamily="2" charset="-122"/>
                          </a:rPr>
                          <m:t>𝑘</m:t>
                        </m:r>
                      </m:e>
                      <m:sub>
                        <m:r>
                          <a:rPr lang="en-US" altLang="zh-CN" sz="1600">
                            <a:ln/>
                            <a:solidFill>
                              <a:schemeClr val="tx2"/>
                            </a:solidFill>
                            <a:latin typeface="Cambria Math" panose="02040503050406030204" pitchFamily="18" charset="0"/>
                            <a:ea typeface="华文楷体" panose="02010600040101010101" pitchFamily="2" charset="-122"/>
                          </a:rPr>
                          <m:t>𝛿</m:t>
                        </m:r>
                      </m:sub>
                    </m:sSub>
                  </m:oMath>
                </a14:m>
                <a:r>
                  <a:rPr lang="zh-CN" altLang="zh-CN" sz="1600" dirty="0">
                    <a:ln/>
                    <a:solidFill>
                      <a:schemeClr val="tx2"/>
                    </a:solidFill>
                    <a:latin typeface="华文楷体" panose="02010600040101010101" pitchFamily="2" charset="-122"/>
                    <a:ea typeface="华文楷体" panose="02010600040101010101" pitchFamily="2" charset="-122"/>
                  </a:rPr>
                  <a:t>。令</a:t>
                </a:r>
                <a14:m>
                  <m:oMath xmlns:m="http://schemas.openxmlformats.org/officeDocument/2006/math">
                    <m:sSub>
                      <m:sSubPr>
                        <m:ctrlPr>
                          <a:rPr lang="zh-CN" altLang="zh-CN" sz="1600" i="1" smtClean="0">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𝑘</m:t>
                        </m:r>
                      </m:e>
                      <m:sub>
                        <m:r>
                          <a:rPr lang="en-US" altLang="zh-CN" sz="1600">
                            <a:ln/>
                            <a:solidFill>
                              <a:schemeClr val="tx1"/>
                            </a:solidFill>
                            <a:latin typeface="Cambria Math" panose="02040503050406030204" pitchFamily="18" charset="0"/>
                            <a:ea typeface="华文楷体" panose="02010600040101010101" pitchFamily="2" charset="-122"/>
                          </a:rPr>
                          <m:t>𝑖</m:t>
                        </m:r>
                      </m:sub>
                    </m:sSub>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d>
                          <m:dPr>
                            <m:begChr m:val=""/>
                            <m:endChr m:val="|"/>
                            <m:ctrlPr>
                              <a:rPr lang="zh-CN" altLang="zh-CN" sz="1600" i="1">
                                <a:ln/>
                                <a:solidFill>
                                  <a:schemeClr val="tx1"/>
                                </a:solidFill>
                                <a:latin typeface="Cambria Math" panose="02040503050406030204" pitchFamily="18" charset="0"/>
                                <a:ea typeface="华文楷体" panose="02010600040101010101" pitchFamily="2" charset="-122"/>
                              </a:rPr>
                            </m:ctrlPr>
                          </m:dPr>
                          <m:e>
                            <m:f>
                              <m:fPr>
                                <m:ctrlPr>
                                  <a:rPr lang="zh-CN" altLang="zh-CN" sz="1600" i="1">
                                    <a:ln/>
                                    <a:solidFill>
                                      <a:schemeClr val="tx1"/>
                                    </a:solidFill>
                                    <a:latin typeface="Cambria Math" panose="02040503050406030204" pitchFamily="18" charset="0"/>
                                    <a:ea typeface="华文楷体" panose="02010600040101010101" pitchFamily="2" charset="-122"/>
                                  </a:rPr>
                                </m:ctrlPr>
                              </m:fPr>
                              <m:num>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𝐹</m:t>
                                    </m:r>
                                  </m:e>
                                  <m:sub>
                                    <m:r>
                                      <a:rPr lang="en-US" altLang="zh-CN" sz="1600">
                                        <a:ln/>
                                        <a:solidFill>
                                          <a:schemeClr val="tx1"/>
                                        </a:solidFill>
                                        <a:latin typeface="Cambria Math" panose="02040503050406030204" pitchFamily="18" charset="0"/>
                                        <a:ea typeface="华文楷体" panose="02010600040101010101" pitchFamily="2" charset="-122"/>
                                      </a:rPr>
                                      <m:t>𝑐</m:t>
                                    </m:r>
                                  </m:sub>
                                </m:sSub>
                              </m:num>
                              <m:den>
                                <m:r>
                                  <a:rPr lang="en-US" altLang="zh-CN" sz="1600">
                                    <a:ln/>
                                    <a:solidFill>
                                      <a:schemeClr val="tx1"/>
                                    </a:solidFill>
                                    <a:latin typeface="Cambria Math" panose="02040503050406030204" pitchFamily="18" charset="0"/>
                                    <a:ea typeface="华文楷体" panose="02010600040101010101" pitchFamily="2" charset="-122"/>
                                  </a:rPr>
                                  <m:t>𝜕</m:t>
                                </m:r>
                                <m:r>
                                  <a:rPr lang="en-US" altLang="zh-CN" sz="1600">
                                    <a:ln/>
                                    <a:solidFill>
                                      <a:schemeClr val="tx1"/>
                                    </a:solidFill>
                                    <a:latin typeface="Cambria Math" panose="02040503050406030204" pitchFamily="18" charset="0"/>
                                    <a:ea typeface="华文楷体" panose="02010600040101010101" pitchFamily="2" charset="-122"/>
                                  </a:rPr>
                                  <m:t>𝑖</m:t>
                                </m:r>
                              </m:den>
                            </m:f>
                          </m:e>
                        </m:d>
                      </m:e>
                      <m:sub>
                        <m:eqArr>
                          <m:eqArrPr>
                            <m:ctrlPr>
                              <a:rPr lang="zh-CN" altLang="zh-CN" sz="1600" i="1">
                                <a:ln/>
                                <a:solidFill>
                                  <a:schemeClr val="tx1"/>
                                </a:solidFill>
                                <a:latin typeface="Cambria Math" panose="02040503050406030204" pitchFamily="18" charset="0"/>
                                <a:ea typeface="华文楷体" panose="02010600040101010101" pitchFamily="2" charset="-122"/>
                              </a:rPr>
                            </m:ctrlPr>
                          </m:eqArrPr>
                          <m:e>
                            <m:r>
                              <a:rPr lang="en-US" altLang="zh-CN" sz="1600">
                                <a:ln/>
                                <a:solidFill>
                                  <a:schemeClr val="tx1"/>
                                </a:solidFill>
                                <a:latin typeface="Cambria Math" panose="02040503050406030204" pitchFamily="18" charset="0"/>
                                <a:ea typeface="华文楷体" panose="02010600040101010101" pitchFamily="2" charset="-122"/>
                              </a:rPr>
                              <m:t>𝛿</m:t>
                            </m:r>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𝛿</m:t>
                                </m:r>
                              </m:e>
                              <m:sub>
                                <m:r>
                                  <a:rPr lang="en-US" altLang="zh-CN" sz="1600">
                                    <a:ln/>
                                    <a:solidFill>
                                      <a:schemeClr val="tx1"/>
                                    </a:solidFill>
                                    <a:latin typeface="Cambria Math" panose="02040503050406030204" pitchFamily="18" charset="0"/>
                                    <a:ea typeface="华文楷体" panose="02010600040101010101" pitchFamily="2" charset="-122"/>
                                  </a:rPr>
                                  <m:t>0</m:t>
                                </m:r>
                              </m:sub>
                            </m:sSub>
                          </m:e>
                          <m:e>
                            <m:r>
                              <a:rPr lang="en-US" altLang="zh-CN" sz="1600">
                                <a:ln/>
                                <a:solidFill>
                                  <a:schemeClr val="tx1"/>
                                </a:solidFill>
                                <a:latin typeface="Cambria Math" panose="02040503050406030204" pitchFamily="18" charset="0"/>
                                <a:ea typeface="华文楷体" panose="02010600040101010101" pitchFamily="2" charset="-122"/>
                              </a:rPr>
                              <m:t>𝑖</m:t>
                            </m:r>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𝑖</m:t>
                                </m:r>
                              </m:e>
                              <m:sub>
                                <m:r>
                                  <a:rPr lang="en-US" altLang="zh-CN" sz="1600">
                                    <a:ln/>
                                    <a:solidFill>
                                      <a:schemeClr val="tx1"/>
                                    </a:solidFill>
                                    <a:latin typeface="Cambria Math" panose="02040503050406030204" pitchFamily="18" charset="0"/>
                                    <a:ea typeface="华文楷体" panose="02010600040101010101" pitchFamily="2" charset="-122"/>
                                  </a:rPr>
                                  <m:t>0</m:t>
                                </m:r>
                              </m:sub>
                            </m:sSub>
                          </m:e>
                        </m:eqArr>
                      </m:sub>
                    </m:sSub>
                  </m:oMath>
                </a14:m>
                <a:r>
                  <a:rPr lang="zh-CN" altLang="zh-CN" sz="1600" dirty="0">
                    <a:ln/>
                    <a:solidFill>
                      <a:schemeClr val="tx2"/>
                    </a:solidFill>
                    <a:latin typeface="华文楷体" panose="02010600040101010101" pitchFamily="2" charset="-122"/>
                    <a:ea typeface="华文楷体" panose="02010600040101010101" pitchFamily="2" charset="-122"/>
                  </a:rPr>
                  <a:t>和</a:t>
                </a:r>
                <a14:m>
                  <m:oMath xmlns:m="http://schemas.openxmlformats.org/officeDocument/2006/math">
                    <m:sSub>
                      <m:sSubPr>
                        <m:ctrlPr>
                          <a:rPr lang="zh-CN" altLang="zh-CN" sz="1600" i="1" smtClean="0">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𝑘</m:t>
                        </m:r>
                      </m:e>
                      <m:sub>
                        <m:r>
                          <a:rPr lang="en-US" altLang="zh-CN" sz="1600">
                            <a:ln/>
                            <a:solidFill>
                              <a:schemeClr val="tx1"/>
                            </a:solidFill>
                            <a:latin typeface="Cambria Math" panose="02040503050406030204" pitchFamily="18" charset="0"/>
                            <a:ea typeface="华文楷体" panose="02010600040101010101" pitchFamily="2" charset="-122"/>
                          </a:rPr>
                          <m:t>𝛿</m:t>
                        </m:r>
                      </m:sub>
                    </m:sSub>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d>
                          <m:dPr>
                            <m:begChr m:val=""/>
                            <m:endChr m:val="|"/>
                            <m:ctrlPr>
                              <a:rPr lang="zh-CN" altLang="zh-CN" sz="1600" i="1">
                                <a:ln/>
                                <a:solidFill>
                                  <a:schemeClr val="tx1"/>
                                </a:solidFill>
                                <a:latin typeface="Cambria Math" panose="02040503050406030204" pitchFamily="18" charset="0"/>
                                <a:ea typeface="华文楷体" panose="02010600040101010101" pitchFamily="2" charset="-122"/>
                              </a:rPr>
                            </m:ctrlPr>
                          </m:dPr>
                          <m:e>
                            <m:f>
                              <m:fPr>
                                <m:ctrlPr>
                                  <a:rPr lang="zh-CN" altLang="zh-CN" sz="1600" i="1">
                                    <a:ln/>
                                    <a:solidFill>
                                      <a:schemeClr val="tx1"/>
                                    </a:solidFill>
                                    <a:latin typeface="Cambria Math" panose="02040503050406030204" pitchFamily="18" charset="0"/>
                                    <a:ea typeface="华文楷体" panose="02010600040101010101" pitchFamily="2" charset="-122"/>
                                  </a:rPr>
                                </m:ctrlPr>
                              </m:fPr>
                              <m:num>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𝐹</m:t>
                                    </m:r>
                                  </m:e>
                                  <m:sub>
                                    <m:r>
                                      <a:rPr lang="en-US" altLang="zh-CN" sz="1600">
                                        <a:ln/>
                                        <a:solidFill>
                                          <a:schemeClr val="tx1"/>
                                        </a:solidFill>
                                        <a:latin typeface="Cambria Math" panose="02040503050406030204" pitchFamily="18" charset="0"/>
                                        <a:ea typeface="华文楷体" panose="02010600040101010101" pitchFamily="2" charset="-122"/>
                                      </a:rPr>
                                      <m:t>𝑐</m:t>
                                    </m:r>
                                  </m:sub>
                                </m:sSub>
                              </m:num>
                              <m:den>
                                <m:r>
                                  <a:rPr lang="en-US" altLang="zh-CN" sz="1600">
                                    <a:ln/>
                                    <a:solidFill>
                                      <a:schemeClr val="tx1"/>
                                    </a:solidFill>
                                    <a:latin typeface="Cambria Math" panose="02040503050406030204" pitchFamily="18" charset="0"/>
                                    <a:ea typeface="华文楷体" panose="02010600040101010101" pitchFamily="2" charset="-122"/>
                                  </a:rPr>
                                  <m:t>𝜕𝛿</m:t>
                                </m:r>
                              </m:den>
                            </m:f>
                          </m:e>
                        </m:d>
                      </m:e>
                      <m:sub>
                        <m:eqArr>
                          <m:eqArrPr>
                            <m:ctrlPr>
                              <a:rPr lang="zh-CN" altLang="zh-CN" sz="1600" i="1">
                                <a:ln/>
                                <a:solidFill>
                                  <a:schemeClr val="tx1"/>
                                </a:solidFill>
                                <a:latin typeface="Cambria Math" panose="02040503050406030204" pitchFamily="18" charset="0"/>
                                <a:ea typeface="华文楷体" panose="02010600040101010101" pitchFamily="2" charset="-122"/>
                              </a:rPr>
                            </m:ctrlPr>
                          </m:eqArrPr>
                          <m:e>
                            <m:r>
                              <a:rPr lang="en-US" altLang="zh-CN" sz="1600">
                                <a:ln/>
                                <a:solidFill>
                                  <a:schemeClr val="tx1"/>
                                </a:solidFill>
                                <a:latin typeface="Cambria Math" panose="02040503050406030204" pitchFamily="18" charset="0"/>
                                <a:ea typeface="华文楷体" panose="02010600040101010101" pitchFamily="2" charset="-122"/>
                              </a:rPr>
                              <m:t>𝛿</m:t>
                            </m:r>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𝛿</m:t>
                                </m:r>
                              </m:e>
                              <m:sub>
                                <m:r>
                                  <a:rPr lang="en-US" altLang="zh-CN" sz="1600">
                                    <a:ln/>
                                    <a:solidFill>
                                      <a:schemeClr val="tx1"/>
                                    </a:solidFill>
                                    <a:latin typeface="Cambria Math" panose="02040503050406030204" pitchFamily="18" charset="0"/>
                                    <a:ea typeface="华文楷体" panose="02010600040101010101" pitchFamily="2" charset="-122"/>
                                  </a:rPr>
                                  <m:t>0</m:t>
                                </m:r>
                              </m:sub>
                            </m:sSub>
                          </m:e>
                          <m:e>
                            <m:r>
                              <a:rPr lang="en-US" altLang="zh-CN" sz="1600">
                                <a:ln/>
                                <a:solidFill>
                                  <a:schemeClr val="tx1"/>
                                </a:solidFill>
                                <a:latin typeface="Cambria Math" panose="02040503050406030204" pitchFamily="18" charset="0"/>
                                <a:ea typeface="华文楷体" panose="02010600040101010101" pitchFamily="2" charset="-122"/>
                              </a:rPr>
                              <m:t>𝑖</m:t>
                            </m:r>
                            <m:r>
                              <a:rPr lang="en-US" altLang="zh-CN" sz="1600">
                                <a:ln/>
                                <a:solidFill>
                                  <a:schemeClr val="tx1"/>
                                </a:solidFill>
                                <a:latin typeface="Cambria Math" panose="02040503050406030204" pitchFamily="18" charset="0"/>
                                <a:ea typeface="华文楷体" panose="02010600040101010101" pitchFamily="2" charset="-122"/>
                              </a:rPr>
                              <m:t>=</m:t>
                            </m:r>
                            <m:sSub>
                              <m:sSubPr>
                                <m:ctrlPr>
                                  <a:rPr lang="zh-CN" altLang="zh-CN" sz="1600" i="1">
                                    <a:ln/>
                                    <a:solidFill>
                                      <a:schemeClr val="tx1"/>
                                    </a:solidFill>
                                    <a:latin typeface="Cambria Math" panose="02040503050406030204" pitchFamily="18" charset="0"/>
                                    <a:ea typeface="华文楷体" panose="02010600040101010101" pitchFamily="2" charset="-122"/>
                                  </a:rPr>
                                </m:ctrlPr>
                              </m:sSubPr>
                              <m:e>
                                <m:r>
                                  <a:rPr lang="en-US" altLang="zh-CN" sz="1600">
                                    <a:ln/>
                                    <a:solidFill>
                                      <a:schemeClr val="tx1"/>
                                    </a:solidFill>
                                    <a:latin typeface="Cambria Math" panose="02040503050406030204" pitchFamily="18" charset="0"/>
                                    <a:ea typeface="华文楷体" panose="02010600040101010101" pitchFamily="2" charset="-122"/>
                                  </a:rPr>
                                  <m:t>𝑖</m:t>
                                </m:r>
                              </m:e>
                              <m:sub>
                                <m:r>
                                  <a:rPr lang="en-US" altLang="zh-CN" sz="1600">
                                    <a:ln/>
                                    <a:solidFill>
                                      <a:schemeClr val="tx1"/>
                                    </a:solidFill>
                                    <a:latin typeface="Cambria Math" panose="02040503050406030204" pitchFamily="18" charset="0"/>
                                    <a:ea typeface="华文楷体" panose="02010600040101010101" pitchFamily="2" charset="-122"/>
                                  </a:rPr>
                                  <m:t>0</m:t>
                                </m:r>
                              </m:sub>
                            </m:sSub>
                          </m:e>
                        </m:eqArr>
                      </m:sub>
                    </m:sSub>
                  </m:oMath>
                </a14:m>
                <a:r>
                  <a:rPr lang="zh-CN" altLang="zh-CN" sz="1600" dirty="0">
                    <a:ln/>
                    <a:solidFill>
                      <a:schemeClr val="tx2"/>
                    </a:solidFill>
                    <a:latin typeface="华文楷体" panose="02010600040101010101" pitchFamily="2" charset="-122"/>
                    <a:ea typeface="华文楷体" panose="02010600040101010101" pitchFamily="2" charset="-122"/>
                  </a:rPr>
                  <a:t>，</a:t>
                </a:r>
                <a:r>
                  <a:rPr lang="zh-CN" altLang="zh-CN" sz="1600" dirty="0" smtClean="0">
                    <a:ln/>
                    <a:solidFill>
                      <a:schemeClr val="tx2"/>
                    </a:solidFill>
                    <a:latin typeface="华文楷体" panose="02010600040101010101" pitchFamily="2" charset="-122"/>
                    <a:ea typeface="华文楷体" panose="02010600040101010101" pitchFamily="2" charset="-122"/>
                  </a:rPr>
                  <a:t>则</a:t>
                </a:r>
              </a:p>
            </p:txBody>
          </p:sp>
        </mc:Choice>
        <mc:Fallback xmlns="">
          <p:sp>
            <p:nvSpPr>
              <p:cNvPr id="5" name="矩形 4"/>
              <p:cNvSpPr>
                <a:spLocks noRot="1" noChangeAspect="1" noMove="1" noResize="1" noEditPoints="1" noAdjustHandles="1" noChangeArrowheads="1" noChangeShapeType="1" noTextEdit="1"/>
              </p:cNvSpPr>
              <p:nvPr/>
            </p:nvSpPr>
            <p:spPr>
              <a:xfrm>
                <a:off x="572374" y="3633552"/>
                <a:ext cx="6888168" cy="605550"/>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768757" y="4677031"/>
                <a:ext cx="7987164" cy="1070742"/>
              </a:xfrm>
              <a:prstGeom prst="rect">
                <a:avLst/>
              </a:prstGeom>
            </p:spPr>
            <p:txBody>
              <a:bodyPr wrap="square">
                <a:spAutoFit/>
              </a:bodyPr>
              <a:lstStyle/>
              <a:p>
                <a:pPr algn="ctr">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kern="100">
                              <a:latin typeface="Cambria Math" panose="02040503050406030204" pitchFamily="18" charset="0"/>
                              <a:cs typeface="Times New Roman" panose="02020603050405020304" pitchFamily="18" charset="0"/>
                            </a:rPr>
                            <m:t>𝑘</m:t>
                          </m:r>
                        </m:e>
                        <m:sub>
                          <m:r>
                            <a:rPr lang="en-US" altLang="zh-CN" sz="1200" i="1" kern="100">
                              <a:latin typeface="Cambria Math" panose="02040503050406030204" pitchFamily="18" charset="0"/>
                              <a:cs typeface="Times New Roman" panose="02020603050405020304" pitchFamily="18" charset="0"/>
                            </a:rPr>
                            <m:t>𝑖</m:t>
                          </m:r>
                        </m:sub>
                      </m:sSub>
                      <m:r>
                        <a:rPr lang="en-US" altLang="zh-CN" sz="1200" kern="100">
                          <a:latin typeface="Cambria Math" panose="02040503050406030204" pitchFamily="18" charset="0"/>
                          <a:cs typeface="Times New Roman" panose="02020603050405020304" pitchFamily="18" charset="0"/>
                        </a:rPr>
                        <m:t>=</m:t>
                      </m:r>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cs typeface="Times New Roman" panose="02020603050405020304" pitchFamily="18" charset="0"/>
                            </a:rPr>
                            <m:t>𝑑</m:t>
                          </m:r>
                        </m:num>
                        <m:den>
                          <m:r>
                            <a:rPr lang="en-US" altLang="zh-CN" sz="1200" i="1" kern="100">
                              <a:latin typeface="Cambria Math" panose="02040503050406030204" pitchFamily="18" charset="0"/>
                              <a:cs typeface="Times New Roman" panose="02020603050405020304" pitchFamily="18" charset="0"/>
                            </a:rPr>
                            <m:t>𝑎</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𝛿</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𝑟</m:t>
                              </m:r>
                              <m:r>
                                <a:rPr lang="en-US" altLang="zh-CN" sz="1200" i="1" kern="100">
                                  <a:latin typeface="Cambria Math" panose="02040503050406030204" pitchFamily="18" charset="0"/>
                                  <a:cs typeface="Times New Roman" panose="02020603050405020304" pitchFamily="18" charset="0"/>
                                </a:rPr>
                                <m:t>)</m:t>
                              </m:r>
                            </m:e>
                            <m:sup>
                              <m:r>
                                <a:rPr lang="en-US" altLang="zh-CN" sz="1200" i="1" kern="100">
                                  <a:latin typeface="Cambria Math" panose="02040503050406030204" pitchFamily="18" charset="0"/>
                                  <a:cs typeface="Times New Roman" panose="02020603050405020304" pitchFamily="18" charset="0"/>
                                </a:rPr>
                                <m:t>2</m:t>
                              </m:r>
                            </m:sup>
                          </m:sSup>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𝑏</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𝛿</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𝑟</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𝑐</m:t>
                          </m:r>
                        </m:den>
                      </m:f>
                      <m:r>
                        <a:rPr lang="en-US" altLang="zh-CN" sz="1200" i="1" kern="100">
                          <a:latin typeface="Cambria Math" panose="02040503050406030204" pitchFamily="18" charset="0"/>
                          <a:cs typeface="Times New Roman" panose="02020603050405020304" pitchFamily="18" charset="0"/>
                        </a:rPr>
                        <m:t>−</m:t>
                      </m:r>
                      <m:f>
                        <m:f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200" i="1" kern="100">
                              <a:latin typeface="Cambria Math" panose="02040503050406030204" pitchFamily="18" charset="0"/>
                              <a:cs typeface="Times New Roman" panose="02020603050405020304" pitchFamily="18" charset="0"/>
                            </a:rPr>
                            <m:t>𝑑</m:t>
                          </m:r>
                        </m:num>
                        <m:den>
                          <m:r>
                            <a:rPr lang="en-US" altLang="zh-CN" sz="1200" i="1" kern="100">
                              <a:latin typeface="Cambria Math" panose="02040503050406030204" pitchFamily="18" charset="0"/>
                              <a:cs typeface="Times New Roman" panose="02020603050405020304" pitchFamily="18" charset="0"/>
                            </a:rPr>
                            <m:t>𝑎</m:t>
                          </m:r>
                          <m:sSup>
                            <m:sSup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cs typeface="Times New Roman" panose="02020603050405020304" pitchFamily="18" charset="0"/>
                                    </a:rPr>
                                    <m:t>𝑋</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𝛿</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𝑟</m:t>
                                  </m:r>
                                </m:e>
                              </m:d>
                            </m:e>
                            <m:sup>
                              <m:r>
                                <a:rPr lang="en-US" altLang="zh-CN" sz="1200" i="1" kern="100">
                                  <a:latin typeface="Cambria Math" panose="02040503050406030204" pitchFamily="18" charset="0"/>
                                  <a:cs typeface="Times New Roman" panose="02020603050405020304" pitchFamily="18" charset="0"/>
                                </a:rPr>
                                <m:t>2</m:t>
                              </m:r>
                            </m:sup>
                          </m:sSup>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𝑏</m:t>
                          </m:r>
                          <m:d>
                            <m:dPr>
                              <m:ctrlPr>
                                <a:rPr lang="zh-CN" altLang="zh-CN" sz="12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200" i="1" kern="100">
                                  <a:latin typeface="Cambria Math" panose="02040503050406030204" pitchFamily="18" charset="0"/>
                                  <a:cs typeface="Times New Roman" panose="02020603050405020304" pitchFamily="18" charset="0"/>
                                </a:rPr>
                                <m:t>𝑋</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𝛿</m:t>
                              </m:r>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𝑟</m:t>
                              </m:r>
                            </m:e>
                          </m:d>
                          <m:r>
                            <a:rPr lang="en-US" altLang="zh-CN" sz="1200" i="1" kern="100">
                              <a:latin typeface="Cambria Math" panose="02040503050406030204" pitchFamily="18" charset="0"/>
                              <a:cs typeface="Times New Roman" panose="02020603050405020304" pitchFamily="18" charset="0"/>
                            </a:rPr>
                            <m:t>+</m:t>
                          </m:r>
                          <m:r>
                            <a:rPr lang="en-US" altLang="zh-CN" sz="1200" i="1" kern="100">
                              <a:latin typeface="Cambria Math" panose="02040503050406030204" pitchFamily="18" charset="0"/>
                              <a:cs typeface="Times New Roman" panose="02020603050405020304" pitchFamily="18" charset="0"/>
                            </a:rPr>
                            <m:t>𝑐</m:t>
                          </m:r>
                        </m:den>
                      </m:f>
                    </m:oMath>
                  </m:oMathPara>
                </a14:m>
                <a:endParaRPr lang="zh-CN" altLang="zh-CN" sz="1200" kern="100" dirty="0">
                  <a:latin typeface="Calibri" panose="020F0502020204030204" pitchFamily="34" charset="0"/>
                  <a:cs typeface="Times New Roman" panose="02020603050405020304" pitchFamily="18" charset="0"/>
                </a:endParaRPr>
              </a:p>
              <a:p>
                <a:pPr indent="266700" algn="just">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800" i="1" kern="100">
                              <a:latin typeface="Cambria Math" panose="02040503050406030204" pitchFamily="18" charset="0"/>
                              <a:cs typeface="Times New Roman" panose="02020603050405020304" pitchFamily="18" charset="0"/>
                            </a:rPr>
                            <m:t>𝑘</m:t>
                          </m:r>
                        </m:e>
                        <m:sub>
                          <m:r>
                            <a:rPr lang="en-US" altLang="zh-CN" sz="800" i="1" kern="100">
                              <a:latin typeface="Cambria Math" panose="02040503050406030204" pitchFamily="18" charset="0"/>
                              <a:cs typeface="Times New Roman" panose="02020603050405020304" pitchFamily="18" charset="0"/>
                            </a:rPr>
                            <m:t>𝛿</m:t>
                          </m:r>
                        </m:sub>
                      </m:sSub>
                      <m:r>
                        <a:rPr lang="en-US" altLang="zh-CN" sz="800" i="1" kern="100">
                          <a:latin typeface="Cambria Math" panose="02040503050406030204" pitchFamily="18" charset="0"/>
                          <a:cs typeface="Times New Roman" panose="02020603050405020304" pitchFamily="18" charset="0"/>
                        </a:rPr>
                        <m:t>=−</m:t>
                      </m:r>
                      <m:f>
                        <m:f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800" i="1" kern="100">
                              <a:latin typeface="Cambria Math" panose="02040503050406030204" pitchFamily="18" charset="0"/>
                              <a:cs typeface="Times New Roman" panose="02020603050405020304" pitchFamily="18" charset="0"/>
                            </a:rPr>
                            <m:t>𝑚𝑔</m:t>
                          </m:r>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2</m:t>
                              </m:r>
                              <m:r>
                                <a:rPr lang="en-US" altLang="zh-CN" sz="800" i="1" kern="100">
                                  <a:latin typeface="Cambria Math" panose="02040503050406030204" pitchFamily="18" charset="0"/>
                                  <a:cs typeface="Times New Roman" panose="02020603050405020304" pitchFamily="18" charset="0"/>
                                </a:rPr>
                                <m:t>𝑎</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e>
                          </m:d>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𝑐</m:t>
                              </m:r>
                            </m:e>
                          </m:d>
                        </m:num>
                        <m:den>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r>
                                    <a:rPr lang="en-US" altLang="zh-CN" sz="800" i="1" kern="100">
                                      <a:latin typeface="Cambria Math" panose="02040503050406030204" pitchFamily="18" charset="0"/>
                                      <a:cs typeface="Times New Roman" panose="02020603050405020304" pitchFamily="18" charset="0"/>
                                    </a:rPr>
                                    <m:t>)</m:t>
                                  </m:r>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𝑐</m:t>
                              </m:r>
                            </m:e>
                          </m:d>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𝑎</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𝑏𝑋</m:t>
                              </m:r>
                              <m:r>
                                <a:rPr lang="en-US" altLang="zh-CN" sz="800" i="1" kern="100">
                                  <a:latin typeface="Cambria Math" panose="02040503050406030204" pitchFamily="18" charset="0"/>
                                  <a:cs typeface="Times New Roman" panose="02020603050405020304" pitchFamily="18" charset="0"/>
                                </a:rPr>
                                <m:t>−2</m:t>
                              </m:r>
                              <m:r>
                                <a:rPr lang="en-US" altLang="zh-CN" sz="800" i="1" kern="100">
                                  <a:latin typeface="Cambria Math" panose="02040503050406030204" pitchFamily="18" charset="0"/>
                                  <a:cs typeface="Times New Roman" panose="02020603050405020304" pitchFamily="18" charset="0"/>
                                </a:rPr>
                                <m:t>𝑏</m:t>
                              </m:r>
                              <m:r>
                                <a:rPr lang="en-US" altLang="zh-CN" sz="800" i="1" kern="100">
                                  <a:latin typeface="Cambria Math" panose="02040503050406030204" pitchFamily="18" charset="0"/>
                                  <a:cs typeface="Times New Roman" panose="02020603050405020304" pitchFamily="18" charset="0"/>
                                </a:rPr>
                                <m:t>𝛿</m:t>
                              </m:r>
                            </m:e>
                          </m:d>
                        </m:den>
                      </m:f>
                      <m:r>
                        <a:rPr lang="en-US" altLang="zh-CN" sz="800" i="1" kern="100">
                          <a:latin typeface="Cambria Math" panose="02040503050406030204" pitchFamily="18" charset="0"/>
                          <a:cs typeface="Times New Roman" panose="02020603050405020304" pitchFamily="18" charset="0"/>
                        </a:rPr>
                        <m:t>+</m:t>
                      </m:r>
                      <m:f>
                        <m:f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800" i="1" kern="100">
                              <a:latin typeface="Cambria Math" panose="02040503050406030204" pitchFamily="18" charset="0"/>
                              <a:cs typeface="Times New Roman" panose="02020603050405020304" pitchFamily="18" charset="0"/>
                            </a:rPr>
                            <m:t>𝑚𝑔</m:t>
                          </m:r>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r>
                                    <a:rPr lang="en-US" altLang="zh-CN" sz="800" i="1" kern="100">
                                      <a:latin typeface="Cambria Math" panose="02040503050406030204" pitchFamily="18" charset="0"/>
                                      <a:cs typeface="Times New Roman" panose="02020603050405020304" pitchFamily="18" charset="0"/>
                                    </a:rPr>
                                    <m:t>)</m:t>
                                  </m:r>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𝑐</m:t>
                              </m:r>
                            </m:e>
                          </m:d>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−2</m:t>
                              </m:r>
                              <m:r>
                                <a:rPr lang="en-US" altLang="zh-CN" sz="800" i="1" kern="100">
                                  <a:latin typeface="Cambria Math" panose="02040503050406030204" pitchFamily="18" charset="0"/>
                                  <a:cs typeface="Times New Roman" panose="02020603050405020304" pitchFamily="18" charset="0"/>
                                </a:rPr>
                                <m:t>𝑎</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e>
                          </m:d>
                        </m:num>
                        <m:den>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𝑎</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𝑏𝑋</m:t>
                              </m:r>
                              <m:r>
                                <a:rPr lang="en-US" altLang="zh-CN" sz="800" i="1" kern="100">
                                  <a:latin typeface="Cambria Math" panose="02040503050406030204" pitchFamily="18" charset="0"/>
                                  <a:cs typeface="Times New Roman" panose="02020603050405020304" pitchFamily="18" charset="0"/>
                                </a:rPr>
                                <m:t>−2</m:t>
                              </m:r>
                              <m:r>
                                <a:rPr lang="en-US" altLang="zh-CN" sz="800" i="1" kern="100">
                                  <a:latin typeface="Cambria Math" panose="02040503050406030204" pitchFamily="18" charset="0"/>
                                  <a:cs typeface="Times New Roman" panose="02020603050405020304" pitchFamily="18" charset="0"/>
                                </a:rPr>
                                <m:t>𝑏</m:t>
                              </m:r>
                              <m:r>
                                <a:rPr lang="en-US" altLang="zh-CN" sz="800" i="1" kern="100">
                                  <a:latin typeface="Cambria Math" panose="02040503050406030204" pitchFamily="18" charset="0"/>
                                  <a:cs typeface="Times New Roman" panose="02020603050405020304" pitchFamily="18" charset="0"/>
                                </a:rPr>
                                <m:t>𝛿</m:t>
                              </m:r>
                            </m:e>
                          </m:d>
                          <m:d>
                            <m:dPr>
                              <m:begChr m:val="["/>
                              <m:endChr m:val="]"/>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𝑎</m:t>
                              </m:r>
                              <m:sSup>
                                <m:sSup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e>
                                <m:sup>
                                  <m:r>
                                    <a:rPr lang="en-US" altLang="zh-CN" sz="800" i="1" kern="100">
                                      <a:latin typeface="Cambria Math" panose="02040503050406030204" pitchFamily="18" charset="0"/>
                                      <a:cs typeface="Times New Roman" panose="02020603050405020304" pitchFamily="18" charset="0"/>
                                    </a:rPr>
                                    <m:t>2</m:t>
                                  </m:r>
                                </m:sup>
                              </m:sSup>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𝑏</m:t>
                              </m:r>
                              <m:d>
                                <m:dPr>
                                  <m:ctrlPr>
                                    <a:rPr lang="zh-CN" altLang="zh-CN" sz="800" i="1" kern="100">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800" i="1" kern="100">
                                      <a:latin typeface="Cambria Math" panose="02040503050406030204" pitchFamily="18" charset="0"/>
                                      <a:cs typeface="Times New Roman" panose="02020603050405020304" pitchFamily="18" charset="0"/>
                                    </a:rPr>
                                    <m:t>𝑋</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𝛿</m:t>
                                  </m:r>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𝑟</m:t>
                                  </m:r>
                                </m:e>
                              </m:d>
                              <m:r>
                                <a:rPr lang="en-US" altLang="zh-CN" sz="800" i="1" kern="100">
                                  <a:latin typeface="Cambria Math" panose="02040503050406030204" pitchFamily="18" charset="0"/>
                                  <a:cs typeface="Times New Roman" panose="02020603050405020304" pitchFamily="18" charset="0"/>
                                </a:rPr>
                                <m:t>+</m:t>
                              </m:r>
                              <m:r>
                                <a:rPr lang="en-US" altLang="zh-CN" sz="800" i="1" kern="100">
                                  <a:latin typeface="Cambria Math" panose="02040503050406030204" pitchFamily="18" charset="0"/>
                                  <a:cs typeface="Times New Roman" panose="02020603050405020304" pitchFamily="18" charset="0"/>
                                </a:rPr>
                                <m:t>𝑐</m:t>
                              </m:r>
                            </m:e>
                          </m:d>
                        </m:den>
                      </m:f>
                    </m:oMath>
                  </m:oMathPara>
                </a14:m>
                <a:endParaRPr lang="zh-CN" altLang="zh-CN" kern="100" dirty="0">
                  <a:latin typeface="Calibri" panose="020F0502020204030204" pitchFamily="34"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768757" y="4677031"/>
                <a:ext cx="7987164" cy="1070742"/>
              </a:xfrm>
              <a:prstGeom prst="rect">
                <a:avLst/>
              </a:prstGeom>
              <a:blipFill rotWithShape="0">
                <a:blip r:embed="rId4"/>
                <a:stretch>
                  <a:fillRect/>
                </a:stretch>
              </a:blipFill>
            </p:spPr>
            <p:txBody>
              <a:bodyPr/>
              <a:lstStyle/>
              <a:p>
                <a:r>
                  <a:rPr lang="zh-CN" altLang="en-US">
                    <a:noFill/>
                  </a:rPr>
                  <a:t> </a:t>
                </a:r>
              </a:p>
            </p:txBody>
          </p:sp>
        </mc:Fallback>
      </mc:AlternateContent>
      <p:sp>
        <p:nvSpPr>
          <p:cNvPr id="7" name="矩形 6"/>
          <p:cNvSpPr/>
          <p:nvPr/>
        </p:nvSpPr>
        <p:spPr>
          <a:xfrm>
            <a:off x="572374" y="4616126"/>
            <a:ext cx="3575531" cy="338554"/>
          </a:xfrm>
          <a:prstGeom prst="rect">
            <a:avLst/>
          </a:prstGeom>
        </p:spPr>
        <p:txBody>
          <a:bodyPr>
            <a:spAutoFit/>
          </a:bodyPr>
          <a:lstStyle/>
          <a:p>
            <a:r>
              <a:rPr lang="zh-CN" altLang="en-US" sz="1600" dirty="0" smtClean="0">
                <a:ln/>
                <a:solidFill>
                  <a:schemeClr val="tx2"/>
                </a:solidFill>
                <a:latin typeface="华文楷体" panose="02010600040101010101" pitchFamily="2" charset="-122"/>
                <a:ea typeface="华文楷体" panose="02010600040101010101" pitchFamily="2" charset="-122"/>
              </a:rPr>
              <a:t>电流刚度系数和位移刚度系数公式：</a:t>
            </a:r>
            <a:endParaRPr lang="zh-CN" altLang="zh-CN" sz="1600" dirty="0">
              <a:ln/>
              <a:solidFill>
                <a:schemeClr val="tx2"/>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8" name="矩形 7"/>
              <p:cNvSpPr/>
              <p:nvPr/>
            </p:nvSpPr>
            <p:spPr>
              <a:xfrm>
                <a:off x="2858374" y="2923678"/>
                <a:ext cx="3032305" cy="7098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a:ln/>
                          <a:latin typeface="Cambria Math" panose="02040503050406030204" pitchFamily="18" charset="0"/>
                          <a:ea typeface="华文楷体" panose="02010600040101010101" pitchFamily="2" charset="-122"/>
                        </a:rPr>
                        <m:t>𝑚</m:t>
                      </m:r>
                      <m:f>
                        <m:fPr>
                          <m:ctrlPr>
                            <a:rPr lang="zh-CN" altLang="zh-CN" sz="1400" i="1">
                              <a:ln/>
                              <a:latin typeface="Cambria Math" panose="02040503050406030204" pitchFamily="18" charset="0"/>
                              <a:ea typeface="华文楷体" panose="02010600040101010101" pitchFamily="2" charset="-122"/>
                            </a:rPr>
                          </m:ctrlPr>
                        </m:fPr>
                        <m:num>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𝑑</m:t>
                              </m:r>
                            </m:e>
                            <m:sup>
                              <m:r>
                                <a:rPr lang="en-US" altLang="zh-CN" sz="1400">
                                  <a:ln/>
                                  <a:latin typeface="Cambria Math" panose="02040503050406030204" pitchFamily="18" charset="0"/>
                                  <a:ea typeface="华文楷体" panose="02010600040101010101" pitchFamily="2" charset="-122"/>
                                </a:rPr>
                                <m:t>2</m:t>
                              </m:r>
                            </m:sup>
                          </m:sSup>
                          <m:r>
                            <a:rPr lang="en-US" altLang="zh-CN" sz="1400">
                              <a:ln/>
                              <a:latin typeface="Cambria Math" panose="02040503050406030204" pitchFamily="18" charset="0"/>
                              <a:ea typeface="华文楷体" panose="02010600040101010101" pitchFamily="2" charset="-122"/>
                            </a:rPr>
                            <m:t>𝑙</m:t>
                          </m:r>
                        </m:num>
                        <m:den>
                          <m:r>
                            <a:rPr lang="en-US" altLang="zh-CN" sz="1400">
                              <a:ln/>
                              <a:latin typeface="Cambria Math" panose="02040503050406030204" pitchFamily="18" charset="0"/>
                              <a:ea typeface="华文楷体" panose="02010600040101010101" pitchFamily="2" charset="-122"/>
                            </a:rPr>
                            <m:t>𝑑</m:t>
                          </m:r>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𝑡</m:t>
                              </m:r>
                            </m:e>
                            <m:sup>
                              <m:r>
                                <a:rPr lang="en-US" altLang="zh-CN" sz="1400">
                                  <a:ln/>
                                  <a:latin typeface="Cambria Math" panose="02040503050406030204" pitchFamily="18" charset="0"/>
                                  <a:ea typeface="华文楷体" panose="02010600040101010101" pitchFamily="2" charset="-122"/>
                                </a:rPr>
                                <m:t>2</m:t>
                              </m:r>
                            </m:sup>
                          </m:sSup>
                        </m:den>
                      </m:f>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d>
                            <m:dPr>
                              <m:begChr m:val=""/>
                              <m:endChr m:val="|"/>
                              <m:ctrlPr>
                                <a:rPr lang="zh-CN" altLang="zh-CN" sz="1400" i="1">
                                  <a:ln/>
                                  <a:latin typeface="Cambria Math" panose="02040503050406030204" pitchFamily="18" charset="0"/>
                                  <a:ea typeface="华文楷体" panose="02010600040101010101" pitchFamily="2" charset="-122"/>
                                </a:rPr>
                              </m:ctrlPr>
                            </m:dPr>
                            <m:e>
                              <m:f>
                                <m:fPr>
                                  <m:ctrlPr>
                                    <a:rPr lang="zh-CN" altLang="zh-CN" sz="1400" i="1">
                                      <a:ln/>
                                      <a:latin typeface="Cambria Math" panose="02040503050406030204" pitchFamily="18" charset="0"/>
                                      <a:ea typeface="华文楷体" panose="02010600040101010101" pitchFamily="2" charset="-122"/>
                                    </a:rPr>
                                  </m:ctrlPr>
                                </m:fPr>
                                <m:num>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𝐹</m:t>
                                      </m:r>
                                    </m:e>
                                    <m:sub>
                                      <m:r>
                                        <a:rPr lang="en-US" altLang="zh-CN" sz="1400">
                                          <a:ln/>
                                          <a:latin typeface="Cambria Math" panose="02040503050406030204" pitchFamily="18" charset="0"/>
                                          <a:ea typeface="华文楷体" panose="02010600040101010101" pitchFamily="2" charset="-122"/>
                                        </a:rPr>
                                        <m:t>𝑐</m:t>
                                      </m:r>
                                    </m:sub>
                                  </m:sSub>
                                </m:num>
                                <m:den>
                                  <m:r>
                                    <a:rPr lang="en-US" altLang="zh-CN" sz="1400">
                                      <a:ln/>
                                      <a:latin typeface="Cambria Math" panose="02040503050406030204" pitchFamily="18" charset="0"/>
                                      <a:ea typeface="华文楷体" panose="02010600040101010101" pitchFamily="2" charset="-122"/>
                                    </a:rPr>
                                    <m:t>𝜕</m:t>
                                  </m:r>
                                  <m:r>
                                    <a:rPr lang="en-US" altLang="zh-CN" sz="1400">
                                      <a:ln/>
                                      <a:latin typeface="Cambria Math" panose="02040503050406030204" pitchFamily="18" charset="0"/>
                                      <a:ea typeface="华文楷体" panose="02010600040101010101" pitchFamily="2" charset="-122"/>
                                    </a:rPr>
                                    <m:t>𝑖</m:t>
                                  </m:r>
                                </m:den>
                              </m:f>
                            </m:e>
                          </m:d>
                        </m:e>
                        <m:sub>
                          <m:eqArr>
                            <m:eqArrPr>
                              <m:ctrlPr>
                                <a:rPr lang="zh-CN" altLang="zh-CN" sz="1400" i="1">
                                  <a:ln/>
                                  <a:latin typeface="Cambria Math" panose="02040503050406030204" pitchFamily="18" charset="0"/>
                                  <a:ea typeface="华文楷体" panose="02010600040101010101" pitchFamily="2" charset="-122"/>
                                </a:rPr>
                              </m:ctrlPr>
                            </m:eqArrPr>
                            <m:e>
                              <m:r>
                                <a:rPr lang="en-US" altLang="zh-CN" sz="1400">
                                  <a:ln/>
                                  <a:latin typeface="Cambria Math" panose="02040503050406030204" pitchFamily="18" charset="0"/>
                                  <a:ea typeface="华文楷体" panose="02010600040101010101" pitchFamily="2" charset="-122"/>
                                </a:rPr>
                                <m:t>𝛿</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𝛿</m:t>
                                  </m:r>
                                </m:e>
                                <m:sub>
                                  <m:r>
                                    <a:rPr lang="en-US" altLang="zh-CN" sz="1400">
                                      <a:ln/>
                                      <a:latin typeface="Cambria Math" panose="02040503050406030204" pitchFamily="18" charset="0"/>
                                      <a:ea typeface="华文楷体" panose="02010600040101010101" pitchFamily="2" charset="-122"/>
                                    </a:rPr>
                                    <m:t>0</m:t>
                                  </m:r>
                                </m:sub>
                              </m:sSub>
                            </m:e>
                            <m:e>
                              <m:r>
                                <a:rPr lang="en-US" altLang="zh-CN" sz="1400">
                                  <a:ln/>
                                  <a:latin typeface="Cambria Math" panose="02040503050406030204" pitchFamily="18" charset="0"/>
                                  <a:ea typeface="华文楷体" panose="02010600040101010101" pitchFamily="2" charset="-122"/>
                                </a:rPr>
                                <m:t>𝑖</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𝑖</m:t>
                                  </m:r>
                                </m:e>
                                <m:sub>
                                  <m:r>
                                    <a:rPr lang="en-US" altLang="zh-CN" sz="1400">
                                      <a:ln/>
                                      <a:latin typeface="Cambria Math" panose="02040503050406030204" pitchFamily="18" charset="0"/>
                                      <a:ea typeface="华文楷体" panose="02010600040101010101" pitchFamily="2" charset="-122"/>
                                    </a:rPr>
                                    <m:t>0</m:t>
                                  </m:r>
                                </m:sub>
                              </m:sSub>
                            </m:e>
                          </m:eqArr>
                        </m:sub>
                      </m:sSub>
                      <m:r>
                        <a:rPr lang="en-US" altLang="zh-CN" sz="1400">
                          <a:ln/>
                          <a:latin typeface="Cambria Math" panose="02040503050406030204" pitchFamily="18" charset="0"/>
                          <a:ea typeface="华文楷体" panose="02010600040101010101" pitchFamily="2" charset="-122"/>
                        </a:rPr>
                        <m:t>𝑖</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d>
                            <m:dPr>
                              <m:begChr m:val=""/>
                              <m:endChr m:val="|"/>
                              <m:ctrlPr>
                                <a:rPr lang="zh-CN" altLang="zh-CN" sz="1400" i="1">
                                  <a:ln/>
                                  <a:latin typeface="Cambria Math" panose="02040503050406030204" pitchFamily="18" charset="0"/>
                                  <a:ea typeface="华文楷体" panose="02010600040101010101" pitchFamily="2" charset="-122"/>
                                </a:rPr>
                              </m:ctrlPr>
                            </m:dPr>
                            <m:e>
                              <m:f>
                                <m:fPr>
                                  <m:ctrlPr>
                                    <a:rPr lang="zh-CN" altLang="zh-CN" sz="1400" i="1">
                                      <a:ln/>
                                      <a:latin typeface="Cambria Math" panose="02040503050406030204" pitchFamily="18" charset="0"/>
                                      <a:ea typeface="华文楷体" panose="02010600040101010101" pitchFamily="2" charset="-122"/>
                                    </a:rPr>
                                  </m:ctrlPr>
                                </m:fPr>
                                <m:num>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𝐹</m:t>
                                      </m:r>
                                    </m:e>
                                    <m:sub>
                                      <m:r>
                                        <a:rPr lang="en-US" altLang="zh-CN" sz="1400">
                                          <a:ln/>
                                          <a:latin typeface="Cambria Math" panose="02040503050406030204" pitchFamily="18" charset="0"/>
                                          <a:ea typeface="华文楷体" panose="02010600040101010101" pitchFamily="2" charset="-122"/>
                                        </a:rPr>
                                        <m:t>𝑐</m:t>
                                      </m:r>
                                    </m:sub>
                                  </m:sSub>
                                </m:num>
                                <m:den>
                                  <m:r>
                                    <a:rPr lang="en-US" altLang="zh-CN" sz="1400">
                                      <a:ln/>
                                      <a:latin typeface="Cambria Math" panose="02040503050406030204" pitchFamily="18" charset="0"/>
                                      <a:ea typeface="华文楷体" panose="02010600040101010101" pitchFamily="2" charset="-122"/>
                                    </a:rPr>
                                    <m:t>𝜕𝛿</m:t>
                                  </m:r>
                                </m:den>
                              </m:f>
                            </m:e>
                          </m:d>
                        </m:e>
                        <m:sub>
                          <m:eqArr>
                            <m:eqArrPr>
                              <m:ctrlPr>
                                <a:rPr lang="zh-CN" altLang="zh-CN" sz="1400" i="1">
                                  <a:ln/>
                                  <a:latin typeface="Cambria Math" panose="02040503050406030204" pitchFamily="18" charset="0"/>
                                  <a:ea typeface="华文楷体" panose="02010600040101010101" pitchFamily="2" charset="-122"/>
                                </a:rPr>
                              </m:ctrlPr>
                            </m:eqArrPr>
                            <m:e>
                              <m:r>
                                <a:rPr lang="en-US" altLang="zh-CN" sz="1400">
                                  <a:ln/>
                                  <a:latin typeface="Cambria Math" panose="02040503050406030204" pitchFamily="18" charset="0"/>
                                  <a:ea typeface="华文楷体" panose="02010600040101010101" pitchFamily="2" charset="-122"/>
                                </a:rPr>
                                <m:t>𝛿</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𝛿</m:t>
                                  </m:r>
                                </m:e>
                                <m:sub>
                                  <m:r>
                                    <a:rPr lang="en-US" altLang="zh-CN" sz="1400">
                                      <a:ln/>
                                      <a:latin typeface="Cambria Math" panose="02040503050406030204" pitchFamily="18" charset="0"/>
                                      <a:ea typeface="华文楷体" panose="02010600040101010101" pitchFamily="2" charset="-122"/>
                                    </a:rPr>
                                    <m:t>0</m:t>
                                  </m:r>
                                </m:sub>
                              </m:sSub>
                            </m:e>
                            <m:e>
                              <m:r>
                                <a:rPr lang="en-US" altLang="zh-CN" sz="1400">
                                  <a:ln/>
                                  <a:latin typeface="Cambria Math" panose="02040503050406030204" pitchFamily="18" charset="0"/>
                                  <a:ea typeface="华文楷体" panose="02010600040101010101" pitchFamily="2" charset="-122"/>
                                </a:rPr>
                                <m:t>𝑖</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𝑖</m:t>
                                  </m:r>
                                </m:e>
                                <m:sub>
                                  <m:r>
                                    <a:rPr lang="en-US" altLang="zh-CN" sz="1400">
                                      <a:ln/>
                                      <a:latin typeface="Cambria Math" panose="02040503050406030204" pitchFamily="18" charset="0"/>
                                      <a:ea typeface="华文楷体" panose="02010600040101010101" pitchFamily="2" charset="-122"/>
                                    </a:rPr>
                                    <m:t>0</m:t>
                                  </m:r>
                                </m:sub>
                              </m:sSub>
                            </m:e>
                          </m:eqArr>
                        </m:sub>
                      </m:sSub>
                      <m:r>
                        <a:rPr lang="en-US" altLang="zh-CN" sz="1400">
                          <a:ln/>
                          <a:latin typeface="Cambria Math" panose="02040503050406030204" pitchFamily="18" charset="0"/>
                          <a:ea typeface="华文楷体" panose="02010600040101010101" pitchFamily="2" charset="-122"/>
                        </a:rPr>
                        <m:t>𝛿</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𝑓</m:t>
                          </m:r>
                        </m:e>
                        <m:sub>
                          <m:r>
                            <a:rPr lang="en-US" altLang="zh-CN" sz="1400">
                              <a:ln/>
                              <a:latin typeface="Cambria Math" panose="02040503050406030204" pitchFamily="18" charset="0"/>
                              <a:ea typeface="华文楷体" panose="02010600040101010101" pitchFamily="2" charset="-122"/>
                            </a:rPr>
                            <m:t>𝑑</m:t>
                          </m:r>
                        </m:sub>
                      </m:sSub>
                    </m:oMath>
                  </m:oMathPara>
                </a14:m>
                <a:endParaRPr lang="zh-CN" altLang="en-US" sz="1400" dirty="0"/>
              </a:p>
            </p:txBody>
          </p:sp>
        </mc:Choice>
        <mc:Fallback xmlns="">
          <p:sp>
            <p:nvSpPr>
              <p:cNvPr id="8" name="矩形 7"/>
              <p:cNvSpPr>
                <a:spLocks noRot="1" noChangeAspect="1" noMove="1" noResize="1" noEditPoints="1" noAdjustHandles="1" noChangeArrowheads="1" noChangeShapeType="1" noTextEdit="1"/>
              </p:cNvSpPr>
              <p:nvPr/>
            </p:nvSpPr>
            <p:spPr>
              <a:xfrm>
                <a:off x="2858374" y="2923678"/>
                <a:ext cx="3032305" cy="709874"/>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72374" y="2663723"/>
                <a:ext cx="4572000" cy="338554"/>
              </a:xfrm>
              <a:prstGeom prst="rect">
                <a:avLst/>
              </a:prstGeom>
            </p:spPr>
            <p:txBody>
              <a:bodyPr>
                <a:spAutoFit/>
              </a:bodyPr>
              <a:lstStyle/>
              <a:p>
                <a:r>
                  <a:rPr lang="zh-CN" altLang="zh-CN" sz="1600" dirty="0">
                    <a:ln/>
                    <a:solidFill>
                      <a:schemeClr val="tx2"/>
                    </a:solidFill>
                    <a:latin typeface="华文楷体" panose="02010600040101010101" pitchFamily="2" charset="-122"/>
                    <a:ea typeface="华文楷体" panose="02010600040101010101" pitchFamily="2" charset="-122"/>
                  </a:rPr>
                  <a:t>将电磁力合力</a:t>
                </a:r>
                <a14:m>
                  <m:oMath xmlns:m="http://schemas.openxmlformats.org/officeDocument/2006/math">
                    <m:sSub>
                      <m:sSubPr>
                        <m:ctrlPr>
                          <a:rPr lang="zh-CN" altLang="zh-CN" sz="1600" i="1">
                            <a:ln/>
                            <a:solidFill>
                              <a:schemeClr val="tx2"/>
                            </a:solidFill>
                            <a:latin typeface="Cambria Math" panose="02040503050406030204" pitchFamily="18" charset="0"/>
                            <a:ea typeface="华文楷体" panose="02010600040101010101" pitchFamily="2" charset="-122"/>
                          </a:rPr>
                        </m:ctrlPr>
                      </m:sSubPr>
                      <m:e>
                        <m:r>
                          <a:rPr lang="en-US" altLang="zh-CN" sz="1600">
                            <a:ln/>
                            <a:solidFill>
                              <a:schemeClr val="tx2"/>
                            </a:solidFill>
                            <a:latin typeface="Cambria Math" panose="02040503050406030204" pitchFamily="18" charset="0"/>
                            <a:ea typeface="华文楷体" panose="02010600040101010101" pitchFamily="2" charset="-122"/>
                          </a:rPr>
                          <m:t>𝐹</m:t>
                        </m:r>
                      </m:e>
                      <m:sub>
                        <m:r>
                          <a:rPr lang="en-US" altLang="zh-CN" sz="1600">
                            <a:ln/>
                            <a:solidFill>
                              <a:schemeClr val="tx2"/>
                            </a:solidFill>
                            <a:latin typeface="Cambria Math" panose="02040503050406030204" pitchFamily="18" charset="0"/>
                            <a:ea typeface="华文楷体" panose="02010600040101010101" pitchFamily="2" charset="-122"/>
                          </a:rPr>
                          <m:t>𝑐</m:t>
                        </m:r>
                      </m:sub>
                    </m:sSub>
                  </m:oMath>
                </a14:m>
                <a:r>
                  <a:rPr lang="zh-CN" altLang="zh-CN" sz="1600" dirty="0">
                    <a:ln/>
                    <a:solidFill>
                      <a:schemeClr val="tx2"/>
                    </a:solidFill>
                    <a:latin typeface="华文楷体" panose="02010600040101010101" pitchFamily="2" charset="-122"/>
                    <a:ea typeface="华文楷体" panose="02010600040101010101" pitchFamily="2" charset="-122"/>
                  </a:rPr>
                  <a:t>的泰勒</a:t>
                </a:r>
                <a:r>
                  <a:rPr lang="zh-CN" altLang="zh-CN" sz="1600" dirty="0" smtClean="0">
                    <a:ln/>
                    <a:solidFill>
                      <a:schemeClr val="tx2"/>
                    </a:solidFill>
                    <a:latin typeface="华文楷体" panose="02010600040101010101" pitchFamily="2" charset="-122"/>
                    <a:ea typeface="华文楷体" panose="02010600040101010101" pitchFamily="2" charset="-122"/>
                  </a:rPr>
                  <a:t>展开式代入可</a:t>
                </a:r>
                <a:r>
                  <a:rPr lang="zh-CN" altLang="zh-CN" sz="1600" dirty="0">
                    <a:ln/>
                    <a:solidFill>
                      <a:schemeClr val="tx2"/>
                    </a:solidFill>
                    <a:latin typeface="华文楷体" panose="02010600040101010101" pitchFamily="2" charset="-122"/>
                    <a:ea typeface="华文楷体" panose="02010600040101010101" pitchFamily="2" charset="-122"/>
                  </a:rPr>
                  <a:t>得</a:t>
                </a:r>
              </a:p>
            </p:txBody>
          </p:sp>
        </mc:Choice>
        <mc:Fallback xmlns="">
          <p:sp>
            <p:nvSpPr>
              <p:cNvPr id="9" name="矩形 8"/>
              <p:cNvSpPr>
                <a:spLocks noRot="1" noChangeAspect="1" noMove="1" noResize="1" noEditPoints="1" noAdjustHandles="1" noChangeArrowheads="1" noChangeShapeType="1" noTextEdit="1"/>
              </p:cNvSpPr>
              <p:nvPr/>
            </p:nvSpPr>
            <p:spPr>
              <a:xfrm>
                <a:off x="572374" y="2663723"/>
                <a:ext cx="4572000" cy="338554"/>
              </a:xfrm>
              <a:prstGeom prst="rect">
                <a:avLst/>
              </a:prstGeom>
              <a:blipFill rotWithShape="0">
                <a:blip r:embed="rId6"/>
                <a:stretch>
                  <a:fillRect l="-800" t="-3636" b="-254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178517" y="2133580"/>
                <a:ext cx="2306209" cy="524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a:ln/>
                          <a:latin typeface="Cambria Math" panose="02040503050406030204" pitchFamily="18" charset="0"/>
                          <a:ea typeface="华文楷体" panose="02010600040101010101" pitchFamily="2" charset="-122"/>
                        </a:rPr>
                        <m:t>𝑚</m:t>
                      </m:r>
                      <m:f>
                        <m:fPr>
                          <m:ctrlPr>
                            <a:rPr lang="zh-CN" altLang="zh-CN" sz="1400" i="1">
                              <a:ln/>
                              <a:latin typeface="Cambria Math" panose="02040503050406030204" pitchFamily="18" charset="0"/>
                              <a:ea typeface="华文楷体" panose="02010600040101010101" pitchFamily="2" charset="-122"/>
                            </a:rPr>
                          </m:ctrlPr>
                        </m:fPr>
                        <m:num>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𝑑</m:t>
                              </m:r>
                            </m:e>
                            <m:sup>
                              <m:r>
                                <a:rPr lang="en-US" altLang="zh-CN" sz="1400">
                                  <a:ln/>
                                  <a:latin typeface="Cambria Math" panose="02040503050406030204" pitchFamily="18" charset="0"/>
                                  <a:ea typeface="华文楷体" panose="02010600040101010101" pitchFamily="2" charset="-122"/>
                                </a:rPr>
                                <m:t>2</m:t>
                              </m:r>
                            </m:sup>
                          </m:sSup>
                          <m:r>
                            <a:rPr lang="en-US" altLang="zh-CN" sz="1400">
                              <a:ln/>
                              <a:latin typeface="Cambria Math" panose="02040503050406030204" pitchFamily="18" charset="0"/>
                              <a:ea typeface="华文楷体" panose="02010600040101010101" pitchFamily="2" charset="-122"/>
                            </a:rPr>
                            <m:t>𝑙</m:t>
                          </m:r>
                        </m:num>
                        <m:den>
                          <m:r>
                            <a:rPr lang="en-US" altLang="zh-CN" sz="1400">
                              <a:ln/>
                              <a:latin typeface="Cambria Math" panose="02040503050406030204" pitchFamily="18" charset="0"/>
                              <a:ea typeface="华文楷体" panose="02010600040101010101" pitchFamily="2" charset="-122"/>
                            </a:rPr>
                            <m:t>𝑑</m:t>
                          </m:r>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𝑡</m:t>
                              </m:r>
                            </m:e>
                            <m:sup>
                              <m:r>
                                <a:rPr lang="en-US" altLang="zh-CN" sz="1400">
                                  <a:ln/>
                                  <a:latin typeface="Cambria Math" panose="02040503050406030204" pitchFamily="18" charset="0"/>
                                  <a:ea typeface="华文楷体" panose="02010600040101010101" pitchFamily="2" charset="-122"/>
                                </a:rPr>
                                <m:t>2</m:t>
                              </m:r>
                            </m:sup>
                          </m:sSup>
                        </m:den>
                      </m:f>
                      <m:r>
                        <a:rPr lang="en-US" altLang="zh-CN" sz="1400">
                          <a:ln/>
                          <a:latin typeface="Cambria Math" panose="02040503050406030204" pitchFamily="18" charset="0"/>
                          <a:ea typeface="华文楷体" panose="02010600040101010101" pitchFamily="2" charset="-122"/>
                        </a:rPr>
                        <m:t>=</m:t>
                      </m:r>
                      <m:r>
                        <a:rPr lang="en-US" altLang="zh-CN" sz="1400">
                          <a:ln/>
                          <a:latin typeface="Cambria Math" panose="02040503050406030204" pitchFamily="18" charset="0"/>
                          <a:ea typeface="华文楷体" panose="02010600040101010101" pitchFamily="2" charset="-122"/>
                        </a:rPr>
                        <m:t>𝑚𝑔</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𝐹</m:t>
                          </m:r>
                        </m:e>
                        <m:sub>
                          <m:r>
                            <a:rPr lang="en-US" altLang="zh-CN" sz="1400">
                              <a:ln/>
                              <a:latin typeface="Cambria Math" panose="02040503050406030204" pitchFamily="18" charset="0"/>
                              <a:ea typeface="华文楷体" panose="02010600040101010101" pitchFamily="2" charset="-122"/>
                            </a:rPr>
                            <m:t>𝑐</m:t>
                          </m:r>
                        </m:sub>
                      </m:sSub>
                      <m:r>
                        <a:rPr lang="en-US" altLang="zh-CN" sz="1400">
                          <a:ln/>
                          <a:latin typeface="Cambria Math" panose="02040503050406030204" pitchFamily="18" charset="0"/>
                          <a:ea typeface="华文楷体" panose="02010600040101010101" pitchFamily="2" charset="-122"/>
                        </a:rPr>
                        <m:t>(</m:t>
                      </m:r>
                      <m:r>
                        <a:rPr lang="en-US" altLang="zh-CN" sz="1400">
                          <a:ln/>
                          <a:latin typeface="Cambria Math" panose="02040503050406030204" pitchFamily="18" charset="0"/>
                          <a:ea typeface="华文楷体" panose="02010600040101010101" pitchFamily="2" charset="-122"/>
                        </a:rPr>
                        <m:t>𝛿</m:t>
                      </m:r>
                      <m:r>
                        <a:rPr lang="en-US" altLang="zh-CN" sz="1400">
                          <a:ln/>
                          <a:latin typeface="Cambria Math" panose="02040503050406030204" pitchFamily="18" charset="0"/>
                          <a:ea typeface="华文楷体" panose="02010600040101010101" pitchFamily="2" charset="-122"/>
                        </a:rPr>
                        <m:t>,</m:t>
                      </m:r>
                      <m:r>
                        <a:rPr lang="en-US" altLang="zh-CN" sz="1400">
                          <a:ln/>
                          <a:latin typeface="Cambria Math" panose="02040503050406030204" pitchFamily="18" charset="0"/>
                          <a:ea typeface="华文楷体" panose="02010600040101010101" pitchFamily="2" charset="-122"/>
                        </a:rPr>
                        <m:t>𝑖</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𝑓</m:t>
                          </m:r>
                        </m:e>
                        <m:sub>
                          <m:r>
                            <a:rPr lang="en-US" altLang="zh-CN" sz="1400">
                              <a:ln/>
                              <a:latin typeface="Cambria Math" panose="02040503050406030204" pitchFamily="18" charset="0"/>
                              <a:ea typeface="华文楷体" panose="02010600040101010101" pitchFamily="2" charset="-122"/>
                            </a:rPr>
                            <m:t>𝑑</m:t>
                          </m:r>
                        </m:sub>
                      </m:sSub>
                    </m:oMath>
                  </m:oMathPara>
                </a14:m>
                <a:endParaRPr lang="zh-CN" altLang="en-US" sz="1400" dirty="0"/>
              </a:p>
            </p:txBody>
          </p:sp>
        </mc:Choice>
        <mc:Fallback xmlns="">
          <p:sp>
            <p:nvSpPr>
              <p:cNvPr id="10" name="矩形 9"/>
              <p:cNvSpPr>
                <a:spLocks noRot="1" noChangeAspect="1" noMove="1" noResize="1" noEditPoints="1" noAdjustHandles="1" noChangeArrowheads="1" noChangeShapeType="1" noTextEdit="1"/>
              </p:cNvSpPr>
              <p:nvPr/>
            </p:nvSpPr>
            <p:spPr>
              <a:xfrm>
                <a:off x="3178517" y="2133580"/>
                <a:ext cx="2306209" cy="52456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12944" y="4071481"/>
                <a:ext cx="2024593" cy="5245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1400">
                          <a:ln/>
                          <a:latin typeface="Cambria Math" panose="02040503050406030204" pitchFamily="18" charset="0"/>
                          <a:ea typeface="华文楷体" panose="02010600040101010101" pitchFamily="2" charset="-122"/>
                        </a:rPr>
                        <m:t>𝑚</m:t>
                      </m:r>
                      <m:f>
                        <m:fPr>
                          <m:ctrlPr>
                            <a:rPr lang="zh-CN" altLang="zh-CN" sz="1400" i="1">
                              <a:ln/>
                              <a:latin typeface="Cambria Math" panose="02040503050406030204" pitchFamily="18" charset="0"/>
                              <a:ea typeface="华文楷体" panose="02010600040101010101" pitchFamily="2" charset="-122"/>
                            </a:rPr>
                          </m:ctrlPr>
                        </m:fPr>
                        <m:num>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𝑑</m:t>
                              </m:r>
                            </m:e>
                            <m:sup>
                              <m:r>
                                <a:rPr lang="en-US" altLang="zh-CN" sz="1400">
                                  <a:ln/>
                                  <a:latin typeface="Cambria Math" panose="02040503050406030204" pitchFamily="18" charset="0"/>
                                  <a:ea typeface="华文楷体" panose="02010600040101010101" pitchFamily="2" charset="-122"/>
                                </a:rPr>
                                <m:t>2</m:t>
                              </m:r>
                            </m:sup>
                          </m:sSup>
                          <m:r>
                            <a:rPr lang="en-US" altLang="zh-CN" sz="1400">
                              <a:ln/>
                              <a:latin typeface="Cambria Math" panose="02040503050406030204" pitchFamily="18" charset="0"/>
                              <a:ea typeface="华文楷体" panose="02010600040101010101" pitchFamily="2" charset="-122"/>
                            </a:rPr>
                            <m:t>𝑙</m:t>
                          </m:r>
                        </m:num>
                        <m:den>
                          <m:r>
                            <a:rPr lang="en-US" altLang="zh-CN" sz="1400">
                              <a:ln/>
                              <a:latin typeface="Cambria Math" panose="02040503050406030204" pitchFamily="18" charset="0"/>
                              <a:ea typeface="华文楷体" panose="02010600040101010101" pitchFamily="2" charset="-122"/>
                            </a:rPr>
                            <m:t>𝑑</m:t>
                          </m:r>
                          <m:sSup>
                            <m:sSupPr>
                              <m:ctrlPr>
                                <a:rPr lang="zh-CN" altLang="zh-CN" sz="1400" i="1">
                                  <a:ln/>
                                  <a:latin typeface="Cambria Math" panose="02040503050406030204" pitchFamily="18" charset="0"/>
                                  <a:ea typeface="华文楷体" panose="02010600040101010101" pitchFamily="2" charset="-122"/>
                                </a:rPr>
                              </m:ctrlPr>
                            </m:sSupPr>
                            <m:e>
                              <m:r>
                                <a:rPr lang="en-US" altLang="zh-CN" sz="1400">
                                  <a:ln/>
                                  <a:latin typeface="Cambria Math" panose="02040503050406030204" pitchFamily="18" charset="0"/>
                                  <a:ea typeface="华文楷体" panose="02010600040101010101" pitchFamily="2" charset="-122"/>
                                </a:rPr>
                                <m:t>𝑡</m:t>
                              </m:r>
                            </m:e>
                            <m:sup>
                              <m:r>
                                <a:rPr lang="en-US" altLang="zh-CN" sz="1400">
                                  <a:ln/>
                                  <a:latin typeface="Cambria Math" panose="02040503050406030204" pitchFamily="18" charset="0"/>
                                  <a:ea typeface="华文楷体" panose="02010600040101010101" pitchFamily="2" charset="-122"/>
                                </a:rPr>
                                <m:t>2</m:t>
                              </m:r>
                            </m:sup>
                          </m:sSup>
                        </m:den>
                      </m:f>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𝑘</m:t>
                          </m:r>
                        </m:e>
                        <m:sub>
                          <m:r>
                            <a:rPr lang="en-US" altLang="zh-CN" sz="1400">
                              <a:ln/>
                              <a:latin typeface="Cambria Math" panose="02040503050406030204" pitchFamily="18" charset="0"/>
                              <a:ea typeface="华文楷体" panose="02010600040101010101" pitchFamily="2" charset="-122"/>
                            </a:rPr>
                            <m:t>𝑖</m:t>
                          </m:r>
                        </m:sub>
                      </m:sSub>
                      <m:r>
                        <a:rPr lang="en-US" altLang="zh-CN" sz="1400">
                          <a:ln/>
                          <a:latin typeface="Cambria Math" panose="02040503050406030204" pitchFamily="18" charset="0"/>
                          <a:ea typeface="华文楷体" panose="02010600040101010101" pitchFamily="2" charset="-122"/>
                        </a:rPr>
                        <m:t>𝑖</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𝑘</m:t>
                          </m:r>
                        </m:e>
                        <m:sub>
                          <m:r>
                            <a:rPr lang="en-US" altLang="zh-CN" sz="1400">
                              <a:ln/>
                              <a:latin typeface="Cambria Math" panose="02040503050406030204" pitchFamily="18" charset="0"/>
                              <a:ea typeface="华文楷体" panose="02010600040101010101" pitchFamily="2" charset="-122"/>
                            </a:rPr>
                            <m:t>𝛿</m:t>
                          </m:r>
                        </m:sub>
                      </m:sSub>
                      <m:r>
                        <a:rPr lang="en-US" altLang="zh-CN" sz="1400">
                          <a:ln/>
                          <a:latin typeface="Cambria Math" panose="02040503050406030204" pitchFamily="18" charset="0"/>
                          <a:ea typeface="华文楷体" panose="02010600040101010101" pitchFamily="2" charset="-122"/>
                        </a:rPr>
                        <m:t>𝛿</m:t>
                      </m:r>
                      <m:r>
                        <a:rPr lang="en-US" altLang="zh-CN" sz="1400">
                          <a:ln/>
                          <a:latin typeface="Cambria Math" panose="02040503050406030204" pitchFamily="18" charset="0"/>
                          <a:ea typeface="华文楷体" panose="02010600040101010101" pitchFamily="2" charset="-122"/>
                        </a:rPr>
                        <m:t>=</m:t>
                      </m:r>
                      <m:sSub>
                        <m:sSubPr>
                          <m:ctrlPr>
                            <a:rPr lang="zh-CN" altLang="zh-CN" sz="1400" i="1">
                              <a:ln/>
                              <a:latin typeface="Cambria Math" panose="02040503050406030204" pitchFamily="18" charset="0"/>
                              <a:ea typeface="华文楷体" panose="02010600040101010101" pitchFamily="2" charset="-122"/>
                            </a:rPr>
                          </m:ctrlPr>
                        </m:sSubPr>
                        <m:e>
                          <m:r>
                            <a:rPr lang="en-US" altLang="zh-CN" sz="1400">
                              <a:ln/>
                              <a:latin typeface="Cambria Math" panose="02040503050406030204" pitchFamily="18" charset="0"/>
                              <a:ea typeface="华文楷体" panose="02010600040101010101" pitchFamily="2" charset="-122"/>
                            </a:rPr>
                            <m:t>𝑓</m:t>
                          </m:r>
                        </m:e>
                        <m:sub>
                          <m:r>
                            <a:rPr lang="en-US" altLang="zh-CN" sz="1400">
                              <a:ln/>
                              <a:latin typeface="Cambria Math" panose="02040503050406030204" pitchFamily="18" charset="0"/>
                              <a:ea typeface="华文楷体" panose="02010600040101010101" pitchFamily="2" charset="-122"/>
                            </a:rPr>
                            <m:t>𝑑</m:t>
                          </m:r>
                        </m:sub>
                      </m:sSub>
                    </m:oMath>
                  </m:oMathPara>
                </a14:m>
                <a:endParaRPr lang="zh-CN" altLang="en-US" sz="1400" dirty="0"/>
              </a:p>
            </p:txBody>
          </p:sp>
        </mc:Choice>
        <mc:Fallback xmlns="">
          <p:sp>
            <p:nvSpPr>
              <p:cNvPr id="12" name="矩形 11"/>
              <p:cNvSpPr>
                <a:spLocks noRot="1" noChangeAspect="1" noMove="1" noResize="1" noEditPoints="1" noAdjustHandles="1" noChangeArrowheads="1" noChangeShapeType="1" noTextEdit="1"/>
              </p:cNvSpPr>
              <p:nvPr/>
            </p:nvSpPr>
            <p:spPr>
              <a:xfrm>
                <a:off x="3212944" y="4071481"/>
                <a:ext cx="2024593" cy="524567"/>
              </a:xfrm>
              <a:prstGeom prst="rect">
                <a:avLst/>
              </a:prstGeom>
              <a:blipFill rotWithShape="0">
                <a:blip r:embed="rId8"/>
                <a:stretch>
                  <a:fillRect/>
                </a:stretch>
              </a:blipFill>
            </p:spPr>
            <p:txBody>
              <a:bodyPr/>
              <a:lstStyle/>
              <a:p>
                <a:r>
                  <a:rPr lang="zh-CN" altLang="en-US">
                    <a:noFill/>
                  </a:rPr>
                  <a:t> </a:t>
                </a:r>
              </a:p>
            </p:txBody>
          </p:sp>
        </mc:Fallback>
      </mc:AlternateContent>
      <p:sp>
        <p:nvSpPr>
          <p:cNvPr id="14" name="矩形 13"/>
          <p:cNvSpPr/>
          <p:nvPr/>
        </p:nvSpPr>
        <p:spPr>
          <a:xfrm>
            <a:off x="572374" y="5756021"/>
            <a:ext cx="8302600" cy="338554"/>
          </a:xfrm>
          <a:prstGeom prst="rect">
            <a:avLst/>
          </a:prstGeom>
        </p:spPr>
        <p:txBody>
          <a:bodyPr>
            <a:spAutoFit/>
          </a:bodyPr>
          <a:lstStyle/>
          <a:p>
            <a:r>
              <a:rPr lang="zh-CN" altLang="zh-CN" sz="1600" dirty="0">
                <a:ln/>
                <a:solidFill>
                  <a:schemeClr val="tx2"/>
                </a:solidFill>
                <a:latin typeface="华文楷体" panose="02010600040101010101" pitchFamily="2" charset="-122"/>
                <a:ea typeface="华文楷体" panose="02010600040101010101" pitchFamily="2" charset="-122"/>
              </a:rPr>
              <a:t>悬浮运动控制模型</a:t>
            </a:r>
            <a:r>
              <a:rPr lang="zh-CN" altLang="zh-CN" sz="1600" dirty="0" smtClean="0">
                <a:ln/>
                <a:solidFill>
                  <a:schemeClr val="tx2"/>
                </a:solidFill>
                <a:latin typeface="华文楷体" panose="02010600040101010101" pitchFamily="2" charset="-122"/>
                <a:ea typeface="华文楷体" panose="02010600040101010101" pitchFamily="2" charset="-122"/>
              </a:rPr>
              <a:t>以电流</a:t>
            </a:r>
            <a:r>
              <a:rPr lang="en-US" altLang="zh-CN" sz="1600" dirty="0" err="1" smtClean="0">
                <a:ln/>
                <a:solidFill>
                  <a:schemeClr val="tx2"/>
                </a:solidFill>
                <a:latin typeface="华文楷体" panose="02010600040101010101" pitchFamily="2" charset="-122"/>
                <a:ea typeface="华文楷体" panose="02010600040101010101" pitchFamily="2" charset="-122"/>
              </a:rPr>
              <a:t>i</a:t>
            </a:r>
            <a:r>
              <a:rPr lang="zh-CN" altLang="zh-CN" sz="1600" dirty="0" smtClean="0">
                <a:ln/>
                <a:solidFill>
                  <a:schemeClr val="tx2"/>
                </a:solidFill>
                <a:latin typeface="华文楷体" panose="02010600040101010101" pitchFamily="2" charset="-122"/>
                <a:ea typeface="华文楷体" panose="02010600040101010101" pitchFamily="2" charset="-122"/>
              </a:rPr>
              <a:t>为</a:t>
            </a:r>
            <a:r>
              <a:rPr lang="zh-CN" altLang="zh-CN" sz="1600" dirty="0">
                <a:ln/>
                <a:solidFill>
                  <a:schemeClr val="tx2"/>
                </a:solidFill>
                <a:latin typeface="华文楷体" panose="02010600040101010101" pitchFamily="2" charset="-122"/>
                <a:ea typeface="华文楷体" panose="02010600040101010101" pitchFamily="2" charset="-122"/>
              </a:rPr>
              <a:t>输入</a:t>
            </a:r>
            <a:r>
              <a:rPr lang="zh-CN" altLang="zh-CN" sz="1600" dirty="0" smtClean="0">
                <a:ln/>
                <a:solidFill>
                  <a:schemeClr val="tx2"/>
                </a:solidFill>
                <a:latin typeface="华文楷体" panose="02010600040101010101" pitchFamily="2" charset="-122"/>
                <a:ea typeface="华文楷体" panose="02010600040101010101" pitchFamily="2" charset="-122"/>
              </a:rPr>
              <a:t>，</a:t>
            </a:r>
            <a:r>
              <a:rPr lang="zh-CN" altLang="en-US" sz="1600" dirty="0" smtClean="0">
                <a:ln/>
                <a:solidFill>
                  <a:schemeClr val="tx2"/>
                </a:solidFill>
                <a:latin typeface="华文楷体" panose="02010600040101010101" pitchFamily="2" charset="-122"/>
                <a:ea typeface="华文楷体" panose="02010600040101010101" pitchFamily="2" charset="-122"/>
              </a:rPr>
              <a:t>位移</a:t>
            </a:r>
            <a:r>
              <a:rPr lang="en-US" altLang="zh-CN" sz="1600" dirty="0" smtClean="0">
                <a:ln/>
                <a:solidFill>
                  <a:schemeClr val="tx2"/>
                </a:solidFill>
                <a:latin typeface="华文楷体" panose="02010600040101010101" pitchFamily="2" charset="-122"/>
                <a:ea typeface="华文楷体" panose="02010600040101010101" pitchFamily="2" charset="-122"/>
              </a:rPr>
              <a:t>x</a:t>
            </a:r>
            <a:r>
              <a:rPr lang="zh-CN" altLang="zh-CN" sz="1600" dirty="0" smtClean="0">
                <a:ln/>
                <a:solidFill>
                  <a:schemeClr val="tx2"/>
                </a:solidFill>
                <a:latin typeface="华文楷体" panose="02010600040101010101" pitchFamily="2" charset="-122"/>
                <a:ea typeface="华文楷体" panose="02010600040101010101" pitchFamily="2" charset="-122"/>
              </a:rPr>
              <a:t>为</a:t>
            </a:r>
            <a:r>
              <a:rPr lang="zh-CN" altLang="zh-CN" sz="1600" dirty="0">
                <a:ln/>
                <a:solidFill>
                  <a:schemeClr val="tx2"/>
                </a:solidFill>
                <a:latin typeface="华文楷体" panose="02010600040101010101" pitchFamily="2" charset="-122"/>
                <a:ea typeface="华文楷体" panose="02010600040101010101" pitchFamily="2" charset="-122"/>
              </a:rPr>
              <a:t>输出，建立磁性小球悬浮系统控制</a:t>
            </a:r>
            <a:r>
              <a:rPr lang="zh-CN" altLang="zh-CN" sz="1600" dirty="0" smtClean="0">
                <a:ln/>
                <a:solidFill>
                  <a:schemeClr val="tx2"/>
                </a:solidFill>
                <a:latin typeface="华文楷体" panose="02010600040101010101" pitchFamily="2" charset="-122"/>
                <a:ea typeface="华文楷体" panose="02010600040101010101" pitchFamily="2" charset="-122"/>
              </a:rPr>
              <a:t>模型</a:t>
            </a:r>
            <a:endParaRPr lang="zh-CN" altLang="zh-CN" sz="1600" dirty="0">
              <a:ln/>
              <a:solidFill>
                <a:schemeClr val="tx2"/>
              </a:solidFill>
              <a:latin typeface="华文楷体" panose="02010600040101010101" pitchFamily="2" charset="-122"/>
              <a:ea typeface="华文楷体" panose="02010600040101010101" pitchFamily="2" charset="-122"/>
            </a:endParaRPr>
          </a:p>
        </p:txBody>
      </p:sp>
      <mc:AlternateContent xmlns:mc="http://schemas.openxmlformats.org/markup-compatibility/2006" xmlns:a14="http://schemas.microsoft.com/office/drawing/2010/main">
        <mc:Choice Requires="a14">
          <p:sp>
            <p:nvSpPr>
              <p:cNvPr id="15" name="矩形 14"/>
              <p:cNvSpPr/>
              <p:nvPr/>
            </p:nvSpPr>
            <p:spPr>
              <a:xfrm>
                <a:off x="3712508" y="6066294"/>
                <a:ext cx="1530098" cy="540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cs typeface="Times New Roman" panose="02020603050405020304" pitchFamily="18" charset="0"/>
                            </a:rPr>
                            <m:t>𝛿</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𝑠</m:t>
                          </m:r>
                          <m:r>
                            <a:rPr lang="en-US" altLang="zh-CN" sz="1400" i="1" kern="100">
                              <a:latin typeface="Cambria Math" panose="02040503050406030204" pitchFamily="18" charset="0"/>
                              <a:cs typeface="Times New Roman" panose="02020603050405020304" pitchFamily="18" charset="0"/>
                            </a:rPr>
                            <m:t>)</m:t>
                          </m:r>
                        </m:num>
                        <m:den>
                          <m:r>
                            <a:rPr lang="en-US" altLang="zh-CN" sz="1400" i="1" kern="100">
                              <a:latin typeface="Cambria Math" panose="02040503050406030204" pitchFamily="18" charset="0"/>
                              <a:cs typeface="Times New Roman" panose="02020603050405020304" pitchFamily="18" charset="0"/>
                            </a:rPr>
                            <m:t>𝐼</m:t>
                          </m:r>
                          <m:r>
                            <a:rPr lang="en-US" altLang="zh-CN" sz="1400" i="1" kern="100">
                              <a:latin typeface="Cambria Math" panose="02040503050406030204" pitchFamily="18" charset="0"/>
                              <a:cs typeface="Times New Roman" panose="02020603050405020304" pitchFamily="18" charset="0"/>
                            </a:rPr>
                            <m:t>(</m:t>
                          </m:r>
                          <m:r>
                            <a:rPr lang="en-US" altLang="zh-CN" sz="1400" i="1" kern="100">
                              <a:latin typeface="Cambria Math" panose="02040503050406030204" pitchFamily="18" charset="0"/>
                              <a:cs typeface="Times New Roman" panose="02020603050405020304" pitchFamily="18" charset="0"/>
                            </a:rPr>
                            <m:t>𝑠</m:t>
                          </m:r>
                          <m:r>
                            <a:rPr lang="en-US" altLang="zh-CN" sz="1400" i="1" kern="100">
                              <a:latin typeface="Cambria Math" panose="02040503050406030204" pitchFamily="18" charset="0"/>
                              <a:cs typeface="Times New Roman" panose="02020603050405020304" pitchFamily="18" charset="0"/>
                            </a:rPr>
                            <m:t>)</m:t>
                          </m:r>
                        </m:den>
                      </m:f>
                      <m:r>
                        <a:rPr lang="en-US" altLang="zh-CN" sz="1400" kern="100">
                          <a:latin typeface="Cambria Math" panose="02040503050406030204" pitchFamily="18" charset="0"/>
                          <a:cs typeface="Times New Roman" panose="02020603050405020304" pitchFamily="18" charset="0"/>
                        </a:rPr>
                        <m:t>=</m:t>
                      </m:r>
                      <m:f>
                        <m:f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𝑘</m:t>
                              </m:r>
                            </m:e>
                            <m:sub>
                              <m:r>
                                <a:rPr lang="en-US" altLang="zh-CN" sz="1400" i="1" kern="100">
                                  <a:latin typeface="Cambria Math" panose="02040503050406030204" pitchFamily="18" charset="0"/>
                                  <a:cs typeface="Times New Roman" panose="02020603050405020304" pitchFamily="18" charset="0"/>
                                </a:rPr>
                                <m:t>𝑖</m:t>
                              </m:r>
                            </m:sub>
                          </m:sSub>
                        </m:num>
                        <m:den>
                          <m:r>
                            <a:rPr lang="en-US" altLang="zh-CN" sz="1400" i="1" kern="100">
                              <a:latin typeface="Cambria Math" panose="02040503050406030204" pitchFamily="18" charset="0"/>
                              <a:cs typeface="Times New Roman" panose="02020603050405020304" pitchFamily="18" charset="0"/>
                            </a:rPr>
                            <m:t>𝑚</m:t>
                          </m:r>
                          <m:sSup>
                            <m:sSup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cs typeface="Times New Roman" panose="02020603050405020304" pitchFamily="18" charset="0"/>
                                </a:rPr>
                                <m:t>𝑠</m:t>
                              </m:r>
                            </m:e>
                            <m:sup>
                              <m:r>
                                <a:rPr lang="en-US" altLang="zh-CN" sz="1400" i="1" kern="100">
                                  <a:latin typeface="Cambria Math" panose="02040503050406030204" pitchFamily="18" charset="0"/>
                                  <a:cs typeface="Times New Roman" panose="02020603050405020304" pitchFamily="18" charset="0"/>
                                </a:rPr>
                                <m:t>2</m:t>
                              </m:r>
                            </m:sup>
                          </m:sSup>
                          <m:r>
                            <a:rPr lang="en-US" altLang="zh-CN" sz="1400" i="1" kern="100">
                              <a:latin typeface="Cambria Math" panose="02040503050406030204" pitchFamily="18" charset="0"/>
                              <a:cs typeface="Times New Roman" panose="02020603050405020304" pitchFamily="18" charset="0"/>
                            </a:rPr>
                            <m:t>+</m:t>
                          </m:r>
                          <m:sSub>
                            <m:sSubPr>
                              <m:ctrlPr>
                                <a:rPr lang="zh-CN" altLang="zh-CN" sz="14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cs typeface="Times New Roman" panose="02020603050405020304" pitchFamily="18" charset="0"/>
                                </a:rPr>
                                <m:t>𝑘</m:t>
                              </m:r>
                            </m:e>
                            <m:sub>
                              <m:r>
                                <a:rPr lang="en-US" altLang="zh-CN" sz="1400" i="1" kern="100">
                                  <a:latin typeface="Cambria Math" panose="02040503050406030204" pitchFamily="18" charset="0"/>
                                  <a:cs typeface="Times New Roman" panose="02020603050405020304" pitchFamily="18" charset="0"/>
                                </a:rPr>
                                <m:t>𝛿</m:t>
                              </m:r>
                            </m:sub>
                          </m:sSub>
                        </m:den>
                      </m:f>
                    </m:oMath>
                  </m:oMathPara>
                </a14:m>
                <a:endParaRPr lang="zh-CN" altLang="en-US" sz="1400" dirty="0"/>
              </a:p>
            </p:txBody>
          </p:sp>
        </mc:Choice>
        <mc:Fallback xmlns="">
          <p:sp>
            <p:nvSpPr>
              <p:cNvPr id="15" name="矩形 14"/>
              <p:cNvSpPr>
                <a:spLocks noRot="1" noChangeAspect="1" noMove="1" noResize="1" noEditPoints="1" noAdjustHandles="1" noChangeArrowheads="1" noChangeShapeType="1" noTextEdit="1"/>
              </p:cNvSpPr>
              <p:nvPr/>
            </p:nvSpPr>
            <p:spPr>
              <a:xfrm>
                <a:off x="3712508" y="6066294"/>
                <a:ext cx="1530098" cy="540917"/>
              </a:xfrm>
              <a:prstGeom prst="rect">
                <a:avLst/>
              </a:prstGeom>
              <a:blipFill rotWithShape="0">
                <a:blip r:embed="rId9"/>
                <a:stretch>
                  <a:fillRect b="-4494"/>
                </a:stretch>
              </a:blipFill>
            </p:spPr>
            <p:txBody>
              <a:bodyPr/>
              <a:lstStyle/>
              <a:p>
                <a:r>
                  <a:rPr lang="zh-CN" altLang="en-US">
                    <a:noFill/>
                  </a:rPr>
                  <a:t> </a:t>
                </a:r>
              </a:p>
            </p:txBody>
          </p:sp>
        </mc:Fallback>
      </mc:AlternateContent>
      <p:sp>
        <p:nvSpPr>
          <p:cNvPr id="25" name="矩形 24"/>
          <p:cNvSpPr/>
          <p:nvPr/>
        </p:nvSpPr>
        <p:spPr>
          <a:xfrm>
            <a:off x="6519411" y="1284353"/>
            <a:ext cx="2236510"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a:ln/>
                <a:solidFill>
                  <a:schemeClr val="tx2"/>
                </a:solidFill>
                <a:latin typeface="华文楷体" panose="02010600040101010101" pitchFamily="2" charset="-122"/>
                <a:ea typeface="华文楷体" panose="02010600040101010101" pitchFamily="2" charset="-122"/>
              </a:rPr>
              <a:t>双</a:t>
            </a:r>
            <a:r>
              <a:rPr lang="zh-CN" altLang="en-US" sz="2000" dirty="0" smtClean="0">
                <a:ln/>
                <a:solidFill>
                  <a:schemeClr val="tx2"/>
                </a:solidFill>
                <a:latin typeface="华文楷体" panose="02010600040101010101" pitchFamily="2" charset="-122"/>
                <a:ea typeface="华文楷体" panose="02010600040101010101" pitchFamily="2" charset="-122"/>
              </a:rPr>
              <a:t>电磁驱动器模型</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0202441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grpSp>
        <p:nvGrpSpPr>
          <p:cNvPr id="19" name="组合 18"/>
          <p:cNvGrpSpPr/>
          <p:nvPr/>
        </p:nvGrpSpPr>
        <p:grpSpPr>
          <a:xfrm>
            <a:off x="0" y="0"/>
            <a:ext cx="1839191" cy="1107996"/>
            <a:chOff x="210032" y="336563"/>
            <a:chExt cx="2338293" cy="1107996"/>
          </a:xfrm>
        </p:grpSpPr>
        <p:sp>
          <p:nvSpPr>
            <p:cNvPr id="20" name="文本框 19">
              <a:extLst>
                <a:ext uri="{FF2B5EF4-FFF2-40B4-BE49-F238E27FC236}">
                  <a16:creationId xmlns:a16="http://schemas.microsoft.com/office/drawing/2014/main" id="{4DDA22EB-20CE-408C-85B4-8B6AF0706B36}"/>
                </a:ext>
              </a:extLst>
            </p:cNvPr>
            <p:cNvSpPr txBox="1"/>
            <p:nvPr/>
          </p:nvSpPr>
          <p:spPr>
            <a:xfrm>
              <a:off x="210032" y="336563"/>
              <a:ext cx="1107996" cy="646331"/>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zh-CN" altLang="en-US" sz="3600" b="0" i="0" u="none" strike="noStrike" kern="0" cap="none" spc="0" normalizeH="0" baseline="0" noProof="0" dirty="0">
                  <a:ln>
                    <a:noFill/>
                  </a:ln>
                  <a:solidFill>
                    <a:schemeClr val="tx2"/>
                  </a:solidFill>
                  <a:effectLst/>
                  <a:uLnTx/>
                  <a:uFillTx/>
                  <a:latin typeface="黑体" panose="02010609060101010101" pitchFamily="49" charset="-122"/>
                  <a:ea typeface="黑体" panose="02010609060101010101" pitchFamily="49" charset="-122"/>
                </a:rPr>
                <a:t>目录</a:t>
              </a:r>
            </a:p>
          </p:txBody>
        </p:sp>
        <p:cxnSp>
          <p:nvCxnSpPr>
            <p:cNvPr id="21" name="直接连接符 20">
              <a:extLst>
                <a:ext uri="{FF2B5EF4-FFF2-40B4-BE49-F238E27FC236}">
                  <a16:creationId xmlns:a16="http://schemas.microsoft.com/office/drawing/2014/main" id="{F0A0F34D-04C9-4B6F-9537-C4B94B15C82E}"/>
                </a:ext>
              </a:extLst>
            </p:cNvPr>
            <p:cNvCxnSpPr/>
            <p:nvPr/>
          </p:nvCxnSpPr>
          <p:spPr>
            <a:xfrm flipH="1">
              <a:off x="466344" y="690506"/>
              <a:ext cx="1325880" cy="626230"/>
            </a:xfrm>
            <a:prstGeom prst="line">
              <a:avLst/>
            </a:prstGeom>
            <a:noFill/>
            <a:ln w="19050" cap="flat" cmpd="sng" algn="ctr">
              <a:solidFill>
                <a:srgbClr val="222B34"/>
              </a:solidFill>
              <a:prstDash val="solid"/>
              <a:miter lim="800000"/>
            </a:ln>
            <a:effectLst/>
          </p:spPr>
        </p:cxnSp>
        <p:sp>
          <p:nvSpPr>
            <p:cNvPr id="22" name="文本框 21">
              <a:extLst>
                <a:ext uri="{FF2B5EF4-FFF2-40B4-BE49-F238E27FC236}">
                  <a16:creationId xmlns:a16="http://schemas.microsoft.com/office/drawing/2014/main" id="{DA28BF9B-EF97-4747-AD9D-72C93554A059}"/>
                </a:ext>
              </a:extLst>
            </p:cNvPr>
            <p:cNvSpPr txBox="1"/>
            <p:nvPr/>
          </p:nvSpPr>
          <p:spPr>
            <a:xfrm>
              <a:off x="949810" y="1044449"/>
              <a:ext cx="1598515" cy="400110"/>
            </a:xfrm>
            <a:prstGeom prst="rect">
              <a:avLst/>
            </a:prstGeom>
            <a:noFill/>
          </p:spPr>
          <p:txBody>
            <a:bodyPr wrap="none" rtlCol="0">
              <a:sp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chemeClr val="tx2"/>
                  </a:solidFill>
                  <a:effectLst/>
                  <a:uLnTx/>
                  <a:uFillTx/>
                  <a:latin typeface="Times New Roman" panose="02020603050405020304" pitchFamily="18" charset="0"/>
                  <a:ea typeface="微软雅黑"/>
                  <a:cs typeface="Times New Roman" panose="02020603050405020304" pitchFamily="18" charset="0"/>
                </a:rPr>
                <a:t>CONTENTS</a:t>
              </a:r>
              <a:endParaRPr kumimoji="0" lang="zh-CN" altLang="en-US" sz="2000" b="1" i="0" u="none" strike="noStrike" kern="0" cap="none" spc="0" normalizeH="0" baseline="0" noProof="0" dirty="0">
                <a:ln>
                  <a:noFill/>
                </a:ln>
                <a:solidFill>
                  <a:schemeClr val="tx2"/>
                </a:solidFill>
                <a:effectLst/>
                <a:uLnTx/>
                <a:uFillTx/>
                <a:latin typeface="Times New Roman" panose="02020603050405020304" pitchFamily="18" charset="0"/>
                <a:ea typeface="微软雅黑"/>
                <a:cs typeface="Times New Roman" panose="02020603050405020304" pitchFamily="18" charset="0"/>
              </a:endParaRPr>
            </a:p>
          </p:txBody>
        </p:sp>
      </p:grpSp>
      <p:grpSp>
        <p:nvGrpSpPr>
          <p:cNvPr id="31" name="组合 30"/>
          <p:cNvGrpSpPr/>
          <p:nvPr/>
        </p:nvGrpSpPr>
        <p:grpSpPr>
          <a:xfrm>
            <a:off x="3032102" y="1528284"/>
            <a:ext cx="4869047" cy="770900"/>
            <a:chOff x="3032102" y="1528284"/>
            <a:chExt cx="4869047" cy="770900"/>
          </a:xfrm>
        </p:grpSpPr>
        <p:sp>
          <p:nvSpPr>
            <p:cNvPr id="32" name="任意多边形 31"/>
            <p:cNvSpPr/>
            <p:nvPr/>
          </p:nvSpPr>
          <p:spPr>
            <a:xfrm>
              <a:off x="3417551" y="1528284"/>
              <a:ext cx="4483598" cy="770900"/>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algn="ctr" defTabSz="889000">
                <a:lnSpc>
                  <a:spcPct val="90000"/>
                </a:lnSpc>
                <a:spcBef>
                  <a:spcPct val="0"/>
                </a:spcBef>
                <a:spcAft>
                  <a:spcPct val="35000"/>
                </a:spcAft>
              </a:pPr>
              <a:endParaRPr lang="zh-CN" altLang="en-US" sz="2000" b="1" kern="1200" dirty="0">
                <a:solidFill>
                  <a:sysClr val="window" lastClr="FFFFFF"/>
                </a:solidFill>
                <a:latin typeface="微软雅黑" panose="020B0503020204020204" pitchFamily="34" charset="-122"/>
                <a:ea typeface="微软雅黑" panose="020B0503020204020204" pitchFamily="34" charset="-122"/>
                <a:cs typeface="+mn-cs"/>
              </a:endParaRPr>
            </a:p>
          </p:txBody>
        </p:sp>
        <p:sp>
          <p:nvSpPr>
            <p:cNvPr id="33" name="椭圆 32"/>
            <p:cNvSpPr/>
            <p:nvPr/>
          </p:nvSpPr>
          <p:spPr>
            <a:xfrm>
              <a:off x="3032102" y="1528285"/>
              <a:ext cx="770898" cy="770898"/>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34" name="矩形 33"/>
            <p:cNvSpPr/>
            <p:nvPr/>
          </p:nvSpPr>
          <p:spPr>
            <a:xfrm>
              <a:off x="3222625" y="1621346"/>
              <a:ext cx="389851" cy="584775"/>
            </a:xfrm>
            <a:prstGeom prst="rect">
              <a:avLst/>
            </a:prstGeom>
            <a:noFill/>
          </p:spPr>
          <p:txBody>
            <a:bodyPr wrap="none" lIns="91440" tIns="45720" rIns="91440" bIns="45720">
              <a:spAutoFit/>
            </a:bodyPr>
            <a:lstStyle/>
            <a:p>
              <a:pPr algn="ctr"/>
              <a:r>
                <a:rPr lang="en-US" altLang="zh-CN" sz="3200" b="1"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1</a:t>
              </a:r>
              <a:endParaRPr lang="zh-CN" altLang="en-US" sz="32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2" name="组合 1"/>
          <p:cNvGrpSpPr/>
          <p:nvPr/>
        </p:nvGrpSpPr>
        <p:grpSpPr>
          <a:xfrm>
            <a:off x="3032102" y="2529301"/>
            <a:ext cx="4869047" cy="770900"/>
            <a:chOff x="3032102" y="2529301"/>
            <a:chExt cx="4869047" cy="770900"/>
          </a:xfrm>
        </p:grpSpPr>
        <p:sp>
          <p:nvSpPr>
            <p:cNvPr id="23" name="任意多边形 22"/>
            <p:cNvSpPr/>
            <p:nvPr/>
          </p:nvSpPr>
          <p:spPr>
            <a:xfrm>
              <a:off x="3417551" y="2529301"/>
              <a:ext cx="4483598" cy="770900"/>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algn="ctr" defTabSz="889000">
                <a:lnSpc>
                  <a:spcPct val="90000"/>
                </a:lnSpc>
                <a:spcBef>
                  <a:spcPct val="0"/>
                </a:spcBef>
                <a:spcAft>
                  <a:spcPct val="35000"/>
                </a:spcAft>
              </a:pPr>
              <a:r>
                <a:rPr lang="zh-CN" altLang="en-US" sz="2000" b="1" dirty="0" smtClean="0">
                  <a:solidFill>
                    <a:sysClr val="window" lastClr="FFFFFF"/>
                  </a:solidFill>
                  <a:latin typeface="微软雅黑" panose="020B0503020204020204" pitchFamily="34" charset="-122"/>
                  <a:ea typeface="微软雅黑" panose="020B0503020204020204" pitchFamily="34" charset="-122"/>
                </a:rPr>
                <a:t>国内外研究概况</a:t>
              </a:r>
              <a:endParaRPr lang="zh-CN" altLang="en-US" sz="2000" kern="1200" dirty="0">
                <a:solidFill>
                  <a:sysClr val="window" lastClr="FFFFFF"/>
                </a:solidFill>
                <a:latin typeface="微软雅黑" panose="020B0503020204020204" pitchFamily="34" charset="-122"/>
                <a:ea typeface="微软雅黑" panose="020B0503020204020204" pitchFamily="34" charset="-122"/>
                <a:cs typeface="+mn-cs"/>
              </a:endParaRPr>
            </a:p>
          </p:txBody>
        </p:sp>
        <p:sp>
          <p:nvSpPr>
            <p:cNvPr id="24" name="椭圆 23"/>
            <p:cNvSpPr/>
            <p:nvPr/>
          </p:nvSpPr>
          <p:spPr>
            <a:xfrm>
              <a:off x="3032102" y="2529302"/>
              <a:ext cx="770898" cy="770898"/>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35" name="矩形 34"/>
            <p:cNvSpPr/>
            <p:nvPr/>
          </p:nvSpPr>
          <p:spPr>
            <a:xfrm>
              <a:off x="3222625" y="2622363"/>
              <a:ext cx="389851" cy="584775"/>
            </a:xfrm>
            <a:prstGeom prst="rect">
              <a:avLst/>
            </a:prstGeom>
            <a:noFill/>
          </p:spPr>
          <p:txBody>
            <a:bodyPr wrap="none" lIns="91440" tIns="45720" rIns="91440" bIns="45720">
              <a:spAutoFit/>
            </a:bodyPr>
            <a:lstStyle/>
            <a:p>
              <a:pPr algn="ctr"/>
              <a:r>
                <a:rPr lang="en-US" altLang="zh-CN" sz="3200" b="1"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2</a:t>
              </a:r>
              <a:endParaRPr lang="zh-CN" altLang="en-US" sz="32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3" name="组合 2"/>
          <p:cNvGrpSpPr/>
          <p:nvPr/>
        </p:nvGrpSpPr>
        <p:grpSpPr>
          <a:xfrm>
            <a:off x="3032102" y="3530318"/>
            <a:ext cx="4869047" cy="770899"/>
            <a:chOff x="3032102" y="3530318"/>
            <a:chExt cx="4869047" cy="770899"/>
          </a:xfrm>
        </p:grpSpPr>
        <p:sp>
          <p:nvSpPr>
            <p:cNvPr id="25" name="任意多边形 24"/>
            <p:cNvSpPr/>
            <p:nvPr/>
          </p:nvSpPr>
          <p:spPr>
            <a:xfrm>
              <a:off x="3417551" y="3530318"/>
              <a:ext cx="4483598" cy="77089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0" numCol="1" spcCol="1270" anchor="ctr" anchorCtr="0">
              <a:noAutofit/>
            </a:bodyPr>
            <a:lstStyle/>
            <a:p>
              <a:pPr lvl="0" algn="ctr" defTabSz="889000">
                <a:lnSpc>
                  <a:spcPct val="90000"/>
                </a:lnSpc>
                <a:spcBef>
                  <a:spcPct val="0"/>
                </a:spcBef>
                <a:spcAft>
                  <a:spcPct val="35000"/>
                </a:spcAft>
              </a:pPr>
              <a:r>
                <a:rPr lang="zh-CN" altLang="en-US" sz="2000" b="1" dirty="0" smtClean="0">
                  <a:solidFill>
                    <a:sysClr val="window" lastClr="FFFFFF"/>
                  </a:solidFill>
                  <a:latin typeface="微软雅黑" panose="020B0503020204020204" pitchFamily="34" charset="-122"/>
                  <a:ea typeface="微软雅黑" panose="020B0503020204020204" pitchFamily="34" charset="-122"/>
                </a:rPr>
                <a:t>研究内容及方案</a:t>
              </a:r>
              <a:endParaRPr lang="zh-CN" altLang="en-US" sz="2000" kern="1200" dirty="0">
                <a:solidFill>
                  <a:sysClr val="window" lastClr="FFFFFF"/>
                </a:solidFill>
                <a:latin typeface="微软雅黑" panose="020B0503020204020204" pitchFamily="34" charset="-122"/>
                <a:ea typeface="微软雅黑" panose="020B0503020204020204" pitchFamily="34" charset="-122"/>
                <a:cs typeface="+mn-cs"/>
              </a:endParaRPr>
            </a:p>
          </p:txBody>
        </p:sp>
        <p:sp>
          <p:nvSpPr>
            <p:cNvPr id="26" name="椭圆 25"/>
            <p:cNvSpPr/>
            <p:nvPr/>
          </p:nvSpPr>
          <p:spPr>
            <a:xfrm>
              <a:off x="3032102" y="3530319"/>
              <a:ext cx="770898" cy="770898"/>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36" name="矩形 35"/>
            <p:cNvSpPr/>
            <p:nvPr/>
          </p:nvSpPr>
          <p:spPr>
            <a:xfrm>
              <a:off x="3222625" y="3623379"/>
              <a:ext cx="389851" cy="584775"/>
            </a:xfrm>
            <a:prstGeom prst="rect">
              <a:avLst/>
            </a:prstGeom>
            <a:noFill/>
          </p:spPr>
          <p:txBody>
            <a:bodyPr wrap="none" lIns="91440" tIns="45720" rIns="91440" bIns="45720">
              <a:spAutoFit/>
            </a:bodyPr>
            <a:lstStyle/>
            <a:p>
              <a:pPr algn="ctr"/>
              <a:r>
                <a:rPr lang="en-US" altLang="zh-CN" sz="3200" b="1"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3</a:t>
              </a:r>
              <a:endParaRPr lang="zh-CN" altLang="en-US" sz="32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4" name="组合 3"/>
          <p:cNvGrpSpPr/>
          <p:nvPr/>
        </p:nvGrpSpPr>
        <p:grpSpPr>
          <a:xfrm>
            <a:off x="3032102" y="4531336"/>
            <a:ext cx="4869047" cy="770899"/>
            <a:chOff x="3032102" y="4531336"/>
            <a:chExt cx="4869047" cy="770899"/>
          </a:xfrm>
        </p:grpSpPr>
        <p:sp>
          <p:nvSpPr>
            <p:cNvPr id="27" name="任意多边形 26"/>
            <p:cNvSpPr/>
            <p:nvPr/>
          </p:nvSpPr>
          <p:spPr>
            <a:xfrm>
              <a:off x="3417551" y="4531336"/>
              <a:ext cx="4483598" cy="77089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0" numCol="1" spcCol="1270" anchor="ctr" anchorCtr="0">
              <a:noAutofit/>
            </a:bodyPr>
            <a:lstStyle/>
            <a:p>
              <a:pPr lvl="0" algn="ctr" defTabSz="889000">
                <a:lnSpc>
                  <a:spcPct val="90000"/>
                </a:lnSpc>
                <a:spcBef>
                  <a:spcPct val="0"/>
                </a:spcBef>
                <a:spcAft>
                  <a:spcPct val="35000"/>
                </a:spcAft>
              </a:pPr>
              <a:r>
                <a:rPr lang="zh-CN" altLang="en-US" sz="2000" b="1" dirty="0" smtClean="0">
                  <a:solidFill>
                    <a:sysClr val="window" lastClr="FFFFFF"/>
                  </a:solidFill>
                  <a:latin typeface="微软雅黑" panose="020B0503020204020204" pitchFamily="34" charset="-122"/>
                  <a:ea typeface="微软雅黑" panose="020B0503020204020204" pitchFamily="34" charset="-122"/>
                </a:rPr>
                <a:t>预期成果</a:t>
              </a:r>
              <a:endParaRPr lang="zh-CN" altLang="en-US" sz="2000" kern="1200" dirty="0">
                <a:solidFill>
                  <a:sysClr val="window" lastClr="FFFFFF"/>
                </a:solidFill>
                <a:latin typeface="微软雅黑" panose="020B0503020204020204" pitchFamily="34" charset="-122"/>
                <a:ea typeface="微软雅黑" panose="020B0503020204020204" pitchFamily="34" charset="-122"/>
                <a:cs typeface="+mn-cs"/>
              </a:endParaRPr>
            </a:p>
          </p:txBody>
        </p:sp>
        <p:sp>
          <p:nvSpPr>
            <p:cNvPr id="28" name="椭圆 27"/>
            <p:cNvSpPr/>
            <p:nvPr/>
          </p:nvSpPr>
          <p:spPr>
            <a:xfrm>
              <a:off x="3032102" y="4531337"/>
              <a:ext cx="770898" cy="770898"/>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37" name="矩形 36"/>
            <p:cNvSpPr/>
            <p:nvPr/>
          </p:nvSpPr>
          <p:spPr>
            <a:xfrm>
              <a:off x="3222625" y="4624398"/>
              <a:ext cx="389851" cy="584775"/>
            </a:xfrm>
            <a:prstGeom prst="rect">
              <a:avLst/>
            </a:prstGeom>
            <a:noFill/>
          </p:spPr>
          <p:txBody>
            <a:bodyPr wrap="none" lIns="91440" tIns="45720" rIns="91440" bIns="45720">
              <a:spAutoFit/>
            </a:bodyPr>
            <a:lstStyle/>
            <a:p>
              <a:pPr algn="ctr"/>
              <a:r>
                <a:rPr lang="en-US" altLang="zh-CN" sz="3200" b="1"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4</a:t>
              </a:r>
              <a:endParaRPr lang="zh-CN" altLang="en-US" sz="32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5" name="组合 4"/>
          <p:cNvGrpSpPr/>
          <p:nvPr/>
        </p:nvGrpSpPr>
        <p:grpSpPr>
          <a:xfrm>
            <a:off x="3032102" y="5532353"/>
            <a:ext cx="4869048" cy="770899"/>
            <a:chOff x="3032102" y="5532353"/>
            <a:chExt cx="4869048" cy="770899"/>
          </a:xfrm>
        </p:grpSpPr>
        <p:sp>
          <p:nvSpPr>
            <p:cNvPr id="29" name="任意多边形 28"/>
            <p:cNvSpPr/>
            <p:nvPr/>
          </p:nvSpPr>
          <p:spPr>
            <a:xfrm>
              <a:off x="3417551" y="5532353"/>
              <a:ext cx="4483599" cy="77089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44546A">
                <a:hueOff val="0"/>
                <a:satOff val="0"/>
                <a:lumOff val="0"/>
                <a:alphaOff val="0"/>
              </a:srgbClr>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1" bIns="76200" numCol="1" spcCol="1270" anchor="ctr" anchorCtr="0">
              <a:noAutofit/>
            </a:bodyPr>
            <a:lstStyle/>
            <a:p>
              <a:pPr lvl="0" algn="ctr" defTabSz="889000">
                <a:lnSpc>
                  <a:spcPct val="90000"/>
                </a:lnSpc>
                <a:spcBef>
                  <a:spcPct val="0"/>
                </a:spcBef>
                <a:spcAft>
                  <a:spcPct val="35000"/>
                </a:spcAft>
              </a:pPr>
              <a:r>
                <a:rPr lang="zh-CN" altLang="en-US" sz="2000" b="1" dirty="0" smtClean="0">
                  <a:solidFill>
                    <a:sysClr val="window" lastClr="FFFFFF"/>
                  </a:solidFill>
                  <a:latin typeface="微软雅黑" panose="020B0503020204020204" pitchFamily="34" charset="-122"/>
                  <a:ea typeface="微软雅黑" panose="020B0503020204020204" pitchFamily="34" charset="-122"/>
                </a:rPr>
                <a:t>研究计划进展</a:t>
              </a:r>
              <a:endParaRPr lang="zh-CN" altLang="en-US" sz="2000" kern="1200" dirty="0">
                <a:solidFill>
                  <a:sysClr val="window" lastClr="FFFFFF"/>
                </a:solidFill>
                <a:latin typeface="微软雅黑" panose="020B0503020204020204" pitchFamily="34" charset="-122"/>
                <a:ea typeface="微软雅黑" panose="020B0503020204020204" pitchFamily="34" charset="-122"/>
                <a:cs typeface="+mn-cs"/>
              </a:endParaRPr>
            </a:p>
          </p:txBody>
        </p:sp>
        <p:sp>
          <p:nvSpPr>
            <p:cNvPr id="30" name="椭圆 29"/>
            <p:cNvSpPr/>
            <p:nvPr/>
          </p:nvSpPr>
          <p:spPr>
            <a:xfrm>
              <a:off x="3032102" y="5532354"/>
              <a:ext cx="770898" cy="770898"/>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sp>
          <p:nvSpPr>
            <p:cNvPr id="38" name="矩形 37"/>
            <p:cNvSpPr/>
            <p:nvPr/>
          </p:nvSpPr>
          <p:spPr>
            <a:xfrm>
              <a:off x="3222625" y="5625414"/>
              <a:ext cx="389851" cy="584775"/>
            </a:xfrm>
            <a:prstGeom prst="rect">
              <a:avLst/>
            </a:prstGeom>
            <a:noFill/>
          </p:spPr>
          <p:txBody>
            <a:bodyPr wrap="none" lIns="91440" tIns="45720" rIns="91440" bIns="45720">
              <a:spAutoFit/>
            </a:bodyPr>
            <a:lstStyle/>
            <a:p>
              <a:pPr algn="ctr"/>
              <a:r>
                <a:rPr lang="en-US" altLang="zh-CN" sz="3200" b="1" cap="none" spc="0" dirty="0" smtClean="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5</a:t>
              </a:r>
              <a:endParaRPr lang="zh-CN" altLang="en-US" sz="3200" b="1" cap="none" spc="0" dirty="0">
                <a:ln w="0"/>
                <a:solidFill>
                  <a:schemeClr val="bg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grpSp>
      <p:grpSp>
        <p:nvGrpSpPr>
          <p:cNvPr id="47" name="组合 46"/>
          <p:cNvGrpSpPr/>
          <p:nvPr/>
        </p:nvGrpSpPr>
        <p:grpSpPr>
          <a:xfrm>
            <a:off x="256312" y="1472410"/>
            <a:ext cx="914400" cy="4886712"/>
            <a:chOff x="457446" y="1472411"/>
            <a:chExt cx="914400" cy="4886712"/>
          </a:xfrm>
        </p:grpSpPr>
        <p:sp>
          <p:nvSpPr>
            <p:cNvPr id="14" name="矩形 13"/>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10" name="椭圆 9"/>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flipV="1">
              <a:off x="860646" y="5274667"/>
              <a:ext cx="108000" cy="1084456"/>
              <a:chOff x="3551664" y="2700144"/>
              <a:chExt cx="108000" cy="1084456"/>
            </a:xfrm>
          </p:grpSpPr>
          <p:sp>
            <p:nvSpPr>
              <p:cNvPr id="17" name="椭圆 1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a:off x="457446" y="2554794"/>
              <a:ext cx="914400" cy="2717800"/>
              <a:chOff x="296188" y="2448296"/>
              <a:chExt cx="914400" cy="2717800"/>
            </a:xfrm>
          </p:grpSpPr>
          <p:sp>
            <p:nvSpPr>
              <p:cNvPr id="8" name="矩形 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45" name="组合 44"/>
              <p:cNvGrpSpPr/>
              <p:nvPr/>
            </p:nvGrpSpPr>
            <p:grpSpPr>
              <a:xfrm>
                <a:off x="685778" y="2831096"/>
                <a:ext cx="108000" cy="1954485"/>
                <a:chOff x="675809" y="2937023"/>
                <a:chExt cx="108000" cy="1954485"/>
              </a:xfrm>
            </p:grpSpPr>
            <p:sp>
              <p:nvSpPr>
                <p:cNvPr id="6" name="椭圆 5"/>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7" name="圆角矩形 6"/>
          <p:cNvSpPr/>
          <p:nvPr/>
        </p:nvSpPr>
        <p:spPr>
          <a:xfrm>
            <a:off x="2130474" y="422729"/>
            <a:ext cx="7013526" cy="59271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300" dirty="0" smtClean="0">
                <a:solidFill>
                  <a:schemeClr val="bg1"/>
                </a:solidFill>
                <a:latin typeface="华文楷体" panose="02010600040101010101" pitchFamily="2" charset="-122"/>
                <a:ea typeface="华文楷体" panose="02010600040101010101" pitchFamily="2" charset="-122"/>
              </a:rPr>
              <a:t>基于力失衡的磁性小球二维空间外磁驱动方法研究</a:t>
            </a:r>
            <a:endParaRPr lang="zh-CN" altLang="en-US" sz="2300" dirty="0">
              <a:solidFill>
                <a:schemeClr val="bg1"/>
              </a:solidFill>
              <a:latin typeface="华文楷体" panose="02010600040101010101" pitchFamily="2" charset="-122"/>
              <a:ea typeface="华文楷体" panose="02010600040101010101" pitchFamily="2" charset="-122"/>
            </a:endParaRPr>
          </a:p>
        </p:txBody>
      </p:sp>
      <p:sp>
        <p:nvSpPr>
          <p:cNvPr id="9" name="文本框 8"/>
          <p:cNvSpPr txBox="1"/>
          <p:nvPr/>
        </p:nvSpPr>
        <p:spPr>
          <a:xfrm>
            <a:off x="4886545" y="1737134"/>
            <a:ext cx="3240986" cy="677108"/>
          </a:xfrm>
          <a:prstGeom prst="rect">
            <a:avLst/>
          </a:prstGeom>
          <a:noFill/>
        </p:spPr>
        <p:txBody>
          <a:bodyPr wrap="square" rtlCol="0">
            <a:spAutoFit/>
          </a:bodyPr>
          <a:lstStyle/>
          <a:p>
            <a:pPr lvl="0"/>
            <a:r>
              <a:rPr lang="zh-CN" altLang="en-US" sz="2000" b="1" dirty="0" smtClean="0">
                <a:solidFill>
                  <a:sysClr val="window" lastClr="FFFFFF"/>
                </a:solidFill>
                <a:latin typeface="微软雅黑" panose="020B0503020204020204" pitchFamily="34" charset="-122"/>
                <a:ea typeface="微软雅黑" panose="020B0503020204020204" pitchFamily="34" charset="-122"/>
              </a:rPr>
              <a:t>研究目的与意义</a:t>
            </a:r>
            <a:endParaRPr lang="zh-CN" altLang="en-US" sz="2000" dirty="0">
              <a:solidFill>
                <a:sysClr val="window" lastClr="FFFFFF"/>
              </a:solidFill>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623778775"/>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anim calcmode="lin" valueType="num">
                                      <p:cBhvr>
                                        <p:cTn id="19" dur="500" fill="hold"/>
                                        <p:tgtEl>
                                          <p:spTgt spid="2"/>
                                        </p:tgtEl>
                                        <p:attrNameLst>
                                          <p:attrName>ppt_x</p:attrName>
                                        </p:attrNameLst>
                                      </p:cBhvr>
                                      <p:tavLst>
                                        <p:tav tm="0">
                                          <p:val>
                                            <p:strVal val="#ppt_x"/>
                                          </p:val>
                                        </p:tav>
                                        <p:tav tm="100000">
                                          <p:val>
                                            <p:strVal val="#ppt_x"/>
                                          </p:val>
                                        </p:tav>
                                      </p:tavLst>
                                    </p:anim>
                                    <p:anim calcmode="lin" valueType="num">
                                      <p:cBhvr>
                                        <p:cTn id="20" dur="50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anim calcmode="lin" valueType="num">
                                      <p:cBhvr>
                                        <p:cTn id="25" dur="500" fill="hold"/>
                                        <p:tgtEl>
                                          <p:spTgt spid="3"/>
                                        </p:tgtEl>
                                        <p:attrNameLst>
                                          <p:attrName>ppt_x</p:attrName>
                                        </p:attrNameLst>
                                      </p:cBhvr>
                                      <p:tavLst>
                                        <p:tav tm="0">
                                          <p:val>
                                            <p:strVal val="#ppt_x"/>
                                          </p:val>
                                        </p:tav>
                                        <p:tav tm="100000">
                                          <p:val>
                                            <p:strVal val="#ppt_x"/>
                                          </p:val>
                                        </p:tav>
                                      </p:tavLst>
                                    </p:anim>
                                    <p:anim calcmode="lin" valueType="num">
                                      <p:cBhvr>
                                        <p:cTn id="26" dur="500" fill="hold"/>
                                        <p:tgtEl>
                                          <p:spTgt spid="3"/>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42"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anim calcmode="lin" valueType="num">
                                      <p:cBhvr>
                                        <p:cTn id="31" dur="500" fill="hold"/>
                                        <p:tgtEl>
                                          <p:spTgt spid="4"/>
                                        </p:tgtEl>
                                        <p:attrNameLst>
                                          <p:attrName>ppt_x</p:attrName>
                                        </p:attrNameLst>
                                      </p:cBhvr>
                                      <p:tavLst>
                                        <p:tav tm="0">
                                          <p:val>
                                            <p:strVal val="#ppt_x"/>
                                          </p:val>
                                        </p:tav>
                                        <p:tav tm="100000">
                                          <p:val>
                                            <p:strVal val="#ppt_x"/>
                                          </p:val>
                                        </p:tav>
                                      </p:tavLst>
                                    </p:anim>
                                    <p:anim calcmode="lin" valueType="num">
                                      <p:cBhvr>
                                        <p:cTn id="32" dur="500" fill="hold"/>
                                        <p:tgtEl>
                                          <p:spTgt spid="4"/>
                                        </p:tgtEl>
                                        <p:attrNameLst>
                                          <p:attrName>ppt_y</p:attrName>
                                        </p:attrNameLst>
                                      </p:cBhvr>
                                      <p:tavLst>
                                        <p:tav tm="0">
                                          <p:val>
                                            <p:strVal val="#ppt_y+.1"/>
                                          </p:val>
                                        </p:tav>
                                        <p:tav tm="100000">
                                          <p:val>
                                            <p:strVal val="#ppt_y"/>
                                          </p:val>
                                        </p:tav>
                                      </p:tavLst>
                                    </p:anim>
                                  </p:childTnLst>
                                </p:cTn>
                              </p:par>
                            </p:childTnLst>
                          </p:cTn>
                        </p:par>
                        <p:par>
                          <p:cTn id="33" fill="hold">
                            <p:stCondLst>
                              <p:cond delay="2000"/>
                            </p:stCondLst>
                            <p:childTnLst>
                              <p:par>
                                <p:cTn id="34" presetID="42"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anim calcmode="lin" valueType="num">
                                      <p:cBhvr>
                                        <p:cTn id="37" dur="500" fill="hold"/>
                                        <p:tgtEl>
                                          <p:spTgt spid="5"/>
                                        </p:tgtEl>
                                        <p:attrNameLst>
                                          <p:attrName>ppt_x</p:attrName>
                                        </p:attrNameLst>
                                      </p:cBhvr>
                                      <p:tavLst>
                                        <p:tav tm="0">
                                          <p:val>
                                            <p:strVal val="#ppt_x"/>
                                          </p:val>
                                        </p:tav>
                                        <p:tav tm="100000">
                                          <p:val>
                                            <p:strVal val="#ppt_x"/>
                                          </p:val>
                                        </p:tav>
                                      </p:tavLst>
                                    </p:anim>
                                    <p:anim calcmode="lin" valueType="num">
                                      <p:cBhvr>
                                        <p:cTn id="38"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88878" y="4065441"/>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300992" y="1164674"/>
            <a:ext cx="5604632" cy="629852"/>
            <a:chOff x="1300992" y="1164674"/>
            <a:chExt cx="5604632" cy="629852"/>
          </a:xfrm>
        </p:grpSpPr>
        <p:sp>
          <p:nvSpPr>
            <p:cNvPr id="2" name="圆角矩形 1"/>
            <p:cNvSpPr/>
            <p:nvPr/>
          </p:nvSpPr>
          <p:spPr>
            <a:xfrm>
              <a:off x="1824343" y="1164674"/>
              <a:ext cx="5081281"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5382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198940"/>
              <a:ext cx="4713855"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4</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、外磁场驱动试验平台搭建</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34" name="组合 33"/>
          <p:cNvGrpSpPr/>
          <p:nvPr/>
        </p:nvGrpSpPr>
        <p:grpSpPr>
          <a:xfrm>
            <a:off x="1352106" y="2359742"/>
            <a:ext cx="3103137" cy="1323439"/>
            <a:chOff x="6878775" y="3612951"/>
            <a:chExt cx="3103137" cy="1323439"/>
          </a:xfrm>
        </p:grpSpPr>
        <p:sp>
          <p:nvSpPr>
            <p:cNvPr id="35" name="矩形 34"/>
            <p:cNvSpPr/>
            <p:nvPr/>
          </p:nvSpPr>
          <p:spPr>
            <a:xfrm>
              <a:off x="7232441" y="3612951"/>
              <a:ext cx="2749471"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dirty="0" smtClean="0">
                  <a:ln/>
                  <a:solidFill>
                    <a:schemeClr val="tx2"/>
                  </a:solidFill>
                  <a:latin typeface="华文楷体" panose="02010600040101010101" pitchFamily="2" charset="-122"/>
                  <a:ea typeface="华文楷体" panose="02010600040101010101" pitchFamily="2" charset="-122"/>
                </a:rPr>
                <a:t>外磁场驱动部分</a:t>
              </a:r>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实现磁性小球稳定悬浮</a:t>
              </a:r>
              <a:endParaRPr lang="en-US" altLang="zh-CN" sz="2000" dirty="0" smtClean="0">
                <a:ln/>
                <a:solidFill>
                  <a:schemeClr val="tx2"/>
                </a:solidFill>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实现磁性小球弯管截面</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的二维运动</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36" name="叶子 813"/>
            <p:cNvSpPr>
              <a:spLocks/>
            </p:cNvSpPr>
            <p:nvPr/>
          </p:nvSpPr>
          <p:spPr bwMode="auto">
            <a:xfrm>
              <a:off x="6878775" y="3633006"/>
              <a:ext cx="353666"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grpSp>
      <p:grpSp>
        <p:nvGrpSpPr>
          <p:cNvPr id="37" name="组合 36"/>
          <p:cNvGrpSpPr/>
          <p:nvPr/>
        </p:nvGrpSpPr>
        <p:grpSpPr>
          <a:xfrm>
            <a:off x="1352106" y="3740837"/>
            <a:ext cx="3103137" cy="1631216"/>
            <a:chOff x="6878775" y="3612951"/>
            <a:chExt cx="3103137" cy="1631216"/>
          </a:xfrm>
        </p:grpSpPr>
        <p:sp>
          <p:nvSpPr>
            <p:cNvPr id="38" name="矩形 37"/>
            <p:cNvSpPr/>
            <p:nvPr/>
          </p:nvSpPr>
          <p:spPr>
            <a:xfrm>
              <a:off x="7232441" y="3612951"/>
              <a:ext cx="2749471" cy="163121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chemeClr val="tx2"/>
                  </a:solidFill>
                  <a:effectLst/>
                  <a:latin typeface="华文楷体" panose="02010600040101010101" pitchFamily="2" charset="-122"/>
                  <a:ea typeface="华文楷体" panose="02010600040101010101" pitchFamily="2" charset="-122"/>
                </a:rPr>
                <a:t>机械手驱动部分：</a:t>
              </a:r>
              <a:endParaRPr lang="en-US" altLang="zh-CN" sz="2000" cap="none" spc="0" dirty="0" smtClean="0">
                <a:ln/>
                <a:solidFill>
                  <a:schemeClr val="tx2"/>
                </a:solidFill>
                <a:effectLst/>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驱动外磁场驱动装置第</a:t>
              </a:r>
              <a:endParaRPr lang="en-US" altLang="zh-CN" sz="2000" dirty="0" smtClean="0">
                <a:ln/>
                <a:solidFill>
                  <a:schemeClr val="tx2"/>
                </a:solidFill>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三维度的运动，实现磁</a:t>
              </a:r>
              <a:endParaRPr lang="en-US" altLang="zh-CN" sz="2000" dirty="0" smtClean="0">
                <a:ln/>
                <a:solidFill>
                  <a:schemeClr val="tx2"/>
                </a:solidFill>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性小球小尺度弯管内的</a:t>
              </a:r>
              <a:endParaRPr lang="en-US" altLang="zh-CN" sz="2000" dirty="0" smtClean="0">
                <a:ln/>
                <a:solidFill>
                  <a:schemeClr val="tx2"/>
                </a:solidFill>
                <a:latin typeface="华文楷体" panose="02010600040101010101" pitchFamily="2" charset="-122"/>
                <a:ea typeface="华文楷体" panose="02010600040101010101" pitchFamily="2" charset="-122"/>
              </a:endParaRPr>
            </a:p>
            <a:p>
              <a:r>
                <a:rPr lang="zh-CN" altLang="en-US" sz="2000" dirty="0" smtClean="0">
                  <a:ln/>
                  <a:solidFill>
                    <a:schemeClr val="tx2"/>
                  </a:solidFill>
                  <a:latin typeface="华文楷体" panose="02010600040101010101" pitchFamily="2" charset="-122"/>
                  <a:ea typeface="华文楷体" panose="02010600040101010101" pitchFamily="2" charset="-122"/>
                </a:rPr>
                <a:t>三维运动</a:t>
              </a:r>
              <a:endParaRPr lang="zh-CN" altLang="en-US" sz="20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39" name="叶子 813"/>
            <p:cNvSpPr>
              <a:spLocks/>
            </p:cNvSpPr>
            <p:nvPr/>
          </p:nvSpPr>
          <p:spPr bwMode="auto">
            <a:xfrm>
              <a:off x="6878775" y="3633006"/>
              <a:ext cx="353666" cy="360000"/>
            </a:xfrm>
            <a:custGeom>
              <a:avLst/>
              <a:gdLst>
                <a:gd name="T0" fmla="*/ 0 w 63"/>
                <a:gd name="T1" fmla="*/ 55 h 57"/>
                <a:gd name="T2" fmla="*/ 4 w 63"/>
                <a:gd name="T3" fmla="*/ 57 h 57"/>
                <a:gd name="T4" fmla="*/ 11 w 63"/>
                <a:gd name="T5" fmla="*/ 45 h 57"/>
                <a:gd name="T6" fmla="*/ 40 w 63"/>
                <a:gd name="T7" fmla="*/ 39 h 57"/>
                <a:gd name="T8" fmla="*/ 63 w 63"/>
                <a:gd name="T9" fmla="*/ 0 h 57"/>
                <a:gd name="T10" fmla="*/ 8 w 63"/>
                <a:gd name="T11" fmla="*/ 43 h 57"/>
                <a:gd name="T12" fmla="*/ 34 w 63"/>
                <a:gd name="T13" fmla="*/ 17 h 57"/>
                <a:gd name="T14" fmla="*/ 0 w 63"/>
                <a:gd name="T15" fmla="*/ 55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57">
                  <a:moveTo>
                    <a:pt x="0" y="55"/>
                  </a:moveTo>
                  <a:cubicBezTo>
                    <a:pt x="0" y="55"/>
                    <a:pt x="0" y="57"/>
                    <a:pt x="4" y="57"/>
                  </a:cubicBezTo>
                  <a:cubicBezTo>
                    <a:pt x="3" y="54"/>
                    <a:pt x="11" y="45"/>
                    <a:pt x="11" y="45"/>
                  </a:cubicBezTo>
                  <a:cubicBezTo>
                    <a:pt x="11" y="45"/>
                    <a:pt x="25" y="54"/>
                    <a:pt x="40" y="39"/>
                  </a:cubicBezTo>
                  <a:cubicBezTo>
                    <a:pt x="54" y="23"/>
                    <a:pt x="44" y="11"/>
                    <a:pt x="63" y="0"/>
                  </a:cubicBezTo>
                  <a:cubicBezTo>
                    <a:pt x="17" y="10"/>
                    <a:pt x="7" y="24"/>
                    <a:pt x="8" y="43"/>
                  </a:cubicBezTo>
                  <a:cubicBezTo>
                    <a:pt x="12" y="34"/>
                    <a:pt x="24" y="22"/>
                    <a:pt x="34" y="17"/>
                  </a:cubicBezTo>
                  <a:cubicBezTo>
                    <a:pt x="17" y="29"/>
                    <a:pt x="5" y="47"/>
                    <a:pt x="0" y="55"/>
                  </a:cubicBezTo>
                  <a:close/>
                </a:path>
              </a:pathLst>
            </a:custGeom>
            <a:solidFill>
              <a:schemeClr val="accent6">
                <a:lumMod val="75000"/>
              </a:schemeClr>
            </a:solidFill>
            <a:ln>
              <a:noFill/>
            </a:ln>
            <a:effectLst/>
            <a:extLst/>
          </p:spPr>
          <p:txBody>
            <a:bodyPr anchor="ctr"/>
            <a:lstStyle/>
            <a:p>
              <a:endParaRPr lang="zh-CN" altLang="en-US" sz="1797"/>
            </a:p>
          </p:txBody>
        </p:sp>
      </p:grpSp>
      <p:grpSp>
        <p:nvGrpSpPr>
          <p:cNvPr id="46" name="组合 45"/>
          <p:cNvGrpSpPr/>
          <p:nvPr/>
        </p:nvGrpSpPr>
        <p:grpSpPr>
          <a:xfrm>
            <a:off x="1579041" y="5754774"/>
            <a:ext cx="6971338" cy="584775"/>
            <a:chOff x="2201528" y="6228588"/>
            <a:chExt cx="6971338" cy="584775"/>
          </a:xfrm>
        </p:grpSpPr>
        <p:sp>
          <p:nvSpPr>
            <p:cNvPr id="47" name="圆角矩形 46"/>
            <p:cNvSpPr/>
            <p:nvPr/>
          </p:nvSpPr>
          <p:spPr>
            <a:xfrm>
              <a:off x="2201528" y="6250977"/>
              <a:ext cx="6971338" cy="540000"/>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65"/>
            <p:cNvSpPr txBox="1"/>
            <p:nvPr/>
          </p:nvSpPr>
          <p:spPr>
            <a:xfrm>
              <a:off x="2324225" y="6228588"/>
              <a:ext cx="6761778" cy="584775"/>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r>
                <a:rPr lang="zh-CN" altLang="en-US" sz="3200" dirty="0" smtClean="0">
                  <a:solidFill>
                    <a:schemeClr val="bg1"/>
                  </a:solidFill>
                  <a:latin typeface="Times New Roman" panose="02020603050405020304" pitchFamily="18" charset="0"/>
                  <a:ea typeface="楷体" panose="02010609060101010101" pitchFamily="49" charset="-122"/>
                  <a:cs typeface="Times New Roman" panose="02020603050405020304" pitchFamily="18" charset="0"/>
                </a:rPr>
                <a:t>最终实现磁性小球弯管内的三维运动</a:t>
              </a:r>
              <a:endParaRPr lang="zh-CN" altLang="en-US" sz="32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endParaRPr>
            </a:p>
          </p:txBody>
        </p:sp>
      </p:grpSp>
      <p:pic>
        <p:nvPicPr>
          <p:cNvPr id="37890" name="Picture 2" descr="捕获j"/>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5243" y="1996547"/>
            <a:ext cx="4303143" cy="3551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411519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300992" y="1164674"/>
            <a:ext cx="5471111" cy="629852"/>
            <a:chOff x="1300992" y="1164674"/>
            <a:chExt cx="5328408" cy="629852"/>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59361"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37407" y="1170597"/>
              <a:ext cx="4273005" cy="523220"/>
            </a:xfrm>
            <a:prstGeom prst="rect">
              <a:avLst/>
            </a:prstGeom>
            <a:noFill/>
          </p:spPr>
          <p:txBody>
            <a:bodyPr wrap="square" rtlCol="0" anchor="ctr">
              <a:spAutoFit/>
            </a:bodyPr>
            <a:lstStyle/>
            <a:p>
              <a:r>
                <a:rPr lang="en-US" altLang="zh-CN"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5</a:t>
              </a:r>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a:t>
              </a:r>
              <a:r>
                <a:rPr lang="zh-CN" altLang="en-US" sz="24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磁性小球运动控制测试试验</a:t>
              </a: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8" name="矩形 7"/>
          <p:cNvSpPr/>
          <p:nvPr/>
        </p:nvSpPr>
        <p:spPr>
          <a:xfrm>
            <a:off x="1252274" y="1855368"/>
            <a:ext cx="2954655" cy="830997"/>
          </a:xfrm>
          <a:prstGeom prst="rect">
            <a:avLst/>
          </a:prstGeom>
          <a:noFill/>
        </p:spPr>
        <p:txBody>
          <a:bodyPr wrap="none" lIns="91440" tIns="45720" rIns="91440" bIns="45720">
            <a:spAutoFit/>
          </a:bodyPr>
          <a:lstStyle/>
          <a:p>
            <a:r>
              <a:rPr lang="zh-CN" altLang="en-US" sz="4800" b="0" cap="none" spc="0" dirty="0" smtClean="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规划方案</a:t>
            </a:r>
            <a:r>
              <a:rPr lang="en-US" altLang="zh-CN" sz="4800" b="0" cap="none" spc="0" dirty="0" smtClean="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rPr>
              <a:t>:</a:t>
            </a:r>
            <a:endParaRPr lang="zh-CN" altLang="en-US" sz="4800" b="0" cap="none" spc="0" dirty="0">
              <a:ln w="0"/>
              <a:solidFill>
                <a:schemeClr val="accent1"/>
              </a:solidFill>
              <a:effectLst>
                <a:outerShdw blurRad="38100" dist="25400" dir="5400000" algn="ctr" rotWithShape="0">
                  <a:srgbClr val="6E747A">
                    <a:alpha val="43000"/>
                  </a:srgbClr>
                </a:outerShdw>
              </a:effectLst>
              <a:latin typeface="宋体" panose="02010600030101010101" pitchFamily="2" charset="-122"/>
              <a:ea typeface="宋体" panose="02010600030101010101" pitchFamily="2" charset="-122"/>
            </a:endParaRPr>
          </a:p>
        </p:txBody>
      </p:sp>
      <p:grpSp>
        <p:nvGrpSpPr>
          <p:cNvPr id="3" name="组合 2"/>
          <p:cNvGrpSpPr/>
          <p:nvPr/>
        </p:nvGrpSpPr>
        <p:grpSpPr>
          <a:xfrm>
            <a:off x="2271956" y="2813885"/>
            <a:ext cx="5418105" cy="720000"/>
            <a:chOff x="1601222" y="2726918"/>
            <a:chExt cx="5418105" cy="72000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01222" y="2726918"/>
              <a:ext cx="719383" cy="720000"/>
            </a:xfrm>
            <a:prstGeom prst="rect">
              <a:avLst/>
            </a:prstGeom>
          </p:spPr>
        </p:pic>
        <p:sp>
          <p:nvSpPr>
            <p:cNvPr id="44" name="矩形 43"/>
            <p:cNvSpPr/>
            <p:nvPr/>
          </p:nvSpPr>
          <p:spPr>
            <a:xfrm>
              <a:off x="2320605" y="2732975"/>
              <a:ext cx="4698722" cy="584775"/>
            </a:xfrm>
            <a:prstGeom prst="rect">
              <a:avLst/>
            </a:prstGeom>
            <a:noFill/>
          </p:spPr>
          <p:txBody>
            <a:bodyPr wrap="none" lIns="91440" tIns="45720" rIns="91440" bIns="45720">
              <a:spAutoFit/>
            </a:bodyPr>
            <a:lstStyle/>
            <a:p>
              <a:r>
                <a:rPr lang="zh-CN" altLang="en-US" sz="3200" dirty="0" smtClean="0">
                  <a:ln w="0"/>
                  <a:solidFill>
                    <a:schemeClr val="accent1"/>
                  </a:solidFill>
                  <a:latin typeface="宋体" panose="02010600030101010101" pitchFamily="2" charset="-122"/>
                  <a:ea typeface="宋体" panose="02010600030101010101" pitchFamily="2" charset="-122"/>
                </a:rPr>
                <a:t>一维稳定悬浮与运动控制</a:t>
              </a:r>
              <a:endParaRPr lang="zh-CN" altLang="en-US" sz="3200" b="0" cap="none" spc="0" dirty="0">
                <a:ln w="0"/>
                <a:solidFill>
                  <a:schemeClr val="accent1"/>
                </a:solidFill>
                <a:latin typeface="宋体" panose="02010600030101010101" pitchFamily="2" charset="-122"/>
                <a:ea typeface="宋体" panose="02010600030101010101" pitchFamily="2" charset="-122"/>
              </a:endParaRPr>
            </a:p>
          </p:txBody>
        </p:sp>
      </p:grpSp>
      <p:grpSp>
        <p:nvGrpSpPr>
          <p:cNvPr id="4" name="组合 3"/>
          <p:cNvGrpSpPr/>
          <p:nvPr/>
        </p:nvGrpSpPr>
        <p:grpSpPr>
          <a:xfrm>
            <a:off x="1837563" y="4230341"/>
            <a:ext cx="6219486" cy="720000"/>
            <a:chOff x="2056541" y="3846047"/>
            <a:chExt cx="6219486" cy="720000"/>
          </a:xfrm>
        </p:grpSpPr>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056541" y="3846047"/>
              <a:ext cx="720597" cy="720000"/>
            </a:xfrm>
            <a:prstGeom prst="rect">
              <a:avLst/>
            </a:prstGeom>
          </p:spPr>
        </p:pic>
        <p:sp>
          <p:nvSpPr>
            <p:cNvPr id="45" name="矩形 44"/>
            <p:cNvSpPr/>
            <p:nvPr/>
          </p:nvSpPr>
          <p:spPr>
            <a:xfrm>
              <a:off x="2756567" y="3894636"/>
              <a:ext cx="5519460" cy="584775"/>
            </a:xfrm>
            <a:prstGeom prst="rect">
              <a:avLst/>
            </a:prstGeom>
            <a:noFill/>
          </p:spPr>
          <p:txBody>
            <a:bodyPr wrap="none" lIns="91440" tIns="45720" rIns="91440" bIns="45720">
              <a:spAutoFit/>
            </a:bodyPr>
            <a:lstStyle/>
            <a:p>
              <a:r>
                <a:rPr lang="zh-CN" altLang="en-US" sz="3200" dirty="0" smtClean="0">
                  <a:ln w="0"/>
                  <a:solidFill>
                    <a:schemeClr val="accent1"/>
                  </a:solidFill>
                  <a:latin typeface="宋体" panose="02010600030101010101" pitchFamily="2" charset="-122"/>
                  <a:ea typeface="宋体" panose="02010600030101010101" pitchFamily="2" charset="-122"/>
                </a:rPr>
                <a:t>二维弯管截面悬浮与运动控制</a:t>
              </a:r>
              <a:endParaRPr lang="zh-CN" altLang="en-US" sz="3200" b="0" cap="none" spc="0" dirty="0">
                <a:ln w="0"/>
                <a:solidFill>
                  <a:schemeClr val="accent1"/>
                </a:solidFill>
                <a:latin typeface="宋体" panose="02010600030101010101" pitchFamily="2" charset="-122"/>
                <a:ea typeface="宋体" panose="02010600030101010101" pitchFamily="2" charset="-122"/>
              </a:endParaRPr>
            </a:p>
          </p:txBody>
        </p:sp>
      </p:grpSp>
      <p:grpSp>
        <p:nvGrpSpPr>
          <p:cNvPr id="5" name="组合 4"/>
          <p:cNvGrpSpPr/>
          <p:nvPr/>
        </p:nvGrpSpPr>
        <p:grpSpPr>
          <a:xfrm>
            <a:off x="1221985" y="5564182"/>
            <a:ext cx="6643092" cy="720000"/>
            <a:chOff x="2603500" y="5048775"/>
            <a:chExt cx="6643092" cy="720000"/>
          </a:xfrm>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03500" y="5048775"/>
              <a:ext cx="719383" cy="720000"/>
            </a:xfrm>
            <a:prstGeom prst="rect">
              <a:avLst/>
            </a:prstGeom>
          </p:spPr>
        </p:pic>
        <p:sp>
          <p:nvSpPr>
            <p:cNvPr id="46" name="矩形 45"/>
            <p:cNvSpPr/>
            <p:nvPr/>
          </p:nvSpPr>
          <p:spPr>
            <a:xfrm>
              <a:off x="3316764" y="5139896"/>
              <a:ext cx="5929828" cy="584775"/>
            </a:xfrm>
            <a:prstGeom prst="rect">
              <a:avLst/>
            </a:prstGeom>
            <a:noFill/>
          </p:spPr>
          <p:txBody>
            <a:bodyPr wrap="none" lIns="91440" tIns="45720" rIns="91440" bIns="45720">
              <a:spAutoFit/>
            </a:bodyPr>
            <a:lstStyle/>
            <a:p>
              <a:r>
                <a:rPr lang="zh-CN" altLang="en-US" sz="3200" b="0" cap="none" spc="0" dirty="0" smtClean="0">
                  <a:ln w="0"/>
                  <a:solidFill>
                    <a:schemeClr val="accent1"/>
                  </a:solidFill>
                  <a:latin typeface="宋体" panose="02010600030101010101" pitchFamily="2" charset="-122"/>
                  <a:ea typeface="宋体" panose="02010600030101010101" pitchFamily="2" charset="-122"/>
                  <a:cs typeface="Times New Roman" panose="02020603050405020304" pitchFamily="18" charset="0"/>
                </a:rPr>
                <a:t>三维小尺度弯管悬浮</a:t>
              </a:r>
              <a:r>
                <a:rPr lang="zh-CN" altLang="en-US" sz="3200" dirty="0">
                  <a:ln w="0"/>
                  <a:solidFill>
                    <a:schemeClr val="accent1"/>
                  </a:solidFill>
                  <a:latin typeface="宋体" panose="02010600030101010101" pitchFamily="2" charset="-122"/>
                  <a:ea typeface="宋体" panose="02010600030101010101" pitchFamily="2" charset="-122"/>
                  <a:cs typeface="Times New Roman" panose="02020603050405020304" pitchFamily="18" charset="0"/>
                </a:rPr>
                <a:t>与</a:t>
              </a:r>
              <a:r>
                <a:rPr lang="zh-CN" altLang="en-US" sz="3200" b="0" cap="none" spc="0" dirty="0" smtClean="0">
                  <a:ln w="0"/>
                  <a:solidFill>
                    <a:schemeClr val="accent1"/>
                  </a:solidFill>
                  <a:latin typeface="宋体" panose="02010600030101010101" pitchFamily="2" charset="-122"/>
                  <a:ea typeface="宋体" panose="02010600030101010101" pitchFamily="2" charset="-122"/>
                  <a:cs typeface="Times New Roman" panose="02020603050405020304" pitchFamily="18" charset="0"/>
                </a:rPr>
                <a:t>运动控制</a:t>
              </a:r>
              <a:endParaRPr lang="zh-CN" altLang="en-US" sz="3200" b="0" cap="none" spc="0" dirty="0">
                <a:ln w="0"/>
                <a:solidFill>
                  <a:schemeClr val="accent1"/>
                </a:solidFill>
                <a:latin typeface="宋体" panose="02010600030101010101" pitchFamily="2" charset="-122"/>
                <a:ea typeface="宋体" panose="02010600030101010101" pitchFamily="2" charset="-122"/>
                <a:cs typeface="Times New Roman" panose="02020603050405020304" pitchFamily="18" charset="0"/>
              </a:endParaRPr>
            </a:p>
          </p:txBody>
        </p:sp>
      </p:grpSp>
      <p:sp>
        <p:nvSpPr>
          <p:cNvPr id="43" name="Freeform 16"/>
          <p:cNvSpPr>
            <a:spLocks noEditPoints="1"/>
          </p:cNvSpPr>
          <p:nvPr/>
        </p:nvSpPr>
        <p:spPr bwMode="auto">
          <a:xfrm>
            <a:off x="8308317" y="274150"/>
            <a:ext cx="360000" cy="360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7" name="Freeform 16"/>
          <p:cNvSpPr>
            <a:spLocks noEditPoints="1"/>
          </p:cNvSpPr>
          <p:nvPr/>
        </p:nvSpPr>
        <p:spPr bwMode="auto">
          <a:xfrm>
            <a:off x="8668317" y="529318"/>
            <a:ext cx="216000" cy="216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线形标注 2 11"/>
          <p:cNvSpPr/>
          <p:nvPr/>
        </p:nvSpPr>
        <p:spPr>
          <a:xfrm>
            <a:off x="6389559" y="2016724"/>
            <a:ext cx="1988924" cy="843677"/>
          </a:xfrm>
          <a:prstGeom prst="borderCallout2">
            <a:avLst>
              <a:gd name="adj1" fmla="val 18750"/>
              <a:gd name="adj2" fmla="val -8333"/>
              <a:gd name="adj3" fmla="val 19400"/>
              <a:gd name="adj4" fmla="val -22042"/>
              <a:gd name="adj5" fmla="val 106696"/>
              <a:gd name="adj6" fmla="val -5782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accent1"/>
                </a:solidFill>
                <a:latin typeface="宋体" panose="02010600030101010101" pitchFamily="2" charset="-122"/>
                <a:ea typeface="宋体" panose="02010600030101010101" pitchFamily="2" charset="-122"/>
              </a:rPr>
              <a:t>技术</a:t>
            </a:r>
            <a:r>
              <a:rPr lang="zh-CN" altLang="en-US" sz="1600" dirty="0" smtClean="0">
                <a:solidFill>
                  <a:schemeClr val="accent1"/>
                </a:solidFill>
                <a:latin typeface="宋体" panose="02010600030101010101" pitchFamily="2" charset="-122"/>
                <a:ea typeface="宋体" panose="02010600030101010101" pitchFamily="2" charset="-122"/>
              </a:rPr>
              <a:t>要求：</a:t>
            </a:r>
            <a:endParaRPr lang="en-US" altLang="zh-CN" sz="1600" dirty="0" smtClean="0">
              <a:solidFill>
                <a:schemeClr val="accent1"/>
              </a:solidFill>
              <a:latin typeface="宋体" panose="02010600030101010101" pitchFamily="2" charset="-122"/>
              <a:ea typeface="宋体" panose="02010600030101010101" pitchFamily="2" charset="-122"/>
            </a:endParaRPr>
          </a:p>
          <a:p>
            <a:r>
              <a:rPr lang="zh-CN" altLang="en-US" sz="1600" dirty="0" smtClean="0">
                <a:solidFill>
                  <a:schemeClr val="accent1"/>
                </a:solidFill>
                <a:latin typeface="Times New Roman" panose="02020603050405020304" pitchFamily="18" charset="0"/>
                <a:cs typeface="Times New Roman" panose="02020603050405020304" pitchFamily="18" charset="0"/>
              </a:rPr>
              <a:t>控制精度</a:t>
            </a:r>
            <a:r>
              <a:rPr lang="zh-CN" altLang="en-US" sz="1600" dirty="0">
                <a:solidFill>
                  <a:schemeClr val="accent1"/>
                </a:solidFill>
                <a:latin typeface="Times New Roman" panose="02020603050405020304" pitchFamily="18" charset="0"/>
                <a:cs typeface="Times New Roman" panose="02020603050405020304" pitchFamily="18" charset="0"/>
              </a:rPr>
              <a:t>：</a:t>
            </a:r>
            <a:r>
              <a:rPr lang="en-US" altLang="zh-CN" sz="1600" dirty="0" smtClean="0">
                <a:solidFill>
                  <a:schemeClr val="accent1"/>
                </a:solidFill>
                <a:latin typeface="Times New Roman" panose="02020603050405020304" pitchFamily="18" charset="0"/>
                <a:cs typeface="Times New Roman" panose="02020603050405020304" pitchFamily="18" charset="0"/>
              </a:rPr>
              <a:t>0.5 mm</a:t>
            </a:r>
          </a:p>
        </p:txBody>
      </p:sp>
      <p:sp>
        <p:nvSpPr>
          <p:cNvPr id="69" name="线形标注 2 68"/>
          <p:cNvSpPr/>
          <p:nvPr/>
        </p:nvSpPr>
        <p:spPr>
          <a:xfrm>
            <a:off x="6838778" y="3445831"/>
            <a:ext cx="1979553" cy="924674"/>
          </a:xfrm>
          <a:prstGeom prst="borderCallout2">
            <a:avLst>
              <a:gd name="adj1" fmla="val 52059"/>
              <a:gd name="adj2" fmla="val -1294"/>
              <a:gd name="adj3" fmla="val 52709"/>
              <a:gd name="adj4" fmla="val -16323"/>
              <a:gd name="adj5" fmla="val 101952"/>
              <a:gd name="adj6" fmla="val -10346"/>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accent1"/>
                </a:solidFill>
                <a:latin typeface="Times New Roman" panose="02020603050405020304" pitchFamily="18" charset="0"/>
                <a:cs typeface="Times New Roman" panose="02020603050405020304" pitchFamily="18" charset="0"/>
              </a:rPr>
              <a:t>根据步长和调节时间计算，规划</a:t>
            </a:r>
            <a:r>
              <a:rPr lang="zh-CN" altLang="en-US" sz="1600" dirty="0">
                <a:solidFill>
                  <a:schemeClr val="accent1"/>
                </a:solidFill>
                <a:latin typeface="Times New Roman" panose="02020603050405020304" pitchFamily="18" charset="0"/>
                <a:cs typeface="Times New Roman" panose="02020603050405020304" pitchFamily="18" charset="0"/>
              </a:rPr>
              <a:t>二维</a:t>
            </a:r>
            <a:r>
              <a:rPr lang="zh-CN" altLang="en-US" sz="1600" dirty="0" smtClean="0">
                <a:solidFill>
                  <a:schemeClr val="accent1"/>
                </a:solidFill>
                <a:latin typeface="Times New Roman" panose="02020603050405020304" pitchFamily="18" charset="0"/>
                <a:cs typeface="Times New Roman" panose="02020603050405020304" pitchFamily="18" charset="0"/>
              </a:rPr>
              <a:t>运动速度为</a:t>
            </a:r>
            <a:r>
              <a:rPr lang="en-US" altLang="zh-CN" sz="1600" dirty="0" smtClean="0">
                <a:solidFill>
                  <a:schemeClr val="accent1"/>
                </a:solidFill>
                <a:latin typeface="Times New Roman" panose="02020603050405020304" pitchFamily="18" charset="0"/>
                <a:cs typeface="Times New Roman" panose="02020603050405020304" pitchFamily="18" charset="0"/>
              </a:rPr>
              <a:t>1-3mm/s</a:t>
            </a:r>
            <a:endParaRPr lang="en-US" altLang="zh-CN" sz="1600" dirty="0">
              <a:solidFill>
                <a:schemeClr val="accent1"/>
              </a:solidFill>
              <a:latin typeface="Times New Roman" panose="02020603050405020304" pitchFamily="18" charset="0"/>
              <a:cs typeface="Times New Roman" panose="02020603050405020304" pitchFamily="18" charset="0"/>
            </a:endParaRPr>
          </a:p>
        </p:txBody>
      </p:sp>
      <p:sp>
        <p:nvSpPr>
          <p:cNvPr id="9" name="椭圆 8"/>
          <p:cNvSpPr/>
          <p:nvPr/>
        </p:nvSpPr>
        <p:spPr>
          <a:xfrm>
            <a:off x="4946698" y="3361442"/>
            <a:ext cx="143921" cy="1439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6246418" y="3371842"/>
            <a:ext cx="143921" cy="14392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221877" y="6196803"/>
            <a:ext cx="143921" cy="1439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75855" y="4815040"/>
            <a:ext cx="143921" cy="143921"/>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442941" y="6191483"/>
            <a:ext cx="143921" cy="143921"/>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628182" y="4818748"/>
            <a:ext cx="143921" cy="143921"/>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线形标注 2 75"/>
          <p:cNvSpPr/>
          <p:nvPr/>
        </p:nvSpPr>
        <p:spPr>
          <a:xfrm>
            <a:off x="7275372" y="4862134"/>
            <a:ext cx="1738045" cy="871548"/>
          </a:xfrm>
          <a:prstGeom prst="borderCallout2">
            <a:avLst>
              <a:gd name="adj1" fmla="val 18750"/>
              <a:gd name="adj2" fmla="val -8333"/>
              <a:gd name="adj3" fmla="val 19400"/>
              <a:gd name="adj4" fmla="val -22042"/>
              <a:gd name="adj5" fmla="val 102180"/>
              <a:gd name="adj6" fmla="val -43227"/>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规划机械手控制的第三维运动速度为</a:t>
            </a:r>
            <a:r>
              <a:rPr lang="en-US" altLang="zh-CN" sz="1600" dirty="0" smtClean="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5-10mm/s</a:t>
            </a:r>
            <a:endParaRPr lang="en-US" altLang="zh-CN" sz="1600" dirty="0" smtClean="0">
              <a:solidFill>
                <a:schemeClr val="accent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359717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43"/>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47"/>
                                        </p:tgtEl>
                                        <p:attrNameLst>
                                          <p:attrName>r</p:attrName>
                                        </p:attrNameLst>
                                      </p:cBhvr>
                                    </p:animRot>
                                  </p:childTnLst>
                                </p:cTn>
                              </p:par>
                              <p:par>
                                <p:cTn id="9" presetID="17" presetClass="entr" presetSubtype="1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250" fill="hold"/>
                                        <p:tgtEl>
                                          <p:spTgt spid="8"/>
                                        </p:tgtEl>
                                        <p:attrNameLst>
                                          <p:attrName>ppt_w</p:attrName>
                                        </p:attrNameLst>
                                      </p:cBhvr>
                                      <p:tavLst>
                                        <p:tav tm="0">
                                          <p:val>
                                            <p:fltVal val="0"/>
                                          </p:val>
                                        </p:tav>
                                        <p:tav tm="100000">
                                          <p:val>
                                            <p:strVal val="#ppt_w"/>
                                          </p:val>
                                        </p:tav>
                                      </p:tavLst>
                                    </p:anim>
                                    <p:anim calcmode="lin" valueType="num">
                                      <p:cBhvr>
                                        <p:cTn id="12" dur="250" fill="hold"/>
                                        <p:tgtEl>
                                          <p:spTgt spid="8"/>
                                        </p:tgtEl>
                                        <p:attrNameLst>
                                          <p:attrName>ppt_h</p:attrName>
                                        </p:attrNameLst>
                                      </p:cBhvr>
                                      <p:tavLst>
                                        <p:tav tm="0">
                                          <p:val>
                                            <p:strVal val="#ppt_h"/>
                                          </p:val>
                                        </p:tav>
                                        <p:tav tm="100000">
                                          <p:val>
                                            <p:strVal val="#ppt_h"/>
                                          </p:val>
                                        </p:tav>
                                      </p:tavLst>
                                    </p:anim>
                                  </p:childTnLst>
                                </p:cTn>
                              </p:par>
                            </p:childTnLst>
                          </p:cTn>
                        </p:par>
                        <p:par>
                          <p:cTn id="13" fill="hold">
                            <p:stCondLst>
                              <p:cond delay="2000"/>
                            </p:stCondLst>
                            <p:childTnLst>
                              <p:par>
                                <p:cTn id="14" presetID="14" presetClass="entr" presetSubtype="10"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250"/>
                                        <p:tgtEl>
                                          <p:spTgt spid="3"/>
                                        </p:tgtEl>
                                      </p:cBhvr>
                                    </p:animEffect>
                                  </p:childTnLst>
                                </p:cTn>
                              </p:par>
                            </p:childTnLst>
                          </p:cTn>
                        </p:par>
                        <p:par>
                          <p:cTn id="17" fill="hold">
                            <p:stCondLst>
                              <p:cond delay="2250"/>
                            </p:stCondLst>
                            <p:childTnLst>
                              <p:par>
                                <p:cTn id="18" presetID="14" presetClass="entr" presetSubtype="1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randombar(horizontal)">
                                      <p:cBhvr>
                                        <p:cTn id="20" dur="250"/>
                                        <p:tgtEl>
                                          <p:spTgt spid="4"/>
                                        </p:tgtEl>
                                      </p:cBhvr>
                                    </p:animEffect>
                                  </p:childTnLst>
                                </p:cTn>
                              </p:par>
                            </p:childTnLst>
                          </p:cTn>
                        </p:par>
                        <p:par>
                          <p:cTn id="21" fill="hold">
                            <p:stCondLst>
                              <p:cond delay="2500"/>
                            </p:stCondLst>
                            <p:childTnLst>
                              <p:par>
                                <p:cTn id="22" presetID="14" presetClass="entr" presetSubtype="1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randombar(horizontal)">
                                      <p:cBhvr>
                                        <p:cTn id="24" dur="250"/>
                                        <p:tgtEl>
                                          <p:spTgt spid="5"/>
                                        </p:tgtEl>
                                      </p:cBhvr>
                                    </p:animEffect>
                                  </p:childTnLst>
                                </p:cTn>
                              </p:par>
                            </p:childTnLst>
                          </p:cTn>
                        </p:par>
                        <p:par>
                          <p:cTn id="25" fill="hold">
                            <p:stCondLst>
                              <p:cond delay="275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childTnLst>
                          </p:cTn>
                        </p:par>
                        <p:par>
                          <p:cTn id="32" fill="hold">
                            <p:stCondLst>
                              <p:cond delay="3250"/>
                            </p:stCondLst>
                            <p:childTnLst>
                              <p:par>
                                <p:cTn id="33" presetID="10" presetClass="entr" presetSubtype="0" fill="hold" grpId="0" nodeType="afterEffect">
                                  <p:stCondLst>
                                    <p:cond delay="0"/>
                                  </p:stCondLst>
                                  <p:childTnLst>
                                    <p:set>
                                      <p:cBhvr>
                                        <p:cTn id="34" dur="1" fill="hold">
                                          <p:stCondLst>
                                            <p:cond delay="0"/>
                                          </p:stCondLst>
                                        </p:cTn>
                                        <p:tgtEl>
                                          <p:spTgt spid="72"/>
                                        </p:tgtEl>
                                        <p:attrNameLst>
                                          <p:attrName>style.visibility</p:attrName>
                                        </p:attrNameLst>
                                      </p:cBhvr>
                                      <p:to>
                                        <p:strVal val="visible"/>
                                      </p:to>
                                    </p:set>
                                    <p:animEffect transition="in" filter="fade">
                                      <p:cBhvr>
                                        <p:cTn id="35" dur="500"/>
                                        <p:tgtEl>
                                          <p:spTgt spid="72"/>
                                        </p:tgtEl>
                                      </p:cBhvr>
                                    </p:animEffect>
                                  </p:childTnLst>
                                </p:cTn>
                              </p:par>
                            </p:childTnLst>
                          </p:cTn>
                        </p:par>
                        <p:par>
                          <p:cTn id="36" fill="hold">
                            <p:stCondLst>
                              <p:cond delay="3750"/>
                            </p:stCondLst>
                            <p:childTnLst>
                              <p:par>
                                <p:cTn id="37" presetID="10" presetClass="entr" presetSubtype="0" fill="hold" grpId="0" nodeType="afterEffect">
                                  <p:stCondLst>
                                    <p:cond delay="0"/>
                                  </p:stCondLst>
                                  <p:childTnLst>
                                    <p:set>
                                      <p:cBhvr>
                                        <p:cTn id="38" dur="1" fill="hold">
                                          <p:stCondLst>
                                            <p:cond delay="0"/>
                                          </p:stCondLst>
                                        </p:cTn>
                                        <p:tgtEl>
                                          <p:spTgt spid="71"/>
                                        </p:tgtEl>
                                        <p:attrNameLst>
                                          <p:attrName>style.visibility</p:attrName>
                                        </p:attrNameLst>
                                      </p:cBhvr>
                                      <p:to>
                                        <p:strVal val="visible"/>
                                      </p:to>
                                    </p:set>
                                    <p:animEffect transition="in" filter="fade">
                                      <p:cBhvr>
                                        <p:cTn id="39" dur="500"/>
                                        <p:tgtEl>
                                          <p:spTgt spid="71"/>
                                        </p:tgtEl>
                                      </p:cBhvr>
                                    </p:animEffect>
                                  </p:childTnLst>
                                </p:cTn>
                              </p:par>
                            </p:childTnLst>
                          </p:cTn>
                        </p:par>
                        <p:par>
                          <p:cTn id="40" fill="hold">
                            <p:stCondLst>
                              <p:cond delay="4250"/>
                            </p:stCondLst>
                            <p:childTnLst>
                              <p:par>
                                <p:cTn id="41" presetID="10" presetClass="entr" presetSubtype="0" fill="hold" grpId="0" nodeType="afterEffect">
                                  <p:stCondLst>
                                    <p:cond delay="0"/>
                                  </p:stCondLst>
                                  <p:childTnLst>
                                    <p:set>
                                      <p:cBhvr>
                                        <p:cTn id="42" dur="1" fill="hold">
                                          <p:stCondLst>
                                            <p:cond delay="0"/>
                                          </p:stCondLst>
                                        </p:cTn>
                                        <p:tgtEl>
                                          <p:spTgt spid="70"/>
                                        </p:tgtEl>
                                        <p:attrNameLst>
                                          <p:attrName>style.visibility</p:attrName>
                                        </p:attrNameLst>
                                      </p:cBhvr>
                                      <p:to>
                                        <p:strVal val="visible"/>
                                      </p:to>
                                    </p:set>
                                    <p:animEffect transition="in" filter="fade">
                                      <p:cBhvr>
                                        <p:cTn id="43" dur="500"/>
                                        <p:tgtEl>
                                          <p:spTgt spid="70"/>
                                        </p:tgtEl>
                                      </p:cBhvr>
                                    </p:animEffect>
                                  </p:childTnLst>
                                </p:cTn>
                              </p:par>
                            </p:childTnLst>
                          </p:cTn>
                        </p:par>
                        <p:par>
                          <p:cTn id="44" fill="hold">
                            <p:stCondLst>
                              <p:cond delay="4750"/>
                            </p:stCondLst>
                            <p:childTnLst>
                              <p:par>
                                <p:cTn id="45" presetID="10" presetClass="entr" presetSubtype="0" fill="hold" grpId="0" nodeType="after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500"/>
                                        <p:tgtEl>
                                          <p:spTgt spid="7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fade">
                                      <p:cBhvr>
                                        <p:cTn id="50" dur="500"/>
                                        <p:tgtEl>
                                          <p:spTgt spid="69"/>
                                        </p:tgtEl>
                                      </p:cBhvr>
                                    </p:animEffect>
                                  </p:childTnLst>
                                </p:cTn>
                              </p:par>
                            </p:childTnLst>
                          </p:cTn>
                        </p:par>
                        <p:par>
                          <p:cTn id="51" fill="hold">
                            <p:stCondLst>
                              <p:cond delay="5250"/>
                            </p:stCondLst>
                            <p:childTnLst>
                              <p:par>
                                <p:cTn id="52" presetID="10" presetClass="entr" presetSubtype="0" fill="hold" grpId="0" nodeType="afterEffect">
                                  <p:stCondLst>
                                    <p:cond delay="0"/>
                                  </p:stCondLst>
                                  <p:childTnLst>
                                    <p:set>
                                      <p:cBhvr>
                                        <p:cTn id="53" dur="1" fill="hold">
                                          <p:stCondLst>
                                            <p:cond delay="0"/>
                                          </p:stCondLst>
                                        </p:cTn>
                                        <p:tgtEl>
                                          <p:spTgt spid="74"/>
                                        </p:tgtEl>
                                        <p:attrNameLst>
                                          <p:attrName>style.visibility</p:attrName>
                                        </p:attrNameLst>
                                      </p:cBhvr>
                                      <p:to>
                                        <p:strVal val="visible"/>
                                      </p:to>
                                    </p:set>
                                    <p:animEffect transition="in" filter="fade">
                                      <p:cBhvr>
                                        <p:cTn id="54" dur="500"/>
                                        <p:tgtEl>
                                          <p:spTgt spid="74"/>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fade">
                                      <p:cBhvr>
                                        <p:cTn id="57"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3" grpId="0" animBg="1"/>
      <p:bldP spid="47" grpId="0" animBg="1"/>
      <p:bldP spid="12" grpId="0" animBg="1"/>
      <p:bldP spid="69" grpId="0" animBg="1"/>
      <p:bldP spid="9" grpId="0" animBg="1"/>
      <p:bldP spid="70" grpId="0" animBg="1"/>
      <p:bldP spid="71" grpId="0" animBg="1"/>
      <p:bldP spid="72" grpId="0" animBg="1"/>
      <p:bldP spid="74" grpId="0" animBg="1"/>
      <p:bldP spid="75" grpId="0" animBg="1"/>
      <p:bldP spid="7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615073" y="4070981"/>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300992" y="1164674"/>
            <a:ext cx="5566532" cy="629852"/>
            <a:chOff x="1300992" y="1164674"/>
            <a:chExt cx="5566532" cy="629852"/>
          </a:xfrm>
        </p:grpSpPr>
        <p:sp>
          <p:nvSpPr>
            <p:cNvPr id="2" name="圆角矩形 1"/>
            <p:cNvSpPr/>
            <p:nvPr/>
          </p:nvSpPr>
          <p:spPr>
            <a:xfrm>
              <a:off x="1824343" y="1164674"/>
              <a:ext cx="5043181"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5382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198940"/>
              <a:ext cx="4713856" cy="523220"/>
            </a:xfrm>
            <a:prstGeom prst="rect">
              <a:avLst/>
            </a:prstGeom>
            <a:noFill/>
          </p:spPr>
          <p:txBody>
            <a:bodyPr wrap="square" rtlCol="0" anchor="ctr">
              <a:spAutoFit/>
            </a:bodyPr>
            <a:lstStyle/>
            <a:p>
              <a:r>
                <a:rPr lang="en-US" altLang="zh-CN" sz="280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5.1</a:t>
              </a:r>
              <a:r>
                <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一维稳定悬浮与运动控制</a:t>
              </a: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grpSp>
        <p:nvGrpSpPr>
          <p:cNvPr id="3" name="组合 2"/>
          <p:cNvGrpSpPr/>
          <p:nvPr/>
        </p:nvGrpSpPr>
        <p:grpSpPr>
          <a:xfrm>
            <a:off x="1300992" y="4829041"/>
            <a:ext cx="4288353" cy="468004"/>
            <a:chOff x="4688730" y="2580758"/>
            <a:chExt cx="4288353" cy="468004"/>
          </a:xfrm>
        </p:grpSpPr>
        <p:sp>
          <p:nvSpPr>
            <p:cNvPr id="40" name="圆角矩形 39"/>
            <p:cNvSpPr/>
            <p:nvPr/>
          </p:nvSpPr>
          <p:spPr>
            <a:xfrm>
              <a:off x="4743883" y="2580758"/>
              <a:ext cx="4217520" cy="46800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FFC000"/>
                </a:solidFill>
                <a:latin typeface="华文楷体" panose="02010600040101010101" pitchFamily="2" charset="-122"/>
                <a:ea typeface="华文楷体" panose="02010600040101010101" pitchFamily="2" charset="-122"/>
              </a:endParaRPr>
            </a:p>
          </p:txBody>
        </p:sp>
        <p:sp>
          <p:nvSpPr>
            <p:cNvPr id="34" name="矩形 33"/>
            <p:cNvSpPr/>
            <p:nvPr/>
          </p:nvSpPr>
          <p:spPr>
            <a:xfrm>
              <a:off x="4688730" y="2622028"/>
              <a:ext cx="4288353"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b="1" cap="none" spc="0" dirty="0" smtClean="0">
                  <a:ln/>
                  <a:solidFill>
                    <a:schemeClr val="bg1"/>
                  </a:solidFill>
                  <a:effectLst/>
                  <a:latin typeface="华文楷体" panose="02010600040101010101" pitchFamily="2" charset="-122"/>
                  <a:ea typeface="华文楷体" panose="02010600040101010101" pitchFamily="2" charset="-122"/>
                </a:rPr>
                <a:t>系统中加入外部位置环形成闭环系统</a:t>
              </a:r>
              <a:endParaRPr lang="zh-CN" altLang="en-US" sz="2000" b="1" cap="none" spc="0" dirty="0">
                <a:ln/>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4" name="组合 3"/>
          <p:cNvGrpSpPr/>
          <p:nvPr/>
        </p:nvGrpSpPr>
        <p:grpSpPr>
          <a:xfrm>
            <a:off x="1356145" y="5401893"/>
            <a:ext cx="4217520" cy="468004"/>
            <a:chOff x="4743883" y="4106946"/>
            <a:chExt cx="4217520" cy="468004"/>
          </a:xfrm>
        </p:grpSpPr>
        <p:sp>
          <p:nvSpPr>
            <p:cNvPr id="73" name="圆角矩形 72"/>
            <p:cNvSpPr/>
            <p:nvPr/>
          </p:nvSpPr>
          <p:spPr>
            <a:xfrm>
              <a:off x="4743883" y="4106946"/>
              <a:ext cx="4217520" cy="46800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rgbClr val="FFC000"/>
                </a:solidFill>
                <a:latin typeface="华文楷体" panose="02010600040101010101" pitchFamily="2" charset="-122"/>
                <a:ea typeface="华文楷体" panose="02010600040101010101" pitchFamily="2" charset="-122"/>
              </a:endParaRPr>
            </a:p>
          </p:txBody>
        </p:sp>
        <p:sp>
          <p:nvSpPr>
            <p:cNvPr id="37" name="矩形 36"/>
            <p:cNvSpPr/>
            <p:nvPr/>
          </p:nvSpPr>
          <p:spPr>
            <a:xfrm>
              <a:off x="4964955" y="4110116"/>
              <a:ext cx="3781805"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sz="2400" b="1" cap="none" spc="0" dirty="0" smtClean="0">
                  <a:ln/>
                  <a:solidFill>
                    <a:schemeClr val="bg1"/>
                  </a:solidFill>
                  <a:effectLst/>
                  <a:latin typeface="华文楷体" panose="02010600040101010101" pitchFamily="2" charset="-122"/>
                  <a:ea typeface="华文楷体" panose="02010600040101010101" pitchFamily="2" charset="-122"/>
                </a:rPr>
                <a:t>控制系统中加入</a:t>
              </a:r>
              <a:r>
                <a:rPr lang="en-US" altLang="zh-CN" sz="2400" b="1" cap="none" spc="0" dirty="0" smtClean="0">
                  <a:ln/>
                  <a:solidFill>
                    <a:schemeClr val="bg1"/>
                  </a:solidFill>
                  <a:effectLst/>
                  <a:latin typeface="华文楷体" panose="02010600040101010101" pitchFamily="2" charset="-122"/>
                  <a:ea typeface="华文楷体" panose="02010600040101010101" pitchFamily="2" charset="-122"/>
                </a:rPr>
                <a:t>PID</a:t>
              </a:r>
              <a:r>
                <a:rPr lang="zh-CN" altLang="en-US" sz="2400" b="1" cap="none" spc="0" dirty="0" smtClean="0">
                  <a:ln/>
                  <a:solidFill>
                    <a:schemeClr val="bg1"/>
                  </a:solidFill>
                  <a:effectLst/>
                  <a:latin typeface="华文楷体" panose="02010600040101010101" pitchFamily="2" charset="-122"/>
                  <a:ea typeface="华文楷体" panose="02010600040101010101" pitchFamily="2" charset="-122"/>
                </a:rPr>
                <a:t>控制器</a:t>
              </a:r>
              <a:endParaRPr lang="zh-CN" altLang="en-US" sz="2400" b="1" cap="none" spc="0" dirty="0">
                <a:ln/>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74" name="组合 73"/>
          <p:cNvGrpSpPr/>
          <p:nvPr/>
        </p:nvGrpSpPr>
        <p:grpSpPr>
          <a:xfrm>
            <a:off x="1356145" y="5993548"/>
            <a:ext cx="4217520" cy="468004"/>
            <a:chOff x="4743883" y="4106946"/>
            <a:chExt cx="4217520" cy="468004"/>
          </a:xfrm>
        </p:grpSpPr>
        <p:sp>
          <p:nvSpPr>
            <p:cNvPr id="75" name="圆角矩形 74"/>
            <p:cNvSpPr/>
            <p:nvPr/>
          </p:nvSpPr>
          <p:spPr>
            <a:xfrm>
              <a:off x="4743883" y="4106946"/>
              <a:ext cx="4217520" cy="468004"/>
            </a:xfrm>
            <a:prstGeom prst="roundRect">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b="1" dirty="0">
                <a:solidFill>
                  <a:srgbClr val="FFC000"/>
                </a:solidFill>
                <a:latin typeface="华文楷体" panose="02010600040101010101" pitchFamily="2" charset="-122"/>
                <a:ea typeface="华文楷体" panose="02010600040101010101" pitchFamily="2" charset="-122"/>
              </a:endParaRPr>
            </a:p>
          </p:txBody>
        </p:sp>
        <p:sp>
          <p:nvSpPr>
            <p:cNvPr id="76" name="矩形 75"/>
            <p:cNvSpPr/>
            <p:nvPr/>
          </p:nvSpPr>
          <p:spPr>
            <a:xfrm>
              <a:off x="5079255" y="4110116"/>
              <a:ext cx="3599062" cy="461665"/>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2400" b="1" cap="none" spc="0" dirty="0" smtClean="0">
                  <a:ln/>
                  <a:solidFill>
                    <a:schemeClr val="bg1"/>
                  </a:solidFill>
                  <a:effectLst/>
                  <a:latin typeface="华文楷体" panose="02010600040101010101" pitchFamily="2" charset="-122"/>
                  <a:ea typeface="华文楷体" panose="02010600040101010101" pitchFamily="2" charset="-122"/>
                </a:rPr>
                <a:t>Simulink</a:t>
              </a:r>
              <a:r>
                <a:rPr lang="zh-CN" altLang="en-US" sz="2400" b="1" dirty="0" smtClean="0">
                  <a:ln/>
                  <a:solidFill>
                    <a:schemeClr val="bg1"/>
                  </a:solidFill>
                  <a:latin typeface="华文楷体" panose="02010600040101010101" pitchFamily="2" charset="-122"/>
                  <a:ea typeface="华文楷体" panose="02010600040101010101" pitchFamily="2" charset="-122"/>
                </a:rPr>
                <a:t>仿真获取</a:t>
              </a:r>
              <a:r>
                <a:rPr lang="en-US" altLang="zh-CN" sz="2400" b="1" dirty="0" smtClean="0">
                  <a:ln/>
                  <a:solidFill>
                    <a:schemeClr val="bg1"/>
                  </a:solidFill>
                  <a:latin typeface="华文楷体" panose="02010600040101010101" pitchFamily="2" charset="-122"/>
                  <a:ea typeface="华文楷体" panose="02010600040101010101" pitchFamily="2" charset="-122"/>
                </a:rPr>
                <a:t>PID</a:t>
              </a:r>
              <a:r>
                <a:rPr lang="zh-CN" altLang="en-US" sz="2400" b="1" dirty="0" smtClean="0">
                  <a:ln/>
                  <a:solidFill>
                    <a:schemeClr val="bg1"/>
                  </a:solidFill>
                  <a:latin typeface="华文楷体" panose="02010600040101010101" pitchFamily="2" charset="-122"/>
                  <a:ea typeface="华文楷体" panose="02010600040101010101" pitchFamily="2" charset="-122"/>
                </a:rPr>
                <a:t>参数</a:t>
              </a:r>
              <a:endParaRPr lang="zh-CN" altLang="en-US" sz="2400" b="1" cap="none" spc="0" dirty="0">
                <a:ln/>
                <a:solidFill>
                  <a:schemeClr val="bg1"/>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grpSp>
      <p:grpSp>
        <p:nvGrpSpPr>
          <p:cNvPr id="78" name="组合 77"/>
          <p:cNvGrpSpPr/>
          <p:nvPr/>
        </p:nvGrpSpPr>
        <p:grpSpPr>
          <a:xfrm>
            <a:off x="6182392" y="5418330"/>
            <a:ext cx="2730500" cy="468000"/>
            <a:chOff x="2201529" y="6267393"/>
            <a:chExt cx="2730500" cy="468000"/>
          </a:xfrm>
          <a:solidFill>
            <a:srgbClr val="44546A"/>
          </a:solidFill>
        </p:grpSpPr>
        <p:sp>
          <p:nvSpPr>
            <p:cNvPr id="79" name="圆角矩形 78"/>
            <p:cNvSpPr/>
            <p:nvPr/>
          </p:nvSpPr>
          <p:spPr>
            <a:xfrm>
              <a:off x="2201529" y="6267393"/>
              <a:ext cx="2730500" cy="468000"/>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TextBox 65"/>
            <p:cNvSpPr txBox="1"/>
            <p:nvPr/>
          </p:nvSpPr>
          <p:spPr>
            <a:xfrm>
              <a:off x="2228529" y="6270561"/>
              <a:ext cx="2676501" cy="461665"/>
            </a:xfrm>
            <a:prstGeom prst="rect">
              <a:avLst/>
            </a:prstGeom>
            <a:grpFill/>
          </p:spPr>
          <p:txBody>
            <a:bodyPr wrap="square" rtlCol="0" anchor="ctr">
              <a:spAutoFit/>
            </a:bodyPr>
            <a:lstStyle/>
            <a:p>
              <a:pPr algn="ctr"/>
              <a:r>
                <a:rPr lang="zh-CN" altLang="en-US" sz="24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稳定磁悬浮</a:t>
              </a:r>
            </a:p>
          </p:txBody>
        </p:sp>
      </p:grpSp>
      <p:sp>
        <p:nvSpPr>
          <p:cNvPr id="82" name="Freeform 90"/>
          <p:cNvSpPr>
            <a:spLocks noEditPoints="1"/>
          </p:cNvSpPr>
          <p:nvPr/>
        </p:nvSpPr>
        <p:spPr bwMode="auto">
          <a:xfrm>
            <a:off x="5655558" y="5432353"/>
            <a:ext cx="442685" cy="439954"/>
          </a:xfrm>
          <a:custGeom>
            <a:avLst/>
            <a:gdLst>
              <a:gd name="T0" fmla="*/ 47 w 98"/>
              <a:gd name="T1" fmla="*/ 41 h 98"/>
              <a:gd name="T2" fmla="*/ 15 w 98"/>
              <a:gd name="T3" fmla="*/ 7 h 98"/>
              <a:gd name="T4" fmla="*/ 3 w 98"/>
              <a:gd name="T5" fmla="*/ 7 h 98"/>
              <a:gd name="T6" fmla="*/ 3 w 98"/>
              <a:gd name="T7" fmla="*/ 20 h 98"/>
              <a:gd name="T8" fmla="*/ 29 w 98"/>
              <a:gd name="T9" fmla="*/ 47 h 98"/>
              <a:gd name="T10" fmla="*/ 3 w 98"/>
              <a:gd name="T11" fmla="*/ 74 h 98"/>
              <a:gd name="T12" fmla="*/ 3 w 98"/>
              <a:gd name="T13" fmla="*/ 86 h 98"/>
              <a:gd name="T14" fmla="*/ 15 w 98"/>
              <a:gd name="T15" fmla="*/ 86 h 98"/>
              <a:gd name="T16" fmla="*/ 47 w 98"/>
              <a:gd name="T17" fmla="*/ 53 h 98"/>
              <a:gd name="T18" fmla="*/ 47 w 98"/>
              <a:gd name="T19" fmla="*/ 41 h 98"/>
              <a:gd name="T20" fmla="*/ 95 w 98"/>
              <a:gd name="T21" fmla="*/ 43 h 98"/>
              <a:gd name="T22" fmla="*/ 55 w 98"/>
              <a:gd name="T23" fmla="*/ 3 h 98"/>
              <a:gd name="T24" fmla="*/ 43 w 98"/>
              <a:gd name="T25" fmla="*/ 3 h 98"/>
              <a:gd name="T26" fmla="*/ 43 w 98"/>
              <a:gd name="T27" fmla="*/ 15 h 98"/>
              <a:gd name="T28" fmla="*/ 78 w 98"/>
              <a:gd name="T29" fmla="*/ 49 h 98"/>
              <a:gd name="T30" fmla="*/ 43 w 98"/>
              <a:gd name="T31" fmla="*/ 83 h 98"/>
              <a:gd name="T32" fmla="*/ 43 w 98"/>
              <a:gd name="T33" fmla="*/ 95 h 98"/>
              <a:gd name="T34" fmla="*/ 55 w 98"/>
              <a:gd name="T35" fmla="*/ 95 h 98"/>
              <a:gd name="T36" fmla="*/ 95 w 98"/>
              <a:gd name="T37" fmla="*/ 55 h 98"/>
              <a:gd name="T38" fmla="*/ 95 w 98"/>
              <a:gd name="T39" fmla="*/ 4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98" h="98">
                <a:moveTo>
                  <a:pt x="47" y="41"/>
                </a:moveTo>
                <a:cubicBezTo>
                  <a:pt x="15" y="7"/>
                  <a:pt x="15" y="7"/>
                  <a:pt x="15" y="7"/>
                </a:cubicBezTo>
                <a:cubicBezTo>
                  <a:pt x="12" y="4"/>
                  <a:pt x="7" y="4"/>
                  <a:pt x="3" y="7"/>
                </a:cubicBezTo>
                <a:cubicBezTo>
                  <a:pt x="0" y="11"/>
                  <a:pt x="0" y="16"/>
                  <a:pt x="3" y="20"/>
                </a:cubicBezTo>
                <a:cubicBezTo>
                  <a:pt x="29" y="47"/>
                  <a:pt x="29" y="47"/>
                  <a:pt x="29" y="47"/>
                </a:cubicBezTo>
                <a:cubicBezTo>
                  <a:pt x="3" y="74"/>
                  <a:pt x="3" y="74"/>
                  <a:pt x="3" y="74"/>
                </a:cubicBezTo>
                <a:cubicBezTo>
                  <a:pt x="0" y="78"/>
                  <a:pt x="0" y="83"/>
                  <a:pt x="3" y="86"/>
                </a:cubicBezTo>
                <a:cubicBezTo>
                  <a:pt x="7" y="90"/>
                  <a:pt x="12" y="90"/>
                  <a:pt x="15" y="86"/>
                </a:cubicBezTo>
                <a:cubicBezTo>
                  <a:pt x="47" y="53"/>
                  <a:pt x="47" y="53"/>
                  <a:pt x="47" y="53"/>
                </a:cubicBezTo>
                <a:cubicBezTo>
                  <a:pt x="50" y="50"/>
                  <a:pt x="50" y="44"/>
                  <a:pt x="47" y="41"/>
                </a:cubicBezTo>
                <a:close/>
                <a:moveTo>
                  <a:pt x="95" y="43"/>
                </a:moveTo>
                <a:cubicBezTo>
                  <a:pt x="55" y="3"/>
                  <a:pt x="55" y="3"/>
                  <a:pt x="55" y="3"/>
                </a:cubicBezTo>
                <a:cubicBezTo>
                  <a:pt x="52" y="0"/>
                  <a:pt x="46" y="0"/>
                  <a:pt x="43" y="3"/>
                </a:cubicBezTo>
                <a:cubicBezTo>
                  <a:pt x="40" y="6"/>
                  <a:pt x="40" y="12"/>
                  <a:pt x="43" y="15"/>
                </a:cubicBezTo>
                <a:cubicBezTo>
                  <a:pt x="78" y="49"/>
                  <a:pt x="78" y="49"/>
                  <a:pt x="78" y="49"/>
                </a:cubicBezTo>
                <a:cubicBezTo>
                  <a:pt x="43" y="83"/>
                  <a:pt x="43" y="83"/>
                  <a:pt x="43" y="83"/>
                </a:cubicBezTo>
                <a:cubicBezTo>
                  <a:pt x="40" y="86"/>
                  <a:pt x="40" y="91"/>
                  <a:pt x="43" y="95"/>
                </a:cubicBezTo>
                <a:cubicBezTo>
                  <a:pt x="46" y="98"/>
                  <a:pt x="52" y="98"/>
                  <a:pt x="55" y="95"/>
                </a:cubicBezTo>
                <a:cubicBezTo>
                  <a:pt x="95" y="55"/>
                  <a:pt x="95" y="55"/>
                  <a:pt x="95" y="55"/>
                </a:cubicBezTo>
                <a:cubicBezTo>
                  <a:pt x="98" y="52"/>
                  <a:pt x="98" y="46"/>
                  <a:pt x="95" y="43"/>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6"/>
          <p:cNvSpPr>
            <a:spLocks noEditPoints="1"/>
          </p:cNvSpPr>
          <p:nvPr/>
        </p:nvSpPr>
        <p:spPr bwMode="auto">
          <a:xfrm>
            <a:off x="8308317" y="274150"/>
            <a:ext cx="360000" cy="360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9" name="Freeform 16"/>
          <p:cNvSpPr>
            <a:spLocks noEditPoints="1"/>
          </p:cNvSpPr>
          <p:nvPr/>
        </p:nvSpPr>
        <p:spPr bwMode="auto">
          <a:xfrm>
            <a:off x="8668317" y="529318"/>
            <a:ext cx="216000" cy="216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4313" b="7074"/>
          <a:stretch/>
        </p:blipFill>
        <p:spPr>
          <a:xfrm>
            <a:off x="1852963" y="1970812"/>
            <a:ext cx="3686083" cy="2684805"/>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08493" y="1967013"/>
            <a:ext cx="2016453" cy="2688604"/>
          </a:xfrm>
          <a:prstGeom prst="rect">
            <a:avLst/>
          </a:prstGeom>
        </p:spPr>
      </p:pic>
    </p:spTree>
    <p:extLst>
      <p:ext uri="{BB962C8B-B14F-4D97-AF65-F5344CB8AC3E}">
        <p14:creationId xmlns:p14="http://schemas.microsoft.com/office/powerpoint/2010/main" val="220974844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88"/>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8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8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5080" y="618212"/>
            <a:ext cx="4901184" cy="6858000"/>
          </a:xfrm>
          <a:prstGeom prst="rect">
            <a:avLst/>
          </a:prstGeom>
        </p:spPr>
      </p:pic>
      <p:sp>
        <p:nvSpPr>
          <p:cNvPr id="7" name="椭圆 6"/>
          <p:cNvSpPr/>
          <p:nvPr/>
        </p:nvSpPr>
        <p:spPr>
          <a:xfrm>
            <a:off x="2937509" y="3258947"/>
            <a:ext cx="1024891" cy="1024891"/>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348373" y="3747131"/>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300992" y="1164674"/>
            <a:ext cx="5673304" cy="629852"/>
            <a:chOff x="1300992" y="1164674"/>
            <a:chExt cx="5673304" cy="629852"/>
          </a:xfrm>
        </p:grpSpPr>
        <p:sp>
          <p:nvSpPr>
            <p:cNvPr id="2" name="圆角矩形 1"/>
            <p:cNvSpPr/>
            <p:nvPr/>
          </p:nvSpPr>
          <p:spPr>
            <a:xfrm>
              <a:off x="1824343" y="1164674"/>
              <a:ext cx="5149953"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67155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5" y="1248767"/>
              <a:ext cx="4789952" cy="461665"/>
            </a:xfrm>
            <a:prstGeom prst="rect">
              <a:avLst/>
            </a:prstGeom>
            <a:noFill/>
          </p:spPr>
          <p:txBody>
            <a:bodyPr wrap="square" rtlCol="0" anchor="ctr">
              <a:spAutoFit/>
            </a:bodyPr>
            <a:lstStyle/>
            <a:p>
              <a:r>
                <a:rPr lang="en-US" altLang="zh-CN"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5.2</a:t>
              </a:r>
              <a:r>
                <a:rPr lang="zh-CN" altLang="en-US" sz="24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二维弯管截面悬浮与运动</a:t>
              </a:r>
              <a:r>
                <a:rPr lang="zh-CN" altLang="en-US"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控制</a:t>
              </a:r>
              <a:endParaRPr lang="zh-CN" altLang="en-US" sz="24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50" name="椭圆 49"/>
          <p:cNvSpPr/>
          <p:nvPr/>
        </p:nvSpPr>
        <p:spPr>
          <a:xfrm>
            <a:off x="3276622" y="3291265"/>
            <a:ext cx="360000" cy="360000"/>
          </a:xfrm>
          <a:prstGeom prst="ellips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1405687" y="5785722"/>
            <a:ext cx="7028549" cy="83099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400" b="1" cap="none" spc="0" dirty="0" smtClean="0">
                <a:ln/>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单维度上采用离散化小步长连续点位变化运动形式</a:t>
            </a:r>
            <a:endParaRPr lang="en-US" altLang="zh-CN" sz="2400" b="1" cap="none" spc="0" dirty="0" smtClean="0">
              <a:ln/>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2400" b="1" cap="none" spc="0" dirty="0" smtClean="0">
                <a:ln/>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二维截面上采用插补法运动形式</a:t>
            </a:r>
            <a:endParaRPr lang="zh-CN" altLang="en-US" sz="2400" b="1" cap="none" spc="0" dirty="0">
              <a:ln/>
              <a:solidFill>
                <a:schemeClr val="accent1"/>
              </a:solidFill>
              <a:effectLst/>
              <a:latin typeface="楷体" panose="02010609060101010101" pitchFamily="49" charset="-122"/>
              <a:ea typeface="楷体" panose="02010609060101010101" pitchFamily="49" charset="-122"/>
            </a:endParaRPr>
          </a:p>
        </p:txBody>
      </p:sp>
      <p:sp>
        <p:nvSpPr>
          <p:cNvPr id="37" name="圆角矩形 36"/>
          <p:cNvSpPr/>
          <p:nvPr/>
        </p:nvSpPr>
        <p:spPr>
          <a:xfrm>
            <a:off x="7365974" y="2574309"/>
            <a:ext cx="1216051" cy="5400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smtClean="0">
                <a:solidFill>
                  <a:schemeClr val="tx2"/>
                </a:solidFill>
                <a:latin typeface="宋体" panose="02010600030101010101" pitchFamily="2" charset="-122"/>
                <a:ea typeface="宋体" panose="02010600030101010101" pitchFamily="2" charset="-122"/>
              </a:rPr>
              <a:t>起点位置</a:t>
            </a:r>
            <a:endParaRPr lang="en-US" altLang="zh-CN" sz="1600" b="1" dirty="0" smtClean="0">
              <a:solidFill>
                <a:schemeClr val="tx2"/>
              </a:solidFill>
              <a:latin typeface="宋体" panose="02010600030101010101" pitchFamily="2" charset="-122"/>
              <a:ea typeface="宋体" panose="02010600030101010101" pitchFamily="2" charset="-122"/>
            </a:endParaRPr>
          </a:p>
          <a:p>
            <a:pPr algn="ctr"/>
            <a:r>
              <a:rPr lang="en-US" altLang="zh-CN" sz="16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6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16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6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16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k</a:t>
            </a:r>
            <a:endParaRPr lang="zh-CN" altLang="en-US" sz="16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3" name="椭圆 42"/>
          <p:cNvSpPr/>
          <p:nvPr/>
        </p:nvSpPr>
        <p:spPr>
          <a:xfrm>
            <a:off x="7896844" y="3242424"/>
            <a:ext cx="360000" cy="360000"/>
          </a:xfrm>
          <a:prstGeom prst="ellipse">
            <a:avLst/>
          </a:prstGeom>
          <a:solidFill>
            <a:schemeClr val="accent1">
              <a:lumMod val="20000"/>
              <a:lumOff val="8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7896844" y="3678355"/>
            <a:ext cx="360000" cy="360000"/>
          </a:xfrm>
          <a:prstGeom prst="ellipse">
            <a:avLst/>
          </a:prstGeom>
          <a:solidFill>
            <a:schemeClr val="accent1">
              <a:lumMod val="40000"/>
              <a:lumOff val="6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7357026" y="3698900"/>
            <a:ext cx="360000" cy="360000"/>
          </a:xfrm>
          <a:prstGeom prst="ellipse">
            <a:avLst/>
          </a:prstGeom>
          <a:solidFill>
            <a:schemeClr val="accent1">
              <a:lumMod val="60000"/>
              <a:lumOff val="4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7365974" y="4161856"/>
            <a:ext cx="360000" cy="360000"/>
          </a:xfrm>
          <a:prstGeom prst="ellipse">
            <a:avLst/>
          </a:prstGeom>
          <a:solidFill>
            <a:schemeClr val="accent1">
              <a:lumMod val="75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6883075" y="4190671"/>
            <a:ext cx="360000" cy="360000"/>
          </a:xfrm>
          <a:prstGeom prst="ellipse">
            <a:avLst/>
          </a:prstGeom>
          <a:solidFill>
            <a:schemeClr val="accent1">
              <a:lumMod val="5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16"/>
          <p:cNvSpPr>
            <a:spLocks noEditPoints="1"/>
          </p:cNvSpPr>
          <p:nvPr/>
        </p:nvSpPr>
        <p:spPr bwMode="auto">
          <a:xfrm>
            <a:off x="8308317" y="274150"/>
            <a:ext cx="360000" cy="360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3" name="Freeform 16"/>
          <p:cNvSpPr>
            <a:spLocks noEditPoints="1"/>
          </p:cNvSpPr>
          <p:nvPr/>
        </p:nvSpPr>
        <p:spPr bwMode="auto">
          <a:xfrm>
            <a:off x="8668317" y="529318"/>
            <a:ext cx="216000" cy="216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74" name="椭圆 73"/>
          <p:cNvSpPr/>
          <p:nvPr/>
        </p:nvSpPr>
        <p:spPr>
          <a:xfrm>
            <a:off x="6403824" y="4190671"/>
            <a:ext cx="360000" cy="360000"/>
          </a:xfrm>
          <a:prstGeom prst="ellipse">
            <a:avLst/>
          </a:prstGeom>
          <a:solidFill>
            <a:schemeClr val="accent5">
              <a:lumMod val="5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407386" y="4667111"/>
            <a:ext cx="360000" cy="360000"/>
          </a:xfrm>
          <a:prstGeom prst="ellipse">
            <a:avLst/>
          </a:prstGeom>
          <a:solidFill>
            <a:srgbClr val="16027E"/>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5913993" y="4666210"/>
            <a:ext cx="360000" cy="360000"/>
          </a:xfrm>
          <a:prstGeom prst="ellipse">
            <a:avLst/>
          </a:prstGeom>
          <a:solidFill>
            <a:schemeClr val="tx1"/>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箭头连接符 9"/>
          <p:cNvCxnSpPr/>
          <p:nvPr/>
        </p:nvCxnSpPr>
        <p:spPr>
          <a:xfrm>
            <a:off x="8076844" y="3425723"/>
            <a:ext cx="0" cy="43263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7514526" y="3858355"/>
            <a:ext cx="562318" cy="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a:off x="7537026" y="3878900"/>
            <a:ext cx="8948" cy="4917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p:nvPr/>
        </p:nvCxnSpPr>
        <p:spPr>
          <a:xfrm flipH="1">
            <a:off x="7051477" y="4341856"/>
            <a:ext cx="494497" cy="2881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6537469" y="4370671"/>
            <a:ext cx="519807"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6583824" y="4370671"/>
            <a:ext cx="0" cy="4755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H="1">
            <a:off x="6093993" y="4846210"/>
            <a:ext cx="489831"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0" name="圆角矩形 79"/>
          <p:cNvSpPr/>
          <p:nvPr/>
        </p:nvSpPr>
        <p:spPr>
          <a:xfrm>
            <a:off x="4381500" y="4581449"/>
            <a:ext cx="1338531" cy="5400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2"/>
                </a:solidFill>
                <a:latin typeface="宋体" panose="02010600030101010101" pitchFamily="2" charset="-122"/>
                <a:ea typeface="宋体" panose="02010600030101010101" pitchFamily="2" charset="-122"/>
              </a:rPr>
              <a:t>终点位置</a:t>
            </a:r>
            <a:endParaRPr lang="en-US" altLang="zh-CN" sz="1400" b="1" dirty="0" smtClean="0">
              <a:solidFill>
                <a:schemeClr val="tx2"/>
              </a:solidFill>
              <a:latin typeface="宋体" panose="02010600030101010101" pitchFamily="2" charset="-122"/>
              <a:ea typeface="宋体" panose="02010600030101010101" pitchFamily="2" charset="-122"/>
            </a:endParaRPr>
          </a:p>
          <a:p>
            <a:pPr algn="ctr"/>
            <a:r>
              <a:rPr lang="en-US" altLang="zh-CN" sz="14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4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4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14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4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14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14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4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p</a:t>
            </a:r>
            <a:endParaRPr lang="zh-CN" altLang="en-US" sz="14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81" name="直接箭头连接符 80"/>
          <p:cNvCxnSpPr/>
          <p:nvPr/>
        </p:nvCxnSpPr>
        <p:spPr>
          <a:xfrm flipH="1">
            <a:off x="6355467" y="2859978"/>
            <a:ext cx="562318" cy="20545"/>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8471092" y="4124785"/>
            <a:ext cx="8948" cy="49177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3" name="矩形 82"/>
          <p:cNvSpPr/>
          <p:nvPr/>
        </p:nvSpPr>
        <p:spPr>
          <a:xfrm>
            <a:off x="6477625" y="2490645"/>
            <a:ext cx="516140"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i="1" cap="none" spc="0" dirty="0" smtClean="0">
                <a:ln/>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m</a:t>
            </a:r>
            <a:endParaRPr lang="zh-CN" altLang="en-US" b="1" i="1" cap="none" spc="0" dirty="0">
              <a:ln/>
              <a:solidFill>
                <a:schemeClr val="accent1"/>
              </a:solidFill>
              <a:effectLst/>
              <a:latin typeface="楷体" panose="02010609060101010101" pitchFamily="49" charset="-122"/>
              <a:ea typeface="楷体" panose="02010609060101010101" pitchFamily="49" charset="-122"/>
            </a:endParaRPr>
          </a:p>
        </p:txBody>
      </p:sp>
      <p:sp>
        <p:nvSpPr>
          <p:cNvPr id="84" name="矩形 83"/>
          <p:cNvSpPr/>
          <p:nvPr/>
        </p:nvSpPr>
        <p:spPr>
          <a:xfrm>
            <a:off x="8496986" y="4152063"/>
            <a:ext cx="516140" cy="369332"/>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b="1" i="1" cap="none" spc="0" dirty="0" smtClean="0">
                <a:ln/>
                <a:solidFill>
                  <a:schemeClr val="accent1"/>
                </a:solidFill>
                <a:effectLst/>
                <a:latin typeface="Times New Roman" panose="02020603050405020304" pitchFamily="18" charset="0"/>
                <a:ea typeface="楷体" panose="02010609060101010101" pitchFamily="49" charset="-122"/>
                <a:cs typeface="Times New Roman" panose="02020603050405020304" pitchFamily="18" charset="0"/>
              </a:rPr>
              <a:t>n</a:t>
            </a:r>
            <a:endParaRPr lang="zh-CN" altLang="en-US" b="1" i="1" cap="none" spc="0" dirty="0">
              <a:ln/>
              <a:solidFill>
                <a:schemeClr val="accent1"/>
              </a:solidFill>
              <a:effectLst/>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16540511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72"/>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73"/>
                                        </p:tgtEl>
                                        <p:attrNameLst>
                                          <p:attrName>r</p:attrName>
                                        </p:attrNameLst>
                                      </p:cBhvr>
                                    </p:animRot>
                                  </p:childTnLst>
                                </p:cTn>
                              </p:par>
                              <p:par>
                                <p:cTn id="9" presetID="1" presetClass="entr" presetSubtype="0" fill="hold" grpId="1"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par>
                          <p:cTn id="11" fill="hold">
                            <p:stCondLst>
                              <p:cond delay="2000"/>
                            </p:stCondLst>
                            <p:childTnLst>
                              <p:par>
                                <p:cTn id="12" presetID="10" presetClass="entr" presetSubtype="0" fill="hold" grpId="0" nodeType="afterEffect">
                                  <p:stCondLst>
                                    <p:cond delay="0"/>
                                  </p:stCondLst>
                                  <p:childTnLst>
                                    <p:set>
                                      <p:cBhvr>
                                        <p:cTn id="13" dur="1" fill="hold">
                                          <p:stCondLst>
                                            <p:cond delay="0"/>
                                          </p:stCondLst>
                                        </p:cTn>
                                        <p:tgtEl>
                                          <p:spTgt spid="37"/>
                                        </p:tgtEl>
                                        <p:attrNameLst>
                                          <p:attrName>style.visibility</p:attrName>
                                        </p:attrNameLst>
                                      </p:cBhvr>
                                      <p:to>
                                        <p:strVal val="visible"/>
                                      </p:to>
                                    </p:set>
                                    <p:animEffect transition="in" filter="fade">
                                      <p:cBhvr>
                                        <p:cTn id="14" dur="250"/>
                                        <p:tgtEl>
                                          <p:spTgt spid="37"/>
                                        </p:tgtEl>
                                      </p:cBhvr>
                                    </p:animEffect>
                                  </p:childTnLst>
                                </p:cTn>
                              </p:par>
                              <p:par>
                                <p:cTn id="15" presetID="22" presetClass="entr" presetSubtype="2"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wipe(right)">
                                      <p:cBhvr>
                                        <p:cTn id="17" dur="250"/>
                                        <p:tgtEl>
                                          <p:spTgt spid="81"/>
                                        </p:tgtEl>
                                      </p:cBhvr>
                                    </p:animEffect>
                                  </p:childTnLst>
                                </p:cTn>
                              </p:par>
                              <p:par>
                                <p:cTn id="18" presetID="22" presetClass="entr" presetSubtype="1" fill="hold" nodeType="withEffect">
                                  <p:stCondLst>
                                    <p:cond delay="0"/>
                                  </p:stCondLst>
                                  <p:childTnLst>
                                    <p:set>
                                      <p:cBhvr>
                                        <p:cTn id="19" dur="1" fill="hold">
                                          <p:stCondLst>
                                            <p:cond delay="0"/>
                                          </p:stCondLst>
                                        </p:cTn>
                                        <p:tgtEl>
                                          <p:spTgt spid="82"/>
                                        </p:tgtEl>
                                        <p:attrNameLst>
                                          <p:attrName>style.visibility</p:attrName>
                                        </p:attrNameLst>
                                      </p:cBhvr>
                                      <p:to>
                                        <p:strVal val="visible"/>
                                      </p:to>
                                    </p:set>
                                    <p:animEffect transition="in" filter="wipe(up)">
                                      <p:cBhvr>
                                        <p:cTn id="20" dur="250"/>
                                        <p:tgtEl>
                                          <p:spTgt spid="82"/>
                                        </p:tgtEl>
                                      </p:cBhvr>
                                    </p:animEffect>
                                  </p:childTnLst>
                                </p:cTn>
                              </p:par>
                            </p:childTnLst>
                          </p:cTn>
                        </p:par>
                        <p:par>
                          <p:cTn id="21" fill="hold">
                            <p:stCondLst>
                              <p:cond delay="2250"/>
                            </p:stCondLst>
                            <p:childTnLst>
                              <p:par>
                                <p:cTn id="22" presetID="10" presetClass="entr" presetSubtype="0" fill="hold" grpId="0" nodeType="afterEffect">
                                  <p:stCondLst>
                                    <p:cond delay="0"/>
                                  </p:stCondLst>
                                  <p:childTnLst>
                                    <p:set>
                                      <p:cBhvr>
                                        <p:cTn id="23" dur="1" fill="hold">
                                          <p:stCondLst>
                                            <p:cond delay="0"/>
                                          </p:stCondLst>
                                        </p:cTn>
                                        <p:tgtEl>
                                          <p:spTgt spid="83"/>
                                        </p:tgtEl>
                                        <p:attrNameLst>
                                          <p:attrName>style.visibility</p:attrName>
                                        </p:attrNameLst>
                                      </p:cBhvr>
                                      <p:to>
                                        <p:strVal val="visible"/>
                                      </p:to>
                                    </p:set>
                                    <p:animEffect transition="in" filter="fade">
                                      <p:cBhvr>
                                        <p:cTn id="24" dur="250"/>
                                        <p:tgtEl>
                                          <p:spTgt spid="83"/>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fade">
                                      <p:cBhvr>
                                        <p:cTn id="27" dur="250"/>
                                        <p:tgtEl>
                                          <p:spTgt spid="84"/>
                                        </p:tgtEl>
                                      </p:cBhvr>
                                    </p:animEffect>
                                  </p:childTnLst>
                                </p:cTn>
                              </p:par>
                            </p:childTnLst>
                          </p:cTn>
                        </p:par>
                        <p:par>
                          <p:cTn id="28" fill="hold">
                            <p:stCondLst>
                              <p:cond delay="2500"/>
                            </p:stCondLst>
                            <p:childTnLst>
                              <p:par>
                                <p:cTn id="29" presetID="10" presetClass="entr" presetSubtype="0" fill="hold" grpId="0" nodeType="after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250"/>
                                        <p:tgtEl>
                                          <p:spTgt spid="43"/>
                                        </p:tgtEl>
                                      </p:cBhvr>
                                    </p:animEffect>
                                  </p:childTnLst>
                                </p:cTn>
                              </p:par>
                            </p:childTnLst>
                          </p:cTn>
                        </p:par>
                        <p:par>
                          <p:cTn id="32" fill="hold">
                            <p:stCondLst>
                              <p:cond delay="2750"/>
                            </p:stCondLst>
                            <p:childTnLst>
                              <p:par>
                                <p:cTn id="33" presetID="22" presetClass="entr" presetSubtype="1"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250"/>
                                        <p:tgtEl>
                                          <p:spTgt spid="10"/>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250"/>
                                        <p:tgtEl>
                                          <p:spTgt spid="44"/>
                                        </p:tgtEl>
                                      </p:cBhvr>
                                    </p:animEffect>
                                  </p:childTnLst>
                                </p:cTn>
                              </p:par>
                            </p:childTnLst>
                          </p:cTn>
                        </p:par>
                        <p:par>
                          <p:cTn id="40" fill="hold">
                            <p:stCondLst>
                              <p:cond delay="3250"/>
                            </p:stCondLst>
                            <p:childTnLst>
                              <p:par>
                                <p:cTn id="41" presetID="22" presetClass="entr" presetSubtype="2"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wipe(right)">
                                      <p:cBhvr>
                                        <p:cTn id="43" dur="250"/>
                                        <p:tgtEl>
                                          <p:spTgt spid="18"/>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250"/>
                                        <p:tgtEl>
                                          <p:spTgt spid="45"/>
                                        </p:tgtEl>
                                      </p:cBhvr>
                                    </p:animEffect>
                                  </p:childTnLst>
                                </p:cTn>
                              </p:par>
                            </p:childTnLst>
                          </p:cTn>
                        </p:par>
                        <p:par>
                          <p:cTn id="48" fill="hold">
                            <p:stCondLst>
                              <p:cond delay="375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250"/>
                                        <p:tgtEl>
                                          <p:spTgt spid="20"/>
                                        </p:tgtEl>
                                      </p:cBhvr>
                                    </p:animEffect>
                                  </p:childTnLst>
                                </p:cTn>
                              </p:par>
                            </p:childTnLst>
                          </p:cTn>
                        </p:par>
                        <p:par>
                          <p:cTn id="52" fill="hold">
                            <p:stCondLst>
                              <p:cond delay="4000"/>
                            </p:stCondLst>
                            <p:childTnLst>
                              <p:par>
                                <p:cTn id="53" presetID="10" presetClass="entr" presetSubtype="0" fill="hold" grpId="0" nodeType="afterEffect">
                                  <p:stCondLst>
                                    <p:cond delay="0"/>
                                  </p:stCondLst>
                                  <p:childTnLst>
                                    <p:set>
                                      <p:cBhvr>
                                        <p:cTn id="54" dur="1" fill="hold">
                                          <p:stCondLst>
                                            <p:cond delay="0"/>
                                          </p:stCondLst>
                                        </p:cTn>
                                        <p:tgtEl>
                                          <p:spTgt spid="46"/>
                                        </p:tgtEl>
                                        <p:attrNameLst>
                                          <p:attrName>style.visibility</p:attrName>
                                        </p:attrNameLst>
                                      </p:cBhvr>
                                      <p:to>
                                        <p:strVal val="visible"/>
                                      </p:to>
                                    </p:set>
                                    <p:animEffect transition="in" filter="fade">
                                      <p:cBhvr>
                                        <p:cTn id="55" dur="250"/>
                                        <p:tgtEl>
                                          <p:spTgt spid="46"/>
                                        </p:tgtEl>
                                      </p:cBhvr>
                                    </p:animEffect>
                                  </p:childTnLst>
                                </p:cTn>
                              </p:par>
                            </p:childTnLst>
                          </p:cTn>
                        </p:par>
                        <p:par>
                          <p:cTn id="56" fill="hold">
                            <p:stCondLst>
                              <p:cond delay="4250"/>
                            </p:stCondLst>
                            <p:childTnLst>
                              <p:par>
                                <p:cTn id="57" presetID="22" presetClass="entr" presetSubtype="2" fill="hold"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wipe(right)">
                                      <p:cBhvr>
                                        <p:cTn id="59" dur="250"/>
                                        <p:tgtEl>
                                          <p:spTgt spid="22"/>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fade">
                                      <p:cBhvr>
                                        <p:cTn id="63" dur="250"/>
                                        <p:tgtEl>
                                          <p:spTgt spid="70"/>
                                        </p:tgtEl>
                                      </p:cBhvr>
                                    </p:animEffect>
                                  </p:childTnLst>
                                </p:cTn>
                              </p:par>
                            </p:childTnLst>
                          </p:cTn>
                        </p:par>
                        <p:par>
                          <p:cTn id="64" fill="hold">
                            <p:stCondLst>
                              <p:cond delay="4750"/>
                            </p:stCondLst>
                            <p:childTnLst>
                              <p:par>
                                <p:cTn id="65" presetID="22" presetClass="entr" presetSubtype="2" fill="hold"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wipe(right)">
                                      <p:cBhvr>
                                        <p:cTn id="67" dur="250"/>
                                        <p:tgtEl>
                                          <p:spTgt spid="24"/>
                                        </p:tgtEl>
                                      </p:cBhvr>
                                    </p:animEffect>
                                  </p:childTnLst>
                                </p:cTn>
                              </p:par>
                            </p:childTnLst>
                          </p:cTn>
                        </p:par>
                        <p:par>
                          <p:cTn id="68" fill="hold">
                            <p:stCondLst>
                              <p:cond delay="5000"/>
                            </p:stCondLst>
                            <p:childTnLst>
                              <p:par>
                                <p:cTn id="69" presetID="10" presetClass="entr" presetSubtype="0" fill="hold" grpId="0" nodeType="afterEffect">
                                  <p:stCondLst>
                                    <p:cond delay="0"/>
                                  </p:stCondLst>
                                  <p:childTnLst>
                                    <p:set>
                                      <p:cBhvr>
                                        <p:cTn id="70" dur="1" fill="hold">
                                          <p:stCondLst>
                                            <p:cond delay="0"/>
                                          </p:stCondLst>
                                        </p:cTn>
                                        <p:tgtEl>
                                          <p:spTgt spid="74"/>
                                        </p:tgtEl>
                                        <p:attrNameLst>
                                          <p:attrName>style.visibility</p:attrName>
                                        </p:attrNameLst>
                                      </p:cBhvr>
                                      <p:to>
                                        <p:strVal val="visible"/>
                                      </p:to>
                                    </p:set>
                                    <p:animEffect transition="in" filter="fade">
                                      <p:cBhvr>
                                        <p:cTn id="71" dur="250"/>
                                        <p:tgtEl>
                                          <p:spTgt spid="74"/>
                                        </p:tgtEl>
                                      </p:cBhvr>
                                    </p:animEffect>
                                  </p:childTnLst>
                                </p:cTn>
                              </p:par>
                            </p:childTnLst>
                          </p:cTn>
                        </p:par>
                        <p:par>
                          <p:cTn id="72" fill="hold">
                            <p:stCondLst>
                              <p:cond delay="5250"/>
                            </p:stCondLst>
                            <p:childTnLst>
                              <p:par>
                                <p:cTn id="73" presetID="22" presetClass="entr" presetSubtype="1" fill="hold"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up)">
                                      <p:cBhvr>
                                        <p:cTn id="75" dur="250"/>
                                        <p:tgtEl>
                                          <p:spTgt spid="26"/>
                                        </p:tgtEl>
                                      </p:cBhvr>
                                    </p:animEffect>
                                  </p:childTnLst>
                                </p:cTn>
                              </p:par>
                            </p:childTnLst>
                          </p:cTn>
                        </p:par>
                        <p:par>
                          <p:cTn id="76" fill="hold">
                            <p:stCondLst>
                              <p:cond delay="5500"/>
                            </p:stCondLst>
                            <p:childTnLst>
                              <p:par>
                                <p:cTn id="77" presetID="10" presetClass="entr" presetSubtype="0" fill="hold" grpId="0" nodeType="afterEffect">
                                  <p:stCondLst>
                                    <p:cond delay="0"/>
                                  </p:stCondLst>
                                  <p:childTnLst>
                                    <p:set>
                                      <p:cBhvr>
                                        <p:cTn id="78" dur="1" fill="hold">
                                          <p:stCondLst>
                                            <p:cond delay="0"/>
                                          </p:stCondLst>
                                        </p:cTn>
                                        <p:tgtEl>
                                          <p:spTgt spid="75"/>
                                        </p:tgtEl>
                                        <p:attrNameLst>
                                          <p:attrName>style.visibility</p:attrName>
                                        </p:attrNameLst>
                                      </p:cBhvr>
                                      <p:to>
                                        <p:strVal val="visible"/>
                                      </p:to>
                                    </p:set>
                                    <p:animEffect transition="in" filter="fade">
                                      <p:cBhvr>
                                        <p:cTn id="79" dur="250"/>
                                        <p:tgtEl>
                                          <p:spTgt spid="75"/>
                                        </p:tgtEl>
                                      </p:cBhvr>
                                    </p:animEffect>
                                  </p:childTnLst>
                                </p:cTn>
                              </p:par>
                            </p:childTnLst>
                          </p:cTn>
                        </p:par>
                        <p:par>
                          <p:cTn id="80" fill="hold">
                            <p:stCondLst>
                              <p:cond delay="5750"/>
                            </p:stCondLst>
                            <p:childTnLst>
                              <p:par>
                                <p:cTn id="81" presetID="22" presetClass="entr" presetSubtype="2" fill="hold"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right)">
                                      <p:cBhvr>
                                        <p:cTn id="83" dur="250"/>
                                        <p:tgtEl>
                                          <p:spTgt spid="28"/>
                                        </p:tgtEl>
                                      </p:cBhvr>
                                    </p:animEffect>
                                  </p:childTnLst>
                                </p:cTn>
                              </p:par>
                            </p:childTnLst>
                          </p:cTn>
                        </p:par>
                        <p:par>
                          <p:cTn id="84" fill="hold">
                            <p:stCondLst>
                              <p:cond delay="6000"/>
                            </p:stCondLst>
                            <p:childTnLst>
                              <p:par>
                                <p:cTn id="85" presetID="10" presetClass="entr" presetSubtype="0" fill="hold" grpId="0" nodeType="afterEffect">
                                  <p:stCondLst>
                                    <p:cond delay="0"/>
                                  </p:stCondLst>
                                  <p:childTnLst>
                                    <p:set>
                                      <p:cBhvr>
                                        <p:cTn id="86" dur="1" fill="hold">
                                          <p:stCondLst>
                                            <p:cond delay="0"/>
                                          </p:stCondLst>
                                        </p:cTn>
                                        <p:tgtEl>
                                          <p:spTgt spid="76"/>
                                        </p:tgtEl>
                                        <p:attrNameLst>
                                          <p:attrName>style.visibility</p:attrName>
                                        </p:attrNameLst>
                                      </p:cBhvr>
                                      <p:to>
                                        <p:strVal val="visible"/>
                                      </p:to>
                                    </p:set>
                                    <p:animEffect transition="in" filter="fade">
                                      <p:cBhvr>
                                        <p:cTn id="87" dur="250"/>
                                        <p:tgtEl>
                                          <p:spTgt spid="76"/>
                                        </p:tgtEl>
                                      </p:cBhvr>
                                    </p:animEffect>
                                  </p:childTnLst>
                                </p:cTn>
                              </p:par>
                            </p:childTnLst>
                          </p:cTn>
                        </p:par>
                        <p:par>
                          <p:cTn id="88" fill="hold">
                            <p:stCondLst>
                              <p:cond delay="6250"/>
                            </p:stCondLst>
                            <p:childTnLst>
                              <p:par>
                                <p:cTn id="89" presetID="10" presetClass="entr" presetSubtype="0" fill="hold" grpId="0" nodeType="afterEffect">
                                  <p:stCondLst>
                                    <p:cond delay="0"/>
                                  </p:stCondLst>
                                  <p:childTnLst>
                                    <p:set>
                                      <p:cBhvr>
                                        <p:cTn id="90" dur="1" fill="hold">
                                          <p:stCondLst>
                                            <p:cond delay="0"/>
                                          </p:stCondLst>
                                        </p:cTn>
                                        <p:tgtEl>
                                          <p:spTgt spid="80"/>
                                        </p:tgtEl>
                                        <p:attrNameLst>
                                          <p:attrName>style.visibility</p:attrName>
                                        </p:attrNameLst>
                                      </p:cBhvr>
                                      <p:to>
                                        <p:strVal val="visible"/>
                                      </p:to>
                                    </p:set>
                                    <p:animEffect transition="in" filter="fade">
                                      <p:cBhvr>
                                        <p:cTn id="91" dur="250"/>
                                        <p:tgtEl>
                                          <p:spTgt spid="80"/>
                                        </p:tgtEl>
                                      </p:cBhvr>
                                    </p:animEffect>
                                  </p:childTnLst>
                                </p:cTn>
                              </p:par>
                            </p:childTnLst>
                          </p:cTn>
                        </p:par>
                        <p:par>
                          <p:cTn id="92" fill="hold">
                            <p:stCondLst>
                              <p:cond delay="6500"/>
                            </p:stCondLst>
                            <p:childTnLst>
                              <p:par>
                                <p:cTn id="93" presetID="64" presetClass="path" presetSubtype="0" repeatCount="indefinite" accel="50000" decel="50000" autoRev="1" fill="hold" grpId="0" nodeType="afterEffect">
                                  <p:stCondLst>
                                    <p:cond delay="0"/>
                                  </p:stCondLst>
                                  <p:childTnLst>
                                    <p:animMotion origin="layout" path="M -1.38889E-6 1.48148E-6 L -0.03212 0.04768 " pathEditMode="relative" rAng="0" ptsTypes="AA">
                                      <p:cBhvr>
                                        <p:cTn id="94" dur="3000" fill="hold"/>
                                        <p:tgtEl>
                                          <p:spTgt spid="50"/>
                                        </p:tgtEl>
                                        <p:attrNameLst>
                                          <p:attrName>ppt_x</p:attrName>
                                          <p:attrName>ppt_y</p:attrName>
                                        </p:attrNameLst>
                                      </p:cBhvr>
                                      <p:rCtr x="-1615" y="2384"/>
                                    </p:animMotion>
                                  </p:childTnLst>
                                </p:cTn>
                              </p:par>
                              <p:par>
                                <p:cTn id="95" presetID="10" presetClass="entr" presetSubtype="0" fill="hold" grpId="0" nodeType="with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fade">
                                      <p:cBhvr>
                                        <p:cTn id="97" dur="25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0" grpId="1" animBg="1"/>
      <p:bldP spid="69" grpId="0"/>
      <p:bldP spid="37" grpId="0" animBg="1"/>
      <p:bldP spid="43" grpId="0" animBg="1"/>
      <p:bldP spid="44" grpId="0" animBg="1"/>
      <p:bldP spid="45" grpId="0" animBg="1"/>
      <p:bldP spid="46" grpId="0" animBg="1"/>
      <p:bldP spid="70" grpId="0" animBg="1"/>
      <p:bldP spid="72" grpId="0" animBg="1"/>
      <p:bldP spid="73" grpId="0" animBg="1"/>
      <p:bldP spid="74" grpId="0" animBg="1"/>
      <p:bldP spid="75" grpId="0" animBg="1"/>
      <p:bldP spid="76" grpId="0" animBg="1"/>
      <p:bldP spid="80" grpId="0" animBg="1"/>
      <p:bldP spid="83" grpId="0"/>
      <p:bldP spid="8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椭圆 149"/>
          <p:cNvSpPr/>
          <p:nvPr/>
        </p:nvSpPr>
        <p:spPr>
          <a:xfrm>
            <a:off x="7615399" y="5007372"/>
            <a:ext cx="292210" cy="292210"/>
          </a:xfrm>
          <a:prstGeom prst="ellipse">
            <a:avLst/>
          </a:prstGeom>
          <a:solidFill>
            <a:schemeClr val="accent5">
              <a:lumMod val="5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9" name="椭圆 148"/>
          <p:cNvSpPr/>
          <p:nvPr/>
        </p:nvSpPr>
        <p:spPr>
          <a:xfrm>
            <a:off x="5588982" y="5037656"/>
            <a:ext cx="292210" cy="292210"/>
          </a:xfrm>
          <a:prstGeom prst="ellipse">
            <a:avLst/>
          </a:prstGeom>
          <a:solidFill>
            <a:schemeClr val="accent1">
              <a:lumMod val="60000"/>
              <a:lumOff val="40000"/>
            </a:schemeClr>
          </a:solidFill>
          <a:ln w="19050">
            <a:no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39" t="17568" r="-339" b="23822"/>
          <a:stretch/>
        </p:blipFill>
        <p:spPr>
          <a:xfrm>
            <a:off x="1500050" y="3816688"/>
            <a:ext cx="3273740" cy="2684812"/>
          </a:xfrm>
          <a:prstGeom prst="rect">
            <a:avLst/>
          </a:prstGeom>
        </p:spPr>
      </p:pic>
      <p:sp>
        <p:nvSpPr>
          <p:cNvPr id="14" name="矩形 13"/>
          <p:cNvSpPr/>
          <p:nvPr/>
        </p:nvSpPr>
        <p:spPr>
          <a:xfrm>
            <a:off x="1697165" y="4033763"/>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300992" y="1164674"/>
            <a:ext cx="6244136" cy="629852"/>
            <a:chOff x="1300992" y="1164674"/>
            <a:chExt cx="6244136" cy="629852"/>
          </a:xfrm>
        </p:grpSpPr>
        <p:sp>
          <p:nvSpPr>
            <p:cNvPr id="2" name="圆角矩形 1"/>
            <p:cNvSpPr/>
            <p:nvPr/>
          </p:nvSpPr>
          <p:spPr>
            <a:xfrm>
              <a:off x="1824343" y="1164674"/>
              <a:ext cx="5720785"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724305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229717"/>
              <a:ext cx="5720783" cy="461665"/>
            </a:xfrm>
            <a:prstGeom prst="rect">
              <a:avLst/>
            </a:prstGeom>
            <a:noFill/>
          </p:spPr>
          <p:txBody>
            <a:bodyPr wrap="square" rtlCol="0" anchor="ctr">
              <a:spAutoFit/>
            </a:bodyPr>
            <a:lstStyle/>
            <a:p>
              <a:r>
                <a:rPr lang="en-US" altLang="zh-CN" sz="24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5.3</a:t>
              </a:r>
              <a:r>
                <a:rPr lang="zh-CN" altLang="en-US" sz="24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三维小尺度弯管悬浮与运动控制</a:t>
              </a: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42" name="矩形 41"/>
          <p:cNvSpPr/>
          <p:nvPr/>
        </p:nvSpPr>
        <p:spPr>
          <a:xfrm>
            <a:off x="1448877" y="2527182"/>
            <a:ext cx="5057795"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rgbClr val="5B9BD5"/>
                </a:solidFill>
                <a:effectLst/>
                <a:latin typeface="华文楷体" panose="02010600040101010101" pitchFamily="2" charset="-122"/>
                <a:ea typeface="华文楷体" panose="02010600040101010101" pitchFamily="2" charset="-122"/>
              </a:rPr>
              <a:t>第一步：</a:t>
            </a:r>
            <a:r>
              <a:rPr lang="zh-CN" altLang="en-US" sz="2000" dirty="0" smtClean="0">
                <a:ln/>
                <a:solidFill>
                  <a:srgbClr val="5B9BD5"/>
                </a:solidFill>
                <a:latin typeface="华文楷体" panose="02010600040101010101" pitchFamily="2" charset="-122"/>
                <a:ea typeface="华文楷体" panose="02010600040101010101" pitchFamily="2" charset="-122"/>
              </a:rPr>
              <a:t>对小尺度弯管进行三维扫描和建模</a:t>
            </a:r>
            <a:endParaRPr lang="zh-CN" altLang="en-US" sz="2000" cap="none" spc="0" dirty="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45" name="矩形 44"/>
          <p:cNvSpPr/>
          <p:nvPr/>
        </p:nvSpPr>
        <p:spPr>
          <a:xfrm>
            <a:off x="1458402" y="3116623"/>
            <a:ext cx="6673622"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rgbClr val="5B9BD5"/>
                </a:solidFill>
                <a:effectLst/>
                <a:latin typeface="华文楷体" panose="02010600040101010101" pitchFamily="2" charset="-122"/>
                <a:ea typeface="华文楷体" panose="02010600040101010101" pitchFamily="2" charset="-122"/>
              </a:rPr>
              <a:t>第三步：对规划的三维路径进行</a:t>
            </a:r>
            <a:r>
              <a:rPr lang="en-US" altLang="zh-CN" sz="2000" i="1" cap="none" spc="0" dirty="0" smtClean="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rPr>
              <a:t>x</a:t>
            </a:r>
            <a:r>
              <a:rPr lang="zh-CN" altLang="en-US" sz="2000" cap="none" spc="0" dirty="0" smtClean="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i="1" cap="none" spc="0" dirty="0" smtClean="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rPr>
              <a:t>y</a:t>
            </a:r>
            <a:r>
              <a:rPr lang="zh-CN" altLang="en-US" sz="2000" cap="none" spc="0" dirty="0" smtClean="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rPr>
              <a:t>、</a:t>
            </a:r>
            <a:r>
              <a:rPr lang="en-US" altLang="zh-CN" sz="2000" i="1" cap="none" spc="0" dirty="0" smtClean="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rPr>
              <a:t>z</a:t>
            </a:r>
            <a:r>
              <a:rPr lang="zh-CN" altLang="en-US" sz="2000" cap="none" spc="0" dirty="0" smtClean="0">
                <a:ln/>
                <a:solidFill>
                  <a:srgbClr val="5B9BD5"/>
                </a:solidFill>
                <a:effectLst/>
                <a:latin typeface="华文楷体" panose="02010600040101010101" pitchFamily="2" charset="-122"/>
                <a:ea typeface="华文楷体" panose="02010600040101010101" pitchFamily="2" charset="-122"/>
              </a:rPr>
              <a:t>三个方向插补运算</a:t>
            </a:r>
            <a:endParaRPr lang="zh-CN" altLang="en-US" sz="2000" i="1" cap="none" spc="0" dirty="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73" name="矩形 72"/>
          <p:cNvSpPr/>
          <p:nvPr/>
        </p:nvSpPr>
        <p:spPr>
          <a:xfrm>
            <a:off x="1448877" y="3427219"/>
            <a:ext cx="7622600"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rgbClr val="5B9BD5"/>
                </a:solidFill>
                <a:effectLst/>
                <a:latin typeface="华文楷体" panose="02010600040101010101" pitchFamily="2" charset="-122"/>
                <a:ea typeface="华文楷体" panose="02010600040101010101" pitchFamily="2" charset="-122"/>
              </a:rPr>
              <a:t>第四步：小球悬浮于路径起始位置，并按照插补运算后的路径运动</a:t>
            </a:r>
            <a:endParaRPr lang="zh-CN" altLang="en-US" sz="2000" i="1" cap="none" spc="0" dirty="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22" name="直接箭头连接符 21"/>
          <p:cNvCxnSpPr/>
          <p:nvPr/>
        </p:nvCxnSpPr>
        <p:spPr>
          <a:xfrm>
            <a:off x="4448725" y="4388064"/>
            <a:ext cx="60682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接箭头连接符 112"/>
          <p:cNvCxnSpPr/>
          <p:nvPr/>
        </p:nvCxnSpPr>
        <p:spPr>
          <a:xfrm flipV="1">
            <a:off x="4567663" y="3905999"/>
            <a:ext cx="15447" cy="64035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5" name="矩形 114"/>
          <p:cNvSpPr/>
          <p:nvPr/>
        </p:nvSpPr>
        <p:spPr>
          <a:xfrm>
            <a:off x="4324643" y="3736722"/>
            <a:ext cx="264816" cy="33855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1600" i="1" cap="none" spc="0" dirty="0" smtClean="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z</a:t>
            </a:r>
            <a:endParaRPr lang="zh-CN" altLang="en-US" sz="1600" i="1" cap="none" spc="0" dirty="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96" name="Freeform 16"/>
          <p:cNvSpPr>
            <a:spLocks noEditPoints="1"/>
          </p:cNvSpPr>
          <p:nvPr/>
        </p:nvSpPr>
        <p:spPr bwMode="auto">
          <a:xfrm>
            <a:off x="8308317" y="274150"/>
            <a:ext cx="360000" cy="360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6" name="Freeform 16"/>
          <p:cNvSpPr>
            <a:spLocks noEditPoints="1"/>
          </p:cNvSpPr>
          <p:nvPr/>
        </p:nvSpPr>
        <p:spPr bwMode="auto">
          <a:xfrm>
            <a:off x="8668317" y="529318"/>
            <a:ext cx="216000" cy="216000"/>
          </a:xfrm>
          <a:custGeom>
            <a:avLst/>
            <a:gdLst>
              <a:gd name="T0" fmla="*/ 61 w 122"/>
              <a:gd name="T1" fmla="*/ 48 h 120"/>
              <a:gd name="T2" fmla="*/ 49 w 122"/>
              <a:gd name="T3" fmla="*/ 60 h 120"/>
              <a:gd name="T4" fmla="*/ 61 w 122"/>
              <a:gd name="T5" fmla="*/ 72 h 120"/>
              <a:gd name="T6" fmla="*/ 73 w 122"/>
              <a:gd name="T7" fmla="*/ 60 h 120"/>
              <a:gd name="T8" fmla="*/ 61 w 122"/>
              <a:gd name="T9" fmla="*/ 48 h 120"/>
              <a:gd name="T10" fmla="*/ 117 w 122"/>
              <a:gd name="T11" fmla="*/ 74 h 120"/>
              <a:gd name="T12" fmla="*/ 108 w 122"/>
              <a:gd name="T13" fmla="*/ 69 h 120"/>
              <a:gd name="T14" fmla="*/ 109 w 122"/>
              <a:gd name="T15" fmla="*/ 60 h 120"/>
              <a:gd name="T16" fmla="*/ 108 w 122"/>
              <a:gd name="T17" fmla="*/ 51 h 120"/>
              <a:gd name="T18" fmla="*/ 117 w 122"/>
              <a:gd name="T19" fmla="*/ 46 h 120"/>
              <a:gd name="T20" fmla="*/ 120 w 122"/>
              <a:gd name="T21" fmla="*/ 35 h 120"/>
              <a:gd name="T22" fmla="*/ 112 w 122"/>
              <a:gd name="T23" fmla="*/ 21 h 120"/>
              <a:gd name="T24" fmla="*/ 101 w 122"/>
              <a:gd name="T25" fmla="*/ 18 h 120"/>
              <a:gd name="T26" fmla="*/ 92 w 122"/>
              <a:gd name="T27" fmla="*/ 24 h 120"/>
              <a:gd name="T28" fmla="*/ 77 w 122"/>
              <a:gd name="T29" fmla="*/ 15 h 120"/>
              <a:gd name="T30" fmla="*/ 77 w 122"/>
              <a:gd name="T31" fmla="*/ 8 h 120"/>
              <a:gd name="T32" fmla="*/ 69 w 122"/>
              <a:gd name="T33" fmla="*/ 0 h 120"/>
              <a:gd name="T34" fmla="*/ 53 w 122"/>
              <a:gd name="T35" fmla="*/ 0 h 120"/>
              <a:gd name="T36" fmla="*/ 45 w 122"/>
              <a:gd name="T37" fmla="*/ 8 h 120"/>
              <a:gd name="T38" fmla="*/ 45 w 122"/>
              <a:gd name="T39" fmla="*/ 15 h 120"/>
              <a:gd name="T40" fmla="*/ 30 w 122"/>
              <a:gd name="T41" fmla="*/ 24 h 120"/>
              <a:gd name="T42" fmla="*/ 21 w 122"/>
              <a:gd name="T43" fmla="*/ 18 h 120"/>
              <a:gd name="T44" fmla="*/ 10 w 122"/>
              <a:gd name="T45" fmla="*/ 21 h 120"/>
              <a:gd name="T46" fmla="*/ 2 w 122"/>
              <a:gd name="T47" fmla="*/ 35 h 120"/>
              <a:gd name="T48" fmla="*/ 5 w 122"/>
              <a:gd name="T49" fmla="*/ 46 h 120"/>
              <a:gd name="T50" fmla="*/ 14 w 122"/>
              <a:gd name="T51" fmla="*/ 51 h 120"/>
              <a:gd name="T52" fmla="*/ 13 w 122"/>
              <a:gd name="T53" fmla="*/ 60 h 120"/>
              <a:gd name="T54" fmla="*/ 14 w 122"/>
              <a:gd name="T55" fmla="*/ 69 h 120"/>
              <a:gd name="T56" fmla="*/ 5 w 122"/>
              <a:gd name="T57" fmla="*/ 74 h 120"/>
              <a:gd name="T58" fmla="*/ 2 w 122"/>
              <a:gd name="T59" fmla="*/ 85 h 120"/>
              <a:gd name="T60" fmla="*/ 10 w 122"/>
              <a:gd name="T61" fmla="*/ 99 h 120"/>
              <a:gd name="T62" fmla="*/ 21 w 122"/>
              <a:gd name="T63" fmla="*/ 102 h 120"/>
              <a:gd name="T64" fmla="*/ 30 w 122"/>
              <a:gd name="T65" fmla="*/ 96 h 120"/>
              <a:gd name="T66" fmla="*/ 45 w 122"/>
              <a:gd name="T67" fmla="*/ 105 h 120"/>
              <a:gd name="T68" fmla="*/ 45 w 122"/>
              <a:gd name="T69" fmla="*/ 112 h 120"/>
              <a:gd name="T70" fmla="*/ 53 w 122"/>
              <a:gd name="T71" fmla="*/ 120 h 120"/>
              <a:gd name="T72" fmla="*/ 69 w 122"/>
              <a:gd name="T73" fmla="*/ 120 h 120"/>
              <a:gd name="T74" fmla="*/ 77 w 122"/>
              <a:gd name="T75" fmla="*/ 112 h 120"/>
              <a:gd name="T76" fmla="*/ 77 w 122"/>
              <a:gd name="T77" fmla="*/ 105 h 120"/>
              <a:gd name="T78" fmla="*/ 92 w 122"/>
              <a:gd name="T79" fmla="*/ 96 h 120"/>
              <a:gd name="T80" fmla="*/ 101 w 122"/>
              <a:gd name="T81" fmla="*/ 102 h 120"/>
              <a:gd name="T82" fmla="*/ 112 w 122"/>
              <a:gd name="T83" fmla="*/ 99 h 120"/>
              <a:gd name="T84" fmla="*/ 120 w 122"/>
              <a:gd name="T85" fmla="*/ 85 h 120"/>
              <a:gd name="T86" fmla="*/ 117 w 122"/>
              <a:gd name="T87" fmla="*/ 74 h 120"/>
              <a:gd name="T88" fmla="*/ 61 w 122"/>
              <a:gd name="T89" fmla="*/ 80 h 120"/>
              <a:gd name="T90" fmla="*/ 41 w 122"/>
              <a:gd name="T91" fmla="*/ 60 h 120"/>
              <a:gd name="T92" fmla="*/ 61 w 122"/>
              <a:gd name="T93" fmla="*/ 40 h 120"/>
              <a:gd name="T94" fmla="*/ 81 w 122"/>
              <a:gd name="T95" fmla="*/ 60 h 120"/>
              <a:gd name="T96" fmla="*/ 61 w 122"/>
              <a:gd name="T97" fmla="*/ 8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2" h="120">
                <a:moveTo>
                  <a:pt x="61" y="48"/>
                </a:moveTo>
                <a:cubicBezTo>
                  <a:pt x="54" y="48"/>
                  <a:pt x="49" y="53"/>
                  <a:pt x="49" y="60"/>
                </a:cubicBezTo>
                <a:cubicBezTo>
                  <a:pt x="49" y="67"/>
                  <a:pt x="54" y="72"/>
                  <a:pt x="61" y="72"/>
                </a:cubicBezTo>
                <a:cubicBezTo>
                  <a:pt x="68" y="72"/>
                  <a:pt x="73" y="67"/>
                  <a:pt x="73" y="60"/>
                </a:cubicBezTo>
                <a:cubicBezTo>
                  <a:pt x="73" y="53"/>
                  <a:pt x="68" y="48"/>
                  <a:pt x="61" y="48"/>
                </a:cubicBezTo>
                <a:close/>
                <a:moveTo>
                  <a:pt x="117" y="74"/>
                </a:moveTo>
                <a:cubicBezTo>
                  <a:pt x="108" y="69"/>
                  <a:pt x="108" y="69"/>
                  <a:pt x="108" y="69"/>
                </a:cubicBezTo>
                <a:cubicBezTo>
                  <a:pt x="108" y="66"/>
                  <a:pt x="109" y="63"/>
                  <a:pt x="109" y="60"/>
                </a:cubicBezTo>
                <a:cubicBezTo>
                  <a:pt x="109" y="57"/>
                  <a:pt x="108" y="54"/>
                  <a:pt x="108" y="51"/>
                </a:cubicBezTo>
                <a:cubicBezTo>
                  <a:pt x="117" y="46"/>
                  <a:pt x="117" y="46"/>
                  <a:pt x="117" y="46"/>
                </a:cubicBezTo>
                <a:cubicBezTo>
                  <a:pt x="121" y="44"/>
                  <a:pt x="122" y="39"/>
                  <a:pt x="120" y="35"/>
                </a:cubicBezTo>
                <a:cubicBezTo>
                  <a:pt x="112" y="21"/>
                  <a:pt x="112" y="21"/>
                  <a:pt x="112" y="21"/>
                </a:cubicBezTo>
                <a:cubicBezTo>
                  <a:pt x="110" y="17"/>
                  <a:pt x="105" y="16"/>
                  <a:pt x="101" y="18"/>
                </a:cubicBezTo>
                <a:cubicBezTo>
                  <a:pt x="92" y="24"/>
                  <a:pt x="92" y="24"/>
                  <a:pt x="92" y="24"/>
                </a:cubicBezTo>
                <a:cubicBezTo>
                  <a:pt x="87" y="20"/>
                  <a:pt x="82" y="17"/>
                  <a:pt x="77" y="15"/>
                </a:cubicBezTo>
                <a:cubicBezTo>
                  <a:pt x="77" y="8"/>
                  <a:pt x="77" y="8"/>
                  <a:pt x="77" y="8"/>
                </a:cubicBezTo>
                <a:cubicBezTo>
                  <a:pt x="77" y="4"/>
                  <a:pt x="73" y="0"/>
                  <a:pt x="69" y="0"/>
                </a:cubicBezTo>
                <a:cubicBezTo>
                  <a:pt x="53" y="0"/>
                  <a:pt x="53" y="0"/>
                  <a:pt x="53" y="0"/>
                </a:cubicBezTo>
                <a:cubicBezTo>
                  <a:pt x="49" y="0"/>
                  <a:pt x="45" y="4"/>
                  <a:pt x="45" y="8"/>
                </a:cubicBezTo>
                <a:cubicBezTo>
                  <a:pt x="45" y="15"/>
                  <a:pt x="45" y="15"/>
                  <a:pt x="45" y="15"/>
                </a:cubicBezTo>
                <a:cubicBezTo>
                  <a:pt x="40" y="17"/>
                  <a:pt x="35" y="20"/>
                  <a:pt x="30" y="24"/>
                </a:cubicBezTo>
                <a:cubicBezTo>
                  <a:pt x="21" y="18"/>
                  <a:pt x="21" y="18"/>
                  <a:pt x="21" y="18"/>
                </a:cubicBezTo>
                <a:cubicBezTo>
                  <a:pt x="17" y="16"/>
                  <a:pt x="12" y="17"/>
                  <a:pt x="10" y="21"/>
                </a:cubicBezTo>
                <a:cubicBezTo>
                  <a:pt x="2" y="35"/>
                  <a:pt x="2" y="35"/>
                  <a:pt x="2" y="35"/>
                </a:cubicBezTo>
                <a:cubicBezTo>
                  <a:pt x="0" y="39"/>
                  <a:pt x="1" y="44"/>
                  <a:pt x="5" y="46"/>
                </a:cubicBezTo>
                <a:cubicBezTo>
                  <a:pt x="14" y="51"/>
                  <a:pt x="14" y="51"/>
                  <a:pt x="14" y="51"/>
                </a:cubicBezTo>
                <a:cubicBezTo>
                  <a:pt x="14" y="54"/>
                  <a:pt x="13" y="57"/>
                  <a:pt x="13" y="60"/>
                </a:cubicBezTo>
                <a:cubicBezTo>
                  <a:pt x="13" y="63"/>
                  <a:pt x="14" y="66"/>
                  <a:pt x="14" y="69"/>
                </a:cubicBezTo>
                <a:cubicBezTo>
                  <a:pt x="5" y="74"/>
                  <a:pt x="5" y="74"/>
                  <a:pt x="5" y="74"/>
                </a:cubicBezTo>
                <a:cubicBezTo>
                  <a:pt x="1" y="76"/>
                  <a:pt x="0" y="81"/>
                  <a:pt x="2" y="85"/>
                </a:cubicBezTo>
                <a:cubicBezTo>
                  <a:pt x="10" y="99"/>
                  <a:pt x="10" y="99"/>
                  <a:pt x="10" y="99"/>
                </a:cubicBezTo>
                <a:cubicBezTo>
                  <a:pt x="12" y="103"/>
                  <a:pt x="17" y="104"/>
                  <a:pt x="21" y="102"/>
                </a:cubicBezTo>
                <a:cubicBezTo>
                  <a:pt x="30" y="96"/>
                  <a:pt x="30" y="96"/>
                  <a:pt x="30" y="96"/>
                </a:cubicBezTo>
                <a:cubicBezTo>
                  <a:pt x="35" y="100"/>
                  <a:pt x="40" y="103"/>
                  <a:pt x="45" y="105"/>
                </a:cubicBezTo>
                <a:cubicBezTo>
                  <a:pt x="45" y="112"/>
                  <a:pt x="45" y="112"/>
                  <a:pt x="45" y="112"/>
                </a:cubicBezTo>
                <a:cubicBezTo>
                  <a:pt x="45" y="116"/>
                  <a:pt x="49" y="120"/>
                  <a:pt x="53" y="120"/>
                </a:cubicBezTo>
                <a:cubicBezTo>
                  <a:pt x="69" y="120"/>
                  <a:pt x="69" y="120"/>
                  <a:pt x="69" y="120"/>
                </a:cubicBezTo>
                <a:cubicBezTo>
                  <a:pt x="73" y="120"/>
                  <a:pt x="77" y="116"/>
                  <a:pt x="77" y="112"/>
                </a:cubicBezTo>
                <a:cubicBezTo>
                  <a:pt x="77" y="105"/>
                  <a:pt x="77" y="105"/>
                  <a:pt x="77" y="105"/>
                </a:cubicBezTo>
                <a:cubicBezTo>
                  <a:pt x="82" y="103"/>
                  <a:pt x="87" y="100"/>
                  <a:pt x="92" y="96"/>
                </a:cubicBezTo>
                <a:cubicBezTo>
                  <a:pt x="101" y="102"/>
                  <a:pt x="101" y="102"/>
                  <a:pt x="101" y="102"/>
                </a:cubicBezTo>
                <a:cubicBezTo>
                  <a:pt x="105" y="104"/>
                  <a:pt x="110" y="103"/>
                  <a:pt x="112" y="99"/>
                </a:cubicBezTo>
                <a:cubicBezTo>
                  <a:pt x="120" y="85"/>
                  <a:pt x="120" y="85"/>
                  <a:pt x="120" y="85"/>
                </a:cubicBezTo>
                <a:cubicBezTo>
                  <a:pt x="122" y="81"/>
                  <a:pt x="121" y="76"/>
                  <a:pt x="117" y="74"/>
                </a:cubicBezTo>
                <a:close/>
                <a:moveTo>
                  <a:pt x="61" y="80"/>
                </a:moveTo>
                <a:cubicBezTo>
                  <a:pt x="50" y="80"/>
                  <a:pt x="41" y="71"/>
                  <a:pt x="41" y="60"/>
                </a:cubicBezTo>
                <a:cubicBezTo>
                  <a:pt x="41" y="49"/>
                  <a:pt x="50" y="40"/>
                  <a:pt x="61" y="40"/>
                </a:cubicBezTo>
                <a:cubicBezTo>
                  <a:pt x="72" y="40"/>
                  <a:pt x="81" y="49"/>
                  <a:pt x="81" y="60"/>
                </a:cubicBezTo>
                <a:cubicBezTo>
                  <a:pt x="81" y="71"/>
                  <a:pt x="72" y="80"/>
                  <a:pt x="61" y="8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117" name="组合 116"/>
          <p:cNvGrpSpPr/>
          <p:nvPr/>
        </p:nvGrpSpPr>
        <p:grpSpPr>
          <a:xfrm>
            <a:off x="1533104" y="1931423"/>
            <a:ext cx="6471714" cy="540000"/>
            <a:chOff x="2201529" y="6250977"/>
            <a:chExt cx="6471714" cy="540000"/>
          </a:xfrm>
        </p:grpSpPr>
        <p:sp>
          <p:nvSpPr>
            <p:cNvPr id="118" name="圆角矩形 117"/>
            <p:cNvSpPr/>
            <p:nvPr/>
          </p:nvSpPr>
          <p:spPr>
            <a:xfrm>
              <a:off x="2201529" y="6250977"/>
              <a:ext cx="6471714" cy="540000"/>
            </a:xfrm>
            <a:prstGeom prst="round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TextBox 65"/>
            <p:cNvSpPr txBox="1"/>
            <p:nvPr/>
          </p:nvSpPr>
          <p:spPr>
            <a:xfrm>
              <a:off x="2267075" y="6259365"/>
              <a:ext cx="6253768" cy="523220"/>
            </a:xfrm>
            <a:prstGeom prst="rect">
              <a:avLst/>
            </a:prstGeom>
            <a:noFill/>
            <a:effectLst>
              <a:outerShdw blurRad="50800" dist="38100" dir="2700000" algn="tl" rotWithShape="0">
                <a:prstClr val="black">
                  <a:alpha val="40000"/>
                </a:prstClr>
              </a:outerShdw>
            </a:effectLst>
          </p:spPr>
          <p:txBody>
            <a:bodyPr wrap="square" rtlCol="0" anchor="ctr">
              <a:spAutoFit/>
            </a:bodyPr>
            <a:lstStyle/>
            <a:p>
              <a:pPr algn="ctr"/>
              <a:r>
                <a:rPr lang="zh-CN" altLang="en-US" sz="2800" dirty="0">
                  <a:solidFill>
                    <a:schemeClr val="bg1"/>
                  </a:solidFill>
                  <a:latin typeface="Times New Roman" panose="02020603050405020304" pitchFamily="18" charset="0"/>
                  <a:ea typeface="楷体" panose="02010609060101010101" pitchFamily="49" charset="-122"/>
                  <a:cs typeface="Times New Roman" panose="02020603050405020304" pitchFamily="18" charset="0"/>
                </a:rPr>
                <a:t>小尺度弯管采用插补形式三维路径规划</a:t>
              </a:r>
            </a:p>
          </p:txBody>
        </p:sp>
      </p:grpSp>
      <p:sp>
        <p:nvSpPr>
          <p:cNvPr id="120" name="矩形 119"/>
          <p:cNvSpPr/>
          <p:nvPr/>
        </p:nvSpPr>
        <p:spPr>
          <a:xfrm>
            <a:off x="4971326" y="4328084"/>
            <a:ext cx="276038"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1600" i="1" cap="none" spc="0" dirty="0" smtClean="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x</a:t>
            </a:r>
            <a:endParaRPr lang="zh-CN" altLang="en-US" sz="1600" i="1" cap="none" spc="0" dirty="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121" name="矩形 120"/>
          <p:cNvSpPr/>
          <p:nvPr/>
        </p:nvSpPr>
        <p:spPr>
          <a:xfrm>
            <a:off x="1452414" y="2820104"/>
            <a:ext cx="5314275"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zh-CN" altLang="en-US" sz="2000" cap="none" spc="0" dirty="0" smtClean="0">
                <a:ln/>
                <a:solidFill>
                  <a:srgbClr val="5B9BD5"/>
                </a:solidFill>
                <a:effectLst/>
                <a:latin typeface="华文楷体" panose="02010600040101010101" pitchFamily="2" charset="-122"/>
                <a:ea typeface="华文楷体" panose="02010600040101010101" pitchFamily="2" charset="-122"/>
              </a:rPr>
              <a:t>第二步：</a:t>
            </a:r>
            <a:r>
              <a:rPr lang="zh-CN" altLang="en-US" sz="2000" dirty="0" smtClean="0">
                <a:ln/>
                <a:solidFill>
                  <a:srgbClr val="5B9BD5"/>
                </a:solidFill>
                <a:latin typeface="华文楷体" panose="02010600040101010101" pitchFamily="2" charset="-122"/>
                <a:ea typeface="华文楷体" panose="02010600040101010101" pitchFamily="2" charset="-122"/>
              </a:rPr>
              <a:t>对小尺度弯管三维模型进行路径规划</a:t>
            </a:r>
            <a:endParaRPr lang="zh-CN" altLang="en-US" sz="2000" cap="none" spc="0" dirty="0">
              <a:ln/>
              <a:solidFill>
                <a:srgbClr val="5B9BD5"/>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cxnSp>
        <p:nvCxnSpPr>
          <p:cNvPr id="5" name="直接箭头连接符 4"/>
          <p:cNvCxnSpPr/>
          <p:nvPr/>
        </p:nvCxnSpPr>
        <p:spPr>
          <a:xfrm flipV="1">
            <a:off x="4448725" y="4075279"/>
            <a:ext cx="438764" cy="43876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2" name="矩形 121"/>
          <p:cNvSpPr/>
          <p:nvPr/>
        </p:nvSpPr>
        <p:spPr>
          <a:xfrm>
            <a:off x="4848224" y="3850244"/>
            <a:ext cx="276038" cy="338554"/>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altLang="zh-CN" sz="1600" i="1" cap="none" spc="0" dirty="0" smtClean="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rPr>
              <a:t>y</a:t>
            </a:r>
            <a:endParaRPr lang="zh-CN" altLang="en-US" sz="1600" i="1" cap="none" spc="0" dirty="0">
              <a:ln/>
              <a:solidFill>
                <a:srgbClr val="FF0000"/>
              </a:solidFill>
              <a:effectLst/>
              <a:latin typeface="Times New Roman" panose="02020603050405020304" pitchFamily="18" charset="0"/>
              <a:ea typeface="华文楷体" panose="02010600040101010101" pitchFamily="2" charset="-122"/>
              <a:cs typeface="Times New Roman" panose="02020603050405020304" pitchFamily="18" charset="0"/>
            </a:endParaRPr>
          </a:p>
        </p:txBody>
      </p:sp>
      <p:sp>
        <p:nvSpPr>
          <p:cNvPr id="28" name="椭圆 27"/>
          <p:cNvSpPr/>
          <p:nvPr/>
        </p:nvSpPr>
        <p:spPr>
          <a:xfrm>
            <a:off x="4496411" y="4776620"/>
            <a:ext cx="276038" cy="768350"/>
          </a:xfrm>
          <a:prstGeom prst="ellipse">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0" name="直接箭头连接符 29"/>
          <p:cNvCxnSpPr/>
          <p:nvPr/>
        </p:nvCxnSpPr>
        <p:spPr>
          <a:xfrm>
            <a:off x="5731118" y="5177948"/>
            <a:ext cx="31906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6043833" y="4994961"/>
            <a:ext cx="182987" cy="1829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6232138" y="4990992"/>
            <a:ext cx="24349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p:nvPr/>
        </p:nvCxnSpPr>
        <p:spPr>
          <a:xfrm flipV="1">
            <a:off x="6475633" y="4772089"/>
            <a:ext cx="0" cy="22287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a:off x="6469283" y="4772089"/>
            <a:ext cx="241300"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H="1">
            <a:off x="6545483" y="4772089"/>
            <a:ext cx="171450" cy="17145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flipH="1">
            <a:off x="6400015" y="4941780"/>
            <a:ext cx="144674" cy="14467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p:nvPr/>
        </p:nvCxnSpPr>
        <p:spPr>
          <a:xfrm>
            <a:off x="6400121" y="5086454"/>
            <a:ext cx="26863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3" name="直接箭头连接符 122"/>
          <p:cNvCxnSpPr/>
          <p:nvPr/>
        </p:nvCxnSpPr>
        <p:spPr>
          <a:xfrm>
            <a:off x="6668514" y="5086454"/>
            <a:ext cx="0" cy="2244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25" name="直接箭头连接符 124"/>
          <p:cNvCxnSpPr/>
          <p:nvPr/>
        </p:nvCxnSpPr>
        <p:spPr>
          <a:xfrm>
            <a:off x="6668759" y="5310874"/>
            <a:ext cx="0" cy="20478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3" name="直接箭头连接符 132"/>
          <p:cNvCxnSpPr/>
          <p:nvPr/>
        </p:nvCxnSpPr>
        <p:spPr>
          <a:xfrm>
            <a:off x="6668514" y="5518042"/>
            <a:ext cx="22621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6894733" y="5518042"/>
            <a:ext cx="226215"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7" name="直接箭头连接符 136"/>
          <p:cNvCxnSpPr/>
          <p:nvPr/>
        </p:nvCxnSpPr>
        <p:spPr>
          <a:xfrm flipV="1">
            <a:off x="7123329" y="5370405"/>
            <a:ext cx="145256" cy="14525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9" name="直接箭头连接符 138"/>
          <p:cNvCxnSpPr/>
          <p:nvPr/>
        </p:nvCxnSpPr>
        <p:spPr>
          <a:xfrm flipV="1">
            <a:off x="7268585" y="5153711"/>
            <a:ext cx="0" cy="214313"/>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1" name="直接箭头连接符 140"/>
          <p:cNvCxnSpPr/>
          <p:nvPr/>
        </p:nvCxnSpPr>
        <p:spPr>
          <a:xfrm>
            <a:off x="7273347" y="5156092"/>
            <a:ext cx="241727"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p:cNvCxnSpPr/>
          <p:nvPr/>
        </p:nvCxnSpPr>
        <p:spPr>
          <a:xfrm>
            <a:off x="7518617" y="5156092"/>
            <a:ext cx="24050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7" name="圆角矩形 146"/>
          <p:cNvSpPr/>
          <p:nvPr/>
        </p:nvSpPr>
        <p:spPr>
          <a:xfrm>
            <a:off x="7049885" y="4485226"/>
            <a:ext cx="1394385" cy="401905"/>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2"/>
                </a:solidFill>
                <a:latin typeface="宋体" panose="02010600030101010101" pitchFamily="2" charset="-122"/>
                <a:ea typeface="宋体" panose="02010600030101010101" pitchFamily="2" charset="-122"/>
              </a:rPr>
              <a:t>终点位置</a:t>
            </a:r>
            <a:endParaRPr lang="en-US" altLang="zh-CN" sz="1000" b="1" dirty="0" smtClean="0">
              <a:solidFill>
                <a:schemeClr val="tx2"/>
              </a:solidFill>
              <a:latin typeface="宋体" panose="02010600030101010101" pitchFamily="2" charset="-122"/>
              <a:ea typeface="宋体" panose="02010600030101010101" pitchFamily="2" charset="-122"/>
            </a:endParaRPr>
          </a:p>
          <a:p>
            <a:pPr algn="ct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x=</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i+m</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y</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10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n</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z</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k</a:t>
            </a:r>
            <a:r>
              <a:rPr lang="en-US" altLang="zh-CN" sz="1000" b="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p</a:t>
            </a:r>
            <a:endParaRPr lang="zh-CN" altLang="en-US" sz="10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48" name="圆角矩形 147"/>
          <p:cNvSpPr/>
          <p:nvPr/>
        </p:nvSpPr>
        <p:spPr>
          <a:xfrm>
            <a:off x="5198001" y="5413267"/>
            <a:ext cx="1155884" cy="379121"/>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2"/>
                </a:solidFill>
                <a:latin typeface="宋体" panose="02010600030101010101" pitchFamily="2" charset="-122"/>
                <a:ea typeface="宋体" panose="02010600030101010101" pitchFamily="2" charset="-122"/>
              </a:rPr>
              <a:t>起点位置</a:t>
            </a:r>
            <a:endParaRPr lang="en-US" altLang="zh-CN" sz="1000" b="1" dirty="0" smtClean="0">
              <a:solidFill>
                <a:schemeClr val="tx2"/>
              </a:solidFill>
              <a:latin typeface="宋体" panose="02010600030101010101" pitchFamily="2" charset="-122"/>
              <a:ea typeface="宋体" panose="02010600030101010101" pitchFamily="2" charset="-122"/>
            </a:endParaRPr>
          </a:p>
          <a:p>
            <a:pPr algn="ct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x0=</a:t>
            </a:r>
            <a:r>
              <a:rPr lang="en-US" altLang="zh-CN" sz="1000" b="1" i="1" dirty="0" err="1"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i</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y0</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j</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 </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z0</a:t>
            </a:r>
            <a:r>
              <a:rPr lang="en-US" altLang="zh-CN" sz="1000" b="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000" b="1" i="1" dirty="0" smtClean="0">
                <a:solidFill>
                  <a:schemeClr val="tx2"/>
                </a:solidFill>
                <a:latin typeface="Times New Roman" panose="02020603050405020304" pitchFamily="18" charset="0"/>
                <a:ea typeface="宋体" panose="02010600030101010101" pitchFamily="2" charset="-122"/>
                <a:cs typeface="Times New Roman" panose="02020603050405020304" pitchFamily="18" charset="0"/>
              </a:rPr>
              <a:t>k</a:t>
            </a:r>
            <a:endParaRPr lang="zh-CN" altLang="en-US" sz="1000" b="1" i="1" dirty="0">
              <a:solidFill>
                <a:schemeClr val="tx2"/>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56" name="矩形 155"/>
          <p:cNvSpPr/>
          <p:nvPr/>
        </p:nvSpPr>
        <p:spPr>
          <a:xfrm>
            <a:off x="4037160" y="3992145"/>
            <a:ext cx="637783" cy="30777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400" b="1" i="1"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m</a:t>
            </a:r>
            <a:r>
              <a:rPr lang="zh-CN" altLang="en-US" sz="1400" dirty="0" smtClean="0">
                <a:ln/>
                <a:solidFill>
                  <a:schemeClr val="tx2"/>
                </a:solidFill>
                <a:latin typeface="华文楷体" panose="02010600040101010101" pitchFamily="2" charset="-122"/>
                <a:ea typeface="华文楷体" panose="02010600040101010101" pitchFamily="2" charset="-122"/>
              </a:rPr>
              <a:t>步</a:t>
            </a:r>
            <a:endParaRPr lang="zh-CN" altLang="en-US" sz="14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157" name="矩形 156"/>
          <p:cNvSpPr/>
          <p:nvPr/>
        </p:nvSpPr>
        <p:spPr>
          <a:xfrm>
            <a:off x="5023703" y="3974913"/>
            <a:ext cx="637783" cy="30777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400" b="1" i="1"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n</a:t>
            </a:r>
            <a:r>
              <a:rPr lang="zh-CN" altLang="en-US" sz="1400" dirty="0" smtClean="0">
                <a:ln/>
                <a:solidFill>
                  <a:schemeClr val="tx2"/>
                </a:solidFill>
                <a:latin typeface="华文楷体" panose="02010600040101010101" pitchFamily="2" charset="-122"/>
                <a:ea typeface="华文楷体" panose="02010600040101010101" pitchFamily="2" charset="-122"/>
              </a:rPr>
              <a:t>步</a:t>
            </a:r>
            <a:endParaRPr lang="zh-CN" altLang="en-US" sz="1400" cap="none" spc="0" dirty="0">
              <a:ln/>
              <a:solidFill>
                <a:schemeClr val="tx2"/>
              </a:solidFill>
              <a:effectLst/>
              <a:latin typeface="华文楷体" panose="02010600040101010101" pitchFamily="2" charset="-122"/>
              <a:ea typeface="华文楷体" panose="02010600040101010101" pitchFamily="2" charset="-122"/>
            </a:endParaRPr>
          </a:p>
        </p:txBody>
      </p:sp>
      <p:sp>
        <p:nvSpPr>
          <p:cNvPr id="158" name="矩形 157"/>
          <p:cNvSpPr/>
          <p:nvPr/>
        </p:nvSpPr>
        <p:spPr>
          <a:xfrm>
            <a:off x="5035926" y="4552076"/>
            <a:ext cx="637783" cy="307777"/>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1400" b="1" i="1" dirty="0" smtClean="0">
                <a:ln/>
                <a:solidFill>
                  <a:schemeClr val="tx2"/>
                </a:solidFill>
                <a:latin typeface="Times New Roman" panose="02020603050405020304" pitchFamily="18" charset="0"/>
                <a:ea typeface="华文楷体" panose="02010600040101010101" pitchFamily="2" charset="-122"/>
                <a:cs typeface="Times New Roman" panose="02020603050405020304" pitchFamily="18" charset="0"/>
              </a:rPr>
              <a:t>p</a:t>
            </a:r>
            <a:r>
              <a:rPr lang="zh-CN" altLang="en-US" sz="1400" dirty="0" smtClean="0">
                <a:ln/>
                <a:solidFill>
                  <a:schemeClr val="tx2"/>
                </a:solidFill>
                <a:latin typeface="华文楷体" panose="02010600040101010101" pitchFamily="2" charset="-122"/>
                <a:ea typeface="华文楷体" panose="02010600040101010101" pitchFamily="2" charset="-122"/>
              </a:rPr>
              <a:t>步</a:t>
            </a:r>
            <a:endParaRPr lang="zh-CN" altLang="en-US" sz="1400" cap="none" spc="0" dirty="0">
              <a:ln/>
              <a:solidFill>
                <a:schemeClr val="tx2"/>
              </a:solidFill>
              <a:effectLst/>
              <a:latin typeface="华文楷体" panose="02010600040101010101" pitchFamily="2" charset="-122"/>
              <a:ea typeface="华文楷体" panose="02010600040101010101" pitchFamily="2" charset="-122"/>
            </a:endParaRPr>
          </a:p>
        </p:txBody>
      </p:sp>
      <p:grpSp>
        <p:nvGrpSpPr>
          <p:cNvPr id="74" name="组合 73"/>
          <p:cNvGrpSpPr/>
          <p:nvPr/>
        </p:nvGrpSpPr>
        <p:grpSpPr>
          <a:xfrm>
            <a:off x="3775916" y="5318240"/>
            <a:ext cx="3792349" cy="2159360"/>
            <a:chOff x="2201524" y="5917708"/>
            <a:chExt cx="1972317" cy="1251080"/>
          </a:xfrm>
        </p:grpSpPr>
        <p:sp>
          <p:nvSpPr>
            <p:cNvPr id="75" name="圆角矩形 74"/>
            <p:cNvSpPr/>
            <p:nvPr/>
          </p:nvSpPr>
          <p:spPr>
            <a:xfrm>
              <a:off x="2201530" y="6250977"/>
              <a:ext cx="1929585" cy="473109"/>
            </a:xfrm>
            <a:prstGeom prst="round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TextBox 65"/>
            <p:cNvSpPr txBox="1"/>
            <p:nvPr/>
          </p:nvSpPr>
          <p:spPr>
            <a:xfrm>
              <a:off x="2201524" y="5917708"/>
              <a:ext cx="1972317" cy="1251080"/>
            </a:xfrm>
            <a:prstGeom prst="rect">
              <a:avLst/>
            </a:prstGeom>
            <a:noFill/>
          </p:spPr>
          <p:txBody>
            <a:bodyPr wrap="square" rtlCol="0" anchor="ctr">
              <a:spAutoFit/>
            </a:bodyPr>
            <a:lstStyle/>
            <a:p>
              <a:r>
                <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弯管内</a:t>
              </a:r>
              <a:r>
                <a:rPr lang="en-US" altLang="zh-CN"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x</a:t>
              </a:r>
              <a:r>
                <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轴运动：机械手</a:t>
              </a:r>
              <a:r>
                <a:rPr lang="zh-CN" altLang="en-US" sz="1600" dirty="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驱动</a:t>
              </a:r>
              <a:endParaRPr lang="en-US" altLang="zh-CN" sz="1600" dirty="0" smtClean="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a:p>
              <a:r>
                <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弯管内</a:t>
              </a:r>
              <a:r>
                <a:rPr lang="en-US" altLang="zh-CN"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y</a:t>
              </a:r>
              <a:r>
                <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轴、</a:t>
              </a:r>
              <a:r>
                <a:rPr lang="en-US" altLang="zh-CN"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z</a:t>
              </a:r>
              <a:r>
                <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rPr>
                <a:t>轴运动：外磁场悬浮驱动</a:t>
              </a:r>
            </a:p>
            <a:p>
              <a:endParaRPr lang="zh-CN" altLang="en-US" sz="1600" dirty="0">
                <a:solidFill>
                  <a:schemeClr val="bg1"/>
                </a:solidFill>
                <a:effectLst>
                  <a:outerShdw blurRad="50800" dist="38100" dir="2700000" algn="tl" rotWithShape="0">
                    <a:prstClr val="black">
                      <a:alpha val="40000"/>
                    </a:prstClr>
                  </a:outerShdw>
                  <a:reflection blurRad="6350" stA="55000" endA="300" endPos="45500" dir="5400000" sy="-100000" algn="bl" rotWithShape="0"/>
                </a:effectLst>
                <a:latin typeface="Times New Roman" panose="02020603050405020304" pitchFamily="18" charset="0"/>
                <a:ea typeface="楷体" panose="02010609060101010101" pitchFamily="49" charset="-122"/>
                <a:cs typeface="Times New Roman" panose="02020603050405020304" pitchFamily="18" charset="0"/>
              </a:endParaRPr>
            </a:p>
          </p:txBody>
        </p:sp>
      </p:grpSp>
    </p:spTree>
    <p:extLst>
      <p:ext uri="{BB962C8B-B14F-4D97-AF65-F5344CB8AC3E}">
        <p14:creationId xmlns:p14="http://schemas.microsoft.com/office/powerpoint/2010/main" val="18543402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repeatCount="indefinite" fill="hold" grpId="0" nodeType="withEffect">
                                  <p:stCondLst>
                                    <p:cond delay="0"/>
                                  </p:stCondLst>
                                  <p:childTnLst>
                                    <p:animRot by="21600000">
                                      <p:cBhvr>
                                        <p:cTn id="6" dur="2000" fill="hold"/>
                                        <p:tgtEl>
                                          <p:spTgt spid="96"/>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2000" fill="hold"/>
                                        <p:tgtEl>
                                          <p:spTgt spid="116"/>
                                        </p:tgtEl>
                                        <p:attrNameLst>
                                          <p:attrName>r</p:attrName>
                                        </p:attrNameLst>
                                      </p:cBhvr>
                                    </p:animRot>
                                  </p:childTnLst>
                                </p:cTn>
                              </p:par>
                              <p:par>
                                <p:cTn id="9" presetID="10" presetClass="entr" presetSubtype="0"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Effect transition="in" filter="fade">
                                      <p:cBhvr>
                                        <p:cTn id="11" dur="250"/>
                                        <p:tgtEl>
                                          <p:spTgt spid="113"/>
                                        </p:tgtEl>
                                      </p:cBhvr>
                                    </p:animEffect>
                                  </p:childTnLst>
                                </p:cTn>
                              </p:par>
                              <p:par>
                                <p:cTn id="12" presetID="10" presetClass="entr" presetSubtype="0" fill="hold"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0"/>
                                        </p:tgtEl>
                                        <p:attrNameLst>
                                          <p:attrName>style.visibility</p:attrName>
                                        </p:attrNameLst>
                                      </p:cBhvr>
                                      <p:to>
                                        <p:strVal val="visible"/>
                                      </p:to>
                                    </p:set>
                                    <p:animEffect transition="in" filter="fade">
                                      <p:cBhvr>
                                        <p:cTn id="20" dur="500"/>
                                        <p:tgtEl>
                                          <p:spTgt spid="12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2"/>
                                        </p:tgtEl>
                                        <p:attrNameLst>
                                          <p:attrName>style.visibility</p:attrName>
                                        </p:attrNameLst>
                                      </p:cBhvr>
                                      <p:to>
                                        <p:strVal val="visible"/>
                                      </p:to>
                                    </p:set>
                                    <p:animEffect transition="in" filter="fade">
                                      <p:cBhvr>
                                        <p:cTn id="23" dur="500"/>
                                        <p:tgtEl>
                                          <p:spTgt spid="1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5"/>
                                        </p:tgtEl>
                                        <p:attrNameLst>
                                          <p:attrName>style.visibility</p:attrName>
                                        </p:attrNameLst>
                                      </p:cBhvr>
                                      <p:to>
                                        <p:strVal val="visible"/>
                                      </p:to>
                                    </p:set>
                                    <p:animEffect transition="in" filter="fade">
                                      <p:cBhvr>
                                        <p:cTn id="26" dur="500"/>
                                        <p:tgtEl>
                                          <p:spTgt spid="1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par>
                          <p:cTn id="32" fill="hold">
                            <p:stCondLst>
                              <p:cond delay="1000"/>
                            </p:stCondLst>
                            <p:childTnLst>
                              <p:par>
                                <p:cTn id="33" presetID="42" presetClass="entr" presetSubtype="0" fill="hold" grpId="0" nodeType="afterEffect">
                                  <p:stCondLst>
                                    <p:cond delay="0"/>
                                  </p:stCondLst>
                                  <p:childTnLst>
                                    <p:set>
                                      <p:cBhvr>
                                        <p:cTn id="34" dur="1" fill="hold">
                                          <p:stCondLst>
                                            <p:cond delay="0"/>
                                          </p:stCondLst>
                                        </p:cTn>
                                        <p:tgtEl>
                                          <p:spTgt spid="158"/>
                                        </p:tgtEl>
                                        <p:attrNameLst>
                                          <p:attrName>style.visibility</p:attrName>
                                        </p:attrNameLst>
                                      </p:cBhvr>
                                      <p:to>
                                        <p:strVal val="visible"/>
                                      </p:to>
                                    </p:set>
                                    <p:animEffect transition="in" filter="fade">
                                      <p:cBhvr>
                                        <p:cTn id="35" dur="250"/>
                                        <p:tgtEl>
                                          <p:spTgt spid="158"/>
                                        </p:tgtEl>
                                      </p:cBhvr>
                                    </p:animEffect>
                                    <p:anim calcmode="lin" valueType="num">
                                      <p:cBhvr>
                                        <p:cTn id="36" dur="250" fill="hold"/>
                                        <p:tgtEl>
                                          <p:spTgt spid="158"/>
                                        </p:tgtEl>
                                        <p:attrNameLst>
                                          <p:attrName>ppt_x</p:attrName>
                                        </p:attrNameLst>
                                      </p:cBhvr>
                                      <p:tavLst>
                                        <p:tav tm="0">
                                          <p:val>
                                            <p:strVal val="#ppt_x"/>
                                          </p:val>
                                        </p:tav>
                                        <p:tav tm="100000">
                                          <p:val>
                                            <p:strVal val="#ppt_x"/>
                                          </p:val>
                                        </p:tav>
                                      </p:tavLst>
                                    </p:anim>
                                    <p:anim calcmode="lin" valueType="num">
                                      <p:cBhvr>
                                        <p:cTn id="37" dur="250" fill="hold"/>
                                        <p:tgtEl>
                                          <p:spTgt spid="158"/>
                                        </p:tgtEl>
                                        <p:attrNameLst>
                                          <p:attrName>ppt_y</p:attrName>
                                        </p:attrNameLst>
                                      </p:cBhvr>
                                      <p:tavLst>
                                        <p:tav tm="0">
                                          <p:val>
                                            <p:strVal val="#ppt_y+.1"/>
                                          </p:val>
                                        </p:tav>
                                        <p:tav tm="100000">
                                          <p:val>
                                            <p:strVal val="#ppt_y"/>
                                          </p:val>
                                        </p:tav>
                                      </p:tavLst>
                                    </p:anim>
                                  </p:childTnLst>
                                </p:cTn>
                              </p:par>
                            </p:childTnLst>
                          </p:cTn>
                        </p:par>
                        <p:par>
                          <p:cTn id="38" fill="hold">
                            <p:stCondLst>
                              <p:cond delay="1250"/>
                            </p:stCondLst>
                            <p:childTnLst>
                              <p:par>
                                <p:cTn id="39" presetID="42" presetClass="entr" presetSubtype="0" fill="hold" grpId="0" nodeType="afterEffect">
                                  <p:stCondLst>
                                    <p:cond delay="0"/>
                                  </p:stCondLst>
                                  <p:childTnLst>
                                    <p:set>
                                      <p:cBhvr>
                                        <p:cTn id="40" dur="1" fill="hold">
                                          <p:stCondLst>
                                            <p:cond delay="0"/>
                                          </p:stCondLst>
                                        </p:cTn>
                                        <p:tgtEl>
                                          <p:spTgt spid="157"/>
                                        </p:tgtEl>
                                        <p:attrNameLst>
                                          <p:attrName>style.visibility</p:attrName>
                                        </p:attrNameLst>
                                      </p:cBhvr>
                                      <p:to>
                                        <p:strVal val="visible"/>
                                      </p:to>
                                    </p:set>
                                    <p:animEffect transition="in" filter="fade">
                                      <p:cBhvr>
                                        <p:cTn id="41" dur="250"/>
                                        <p:tgtEl>
                                          <p:spTgt spid="157"/>
                                        </p:tgtEl>
                                      </p:cBhvr>
                                    </p:animEffect>
                                    <p:anim calcmode="lin" valueType="num">
                                      <p:cBhvr>
                                        <p:cTn id="42" dur="250" fill="hold"/>
                                        <p:tgtEl>
                                          <p:spTgt spid="157"/>
                                        </p:tgtEl>
                                        <p:attrNameLst>
                                          <p:attrName>ppt_x</p:attrName>
                                        </p:attrNameLst>
                                      </p:cBhvr>
                                      <p:tavLst>
                                        <p:tav tm="0">
                                          <p:val>
                                            <p:strVal val="#ppt_x"/>
                                          </p:val>
                                        </p:tav>
                                        <p:tav tm="100000">
                                          <p:val>
                                            <p:strVal val="#ppt_x"/>
                                          </p:val>
                                        </p:tav>
                                      </p:tavLst>
                                    </p:anim>
                                    <p:anim calcmode="lin" valueType="num">
                                      <p:cBhvr>
                                        <p:cTn id="43" dur="250" fill="hold"/>
                                        <p:tgtEl>
                                          <p:spTgt spid="157"/>
                                        </p:tgtEl>
                                        <p:attrNameLst>
                                          <p:attrName>ppt_y</p:attrName>
                                        </p:attrNameLst>
                                      </p:cBhvr>
                                      <p:tavLst>
                                        <p:tav tm="0">
                                          <p:val>
                                            <p:strVal val="#ppt_y+.1"/>
                                          </p:val>
                                        </p:tav>
                                        <p:tav tm="100000">
                                          <p:val>
                                            <p:strVal val="#ppt_y"/>
                                          </p:val>
                                        </p:tav>
                                      </p:tavLst>
                                    </p:anim>
                                  </p:childTnLst>
                                </p:cTn>
                              </p:par>
                            </p:childTnLst>
                          </p:cTn>
                        </p:par>
                        <p:par>
                          <p:cTn id="44" fill="hold">
                            <p:stCondLst>
                              <p:cond delay="1500"/>
                            </p:stCondLst>
                            <p:childTnLst>
                              <p:par>
                                <p:cTn id="45" presetID="42" presetClass="entr" presetSubtype="0" fill="hold" grpId="0" nodeType="afterEffect">
                                  <p:stCondLst>
                                    <p:cond delay="0"/>
                                  </p:stCondLst>
                                  <p:childTnLst>
                                    <p:set>
                                      <p:cBhvr>
                                        <p:cTn id="46" dur="1" fill="hold">
                                          <p:stCondLst>
                                            <p:cond delay="0"/>
                                          </p:stCondLst>
                                        </p:cTn>
                                        <p:tgtEl>
                                          <p:spTgt spid="156"/>
                                        </p:tgtEl>
                                        <p:attrNameLst>
                                          <p:attrName>style.visibility</p:attrName>
                                        </p:attrNameLst>
                                      </p:cBhvr>
                                      <p:to>
                                        <p:strVal val="visible"/>
                                      </p:to>
                                    </p:set>
                                    <p:animEffect transition="in" filter="fade">
                                      <p:cBhvr>
                                        <p:cTn id="47" dur="250"/>
                                        <p:tgtEl>
                                          <p:spTgt spid="156"/>
                                        </p:tgtEl>
                                      </p:cBhvr>
                                    </p:animEffect>
                                    <p:anim calcmode="lin" valueType="num">
                                      <p:cBhvr>
                                        <p:cTn id="48" dur="250" fill="hold"/>
                                        <p:tgtEl>
                                          <p:spTgt spid="156"/>
                                        </p:tgtEl>
                                        <p:attrNameLst>
                                          <p:attrName>ppt_x</p:attrName>
                                        </p:attrNameLst>
                                      </p:cBhvr>
                                      <p:tavLst>
                                        <p:tav tm="0">
                                          <p:val>
                                            <p:strVal val="#ppt_x"/>
                                          </p:val>
                                        </p:tav>
                                        <p:tav tm="100000">
                                          <p:val>
                                            <p:strVal val="#ppt_x"/>
                                          </p:val>
                                        </p:tav>
                                      </p:tavLst>
                                    </p:anim>
                                    <p:anim calcmode="lin" valueType="num">
                                      <p:cBhvr>
                                        <p:cTn id="49" dur="250" fill="hold"/>
                                        <p:tgtEl>
                                          <p:spTgt spid="156"/>
                                        </p:tgtEl>
                                        <p:attrNameLst>
                                          <p:attrName>ppt_y</p:attrName>
                                        </p:attrNameLst>
                                      </p:cBhvr>
                                      <p:tavLst>
                                        <p:tav tm="0">
                                          <p:val>
                                            <p:strVal val="#ppt_y+.1"/>
                                          </p:val>
                                        </p:tav>
                                        <p:tav tm="100000">
                                          <p:val>
                                            <p:strVal val="#ppt_y"/>
                                          </p:val>
                                        </p:tav>
                                      </p:tavLst>
                                    </p:anim>
                                  </p:childTnLst>
                                </p:cTn>
                              </p:par>
                            </p:childTnLst>
                          </p:cTn>
                        </p:par>
                        <p:par>
                          <p:cTn id="50" fill="hold">
                            <p:stCondLst>
                              <p:cond delay="1750"/>
                            </p:stCondLst>
                            <p:childTnLst>
                              <p:par>
                                <p:cTn id="51" presetID="10" presetClass="entr" presetSubtype="0" fill="hold" grpId="0" nodeType="afterEffect">
                                  <p:stCondLst>
                                    <p:cond delay="0"/>
                                  </p:stCondLst>
                                  <p:childTnLst>
                                    <p:set>
                                      <p:cBhvr>
                                        <p:cTn id="52" dur="1" fill="hold">
                                          <p:stCondLst>
                                            <p:cond delay="0"/>
                                          </p:stCondLst>
                                        </p:cTn>
                                        <p:tgtEl>
                                          <p:spTgt spid="149"/>
                                        </p:tgtEl>
                                        <p:attrNameLst>
                                          <p:attrName>style.visibility</p:attrName>
                                        </p:attrNameLst>
                                      </p:cBhvr>
                                      <p:to>
                                        <p:strVal val="visible"/>
                                      </p:to>
                                    </p:set>
                                    <p:animEffect transition="in" filter="fade">
                                      <p:cBhvr>
                                        <p:cTn id="53" dur="250"/>
                                        <p:tgtEl>
                                          <p:spTgt spid="149"/>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48"/>
                                        </p:tgtEl>
                                        <p:attrNameLst>
                                          <p:attrName>style.visibility</p:attrName>
                                        </p:attrNameLst>
                                      </p:cBhvr>
                                      <p:to>
                                        <p:strVal val="visible"/>
                                      </p:to>
                                    </p:set>
                                    <p:animEffect transition="in" filter="fade">
                                      <p:cBhvr>
                                        <p:cTn id="56" dur="250"/>
                                        <p:tgtEl>
                                          <p:spTgt spid="148"/>
                                        </p:tgtEl>
                                      </p:cBhvr>
                                    </p:animEffect>
                                  </p:childTnLst>
                                </p:cTn>
                              </p:par>
                            </p:childTnLst>
                          </p:cTn>
                        </p:par>
                        <p:par>
                          <p:cTn id="57" fill="hold">
                            <p:stCondLst>
                              <p:cond delay="2000"/>
                            </p:stCondLst>
                            <p:childTnLst>
                              <p:par>
                                <p:cTn id="58" presetID="22" presetClass="entr" presetSubtype="8" fill="hold" nodeType="after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left)">
                                      <p:cBhvr>
                                        <p:cTn id="60" dur="250"/>
                                        <p:tgtEl>
                                          <p:spTgt spid="30"/>
                                        </p:tgtEl>
                                      </p:cBhvr>
                                    </p:animEffect>
                                  </p:childTnLst>
                                </p:cTn>
                              </p:par>
                            </p:childTnLst>
                          </p:cTn>
                        </p:par>
                        <p:par>
                          <p:cTn id="61" fill="hold">
                            <p:stCondLst>
                              <p:cond delay="2250"/>
                            </p:stCondLst>
                            <p:childTnLst>
                              <p:par>
                                <p:cTn id="62" presetID="22" presetClass="entr" presetSubtype="4" fill="hold" nodeType="after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250"/>
                                        <p:tgtEl>
                                          <p:spTgt spid="32"/>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left)">
                                      <p:cBhvr>
                                        <p:cTn id="68" dur="250"/>
                                        <p:tgtEl>
                                          <p:spTgt spid="34"/>
                                        </p:tgtEl>
                                      </p:cBhvr>
                                    </p:animEffect>
                                  </p:childTnLst>
                                </p:cTn>
                              </p:par>
                            </p:childTnLst>
                          </p:cTn>
                        </p:par>
                        <p:par>
                          <p:cTn id="69" fill="hold">
                            <p:stCondLst>
                              <p:cond delay="2750"/>
                            </p:stCondLst>
                            <p:childTnLst>
                              <p:par>
                                <p:cTn id="70" presetID="22" presetClass="entr" presetSubtype="4" fill="hold" nodeType="afterEffect">
                                  <p:stCondLst>
                                    <p:cond delay="0"/>
                                  </p:stCondLst>
                                  <p:childTnLst>
                                    <p:set>
                                      <p:cBhvr>
                                        <p:cTn id="71" dur="1" fill="hold">
                                          <p:stCondLst>
                                            <p:cond delay="0"/>
                                          </p:stCondLst>
                                        </p:cTn>
                                        <p:tgtEl>
                                          <p:spTgt spid="36"/>
                                        </p:tgtEl>
                                        <p:attrNameLst>
                                          <p:attrName>style.visibility</p:attrName>
                                        </p:attrNameLst>
                                      </p:cBhvr>
                                      <p:to>
                                        <p:strVal val="visible"/>
                                      </p:to>
                                    </p:set>
                                    <p:animEffect transition="in" filter="wipe(down)">
                                      <p:cBhvr>
                                        <p:cTn id="72" dur="250"/>
                                        <p:tgtEl>
                                          <p:spTgt spid="36"/>
                                        </p:tgtEl>
                                      </p:cBhvr>
                                    </p:animEffect>
                                  </p:childTnLst>
                                </p:cTn>
                              </p:par>
                            </p:childTnLst>
                          </p:cTn>
                        </p:par>
                        <p:par>
                          <p:cTn id="73" fill="hold">
                            <p:stCondLst>
                              <p:cond delay="3000"/>
                            </p:stCondLst>
                            <p:childTnLst>
                              <p:par>
                                <p:cTn id="74" presetID="22" presetClass="entr" presetSubtype="8" fill="hold" nodeType="after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left)">
                                      <p:cBhvr>
                                        <p:cTn id="76" dur="250"/>
                                        <p:tgtEl>
                                          <p:spTgt spid="38"/>
                                        </p:tgtEl>
                                      </p:cBhvr>
                                    </p:animEffect>
                                  </p:childTnLst>
                                </p:cTn>
                              </p:par>
                            </p:childTnLst>
                          </p:cTn>
                        </p:par>
                        <p:par>
                          <p:cTn id="77" fill="hold">
                            <p:stCondLst>
                              <p:cond delay="3250"/>
                            </p:stCondLst>
                            <p:childTnLst>
                              <p:par>
                                <p:cTn id="78" presetID="22" presetClass="entr" presetSubtype="1" fill="hold" nodeType="afterEffect">
                                  <p:stCondLst>
                                    <p:cond delay="0"/>
                                  </p:stCondLst>
                                  <p:childTnLst>
                                    <p:set>
                                      <p:cBhvr>
                                        <p:cTn id="79" dur="1" fill="hold">
                                          <p:stCondLst>
                                            <p:cond delay="0"/>
                                          </p:stCondLst>
                                        </p:cTn>
                                        <p:tgtEl>
                                          <p:spTgt spid="40"/>
                                        </p:tgtEl>
                                        <p:attrNameLst>
                                          <p:attrName>style.visibility</p:attrName>
                                        </p:attrNameLst>
                                      </p:cBhvr>
                                      <p:to>
                                        <p:strVal val="visible"/>
                                      </p:to>
                                    </p:set>
                                    <p:animEffect transition="in" filter="wipe(up)">
                                      <p:cBhvr>
                                        <p:cTn id="80" dur="250"/>
                                        <p:tgtEl>
                                          <p:spTgt spid="40"/>
                                        </p:tgtEl>
                                      </p:cBhvr>
                                    </p:animEffect>
                                  </p:childTnLst>
                                </p:cTn>
                              </p:par>
                            </p:childTnLst>
                          </p:cTn>
                        </p:par>
                        <p:par>
                          <p:cTn id="81" fill="hold">
                            <p:stCondLst>
                              <p:cond delay="3500"/>
                            </p:stCondLst>
                            <p:childTnLst>
                              <p:par>
                                <p:cTn id="82" presetID="22" presetClass="entr" presetSubtype="1" fill="hold" nodeType="afterEffect">
                                  <p:stCondLst>
                                    <p:cond delay="0"/>
                                  </p:stCondLst>
                                  <p:childTnLst>
                                    <p:set>
                                      <p:cBhvr>
                                        <p:cTn id="83" dur="1" fill="hold">
                                          <p:stCondLst>
                                            <p:cond delay="0"/>
                                          </p:stCondLst>
                                        </p:cTn>
                                        <p:tgtEl>
                                          <p:spTgt spid="71"/>
                                        </p:tgtEl>
                                        <p:attrNameLst>
                                          <p:attrName>style.visibility</p:attrName>
                                        </p:attrNameLst>
                                      </p:cBhvr>
                                      <p:to>
                                        <p:strVal val="visible"/>
                                      </p:to>
                                    </p:set>
                                    <p:animEffect transition="in" filter="wipe(up)">
                                      <p:cBhvr>
                                        <p:cTn id="84" dur="250"/>
                                        <p:tgtEl>
                                          <p:spTgt spid="71"/>
                                        </p:tgtEl>
                                      </p:cBhvr>
                                    </p:animEffect>
                                  </p:childTnLst>
                                </p:cTn>
                              </p:par>
                            </p:childTnLst>
                          </p:cTn>
                        </p:par>
                        <p:par>
                          <p:cTn id="85" fill="hold">
                            <p:stCondLst>
                              <p:cond delay="3750"/>
                            </p:stCondLst>
                            <p:childTnLst>
                              <p:par>
                                <p:cTn id="86" presetID="22" presetClass="entr" presetSubtype="8" fill="hold" nodeType="afterEffect">
                                  <p:stCondLst>
                                    <p:cond delay="0"/>
                                  </p:stCondLst>
                                  <p:childTnLst>
                                    <p:set>
                                      <p:cBhvr>
                                        <p:cTn id="87" dur="1" fill="hold">
                                          <p:stCondLst>
                                            <p:cond delay="0"/>
                                          </p:stCondLst>
                                        </p:cTn>
                                        <p:tgtEl>
                                          <p:spTgt spid="76"/>
                                        </p:tgtEl>
                                        <p:attrNameLst>
                                          <p:attrName>style.visibility</p:attrName>
                                        </p:attrNameLst>
                                      </p:cBhvr>
                                      <p:to>
                                        <p:strVal val="visible"/>
                                      </p:to>
                                    </p:set>
                                    <p:animEffect transition="in" filter="wipe(left)">
                                      <p:cBhvr>
                                        <p:cTn id="88" dur="250"/>
                                        <p:tgtEl>
                                          <p:spTgt spid="76"/>
                                        </p:tgtEl>
                                      </p:cBhvr>
                                    </p:animEffect>
                                  </p:childTnLst>
                                </p:cTn>
                              </p:par>
                            </p:childTnLst>
                          </p:cTn>
                        </p:par>
                        <p:par>
                          <p:cTn id="89" fill="hold">
                            <p:stCondLst>
                              <p:cond delay="4000"/>
                            </p:stCondLst>
                            <p:childTnLst>
                              <p:par>
                                <p:cTn id="90" presetID="22" presetClass="entr" presetSubtype="1" fill="hold" nodeType="afterEffect">
                                  <p:stCondLst>
                                    <p:cond delay="0"/>
                                  </p:stCondLst>
                                  <p:childTnLst>
                                    <p:set>
                                      <p:cBhvr>
                                        <p:cTn id="91" dur="1" fill="hold">
                                          <p:stCondLst>
                                            <p:cond delay="0"/>
                                          </p:stCondLst>
                                        </p:cTn>
                                        <p:tgtEl>
                                          <p:spTgt spid="123"/>
                                        </p:tgtEl>
                                        <p:attrNameLst>
                                          <p:attrName>style.visibility</p:attrName>
                                        </p:attrNameLst>
                                      </p:cBhvr>
                                      <p:to>
                                        <p:strVal val="visible"/>
                                      </p:to>
                                    </p:set>
                                    <p:animEffect transition="in" filter="wipe(up)">
                                      <p:cBhvr>
                                        <p:cTn id="92" dur="250"/>
                                        <p:tgtEl>
                                          <p:spTgt spid="123"/>
                                        </p:tgtEl>
                                      </p:cBhvr>
                                    </p:animEffect>
                                  </p:childTnLst>
                                </p:cTn>
                              </p:par>
                            </p:childTnLst>
                          </p:cTn>
                        </p:par>
                        <p:par>
                          <p:cTn id="93" fill="hold">
                            <p:stCondLst>
                              <p:cond delay="4250"/>
                            </p:stCondLst>
                            <p:childTnLst>
                              <p:par>
                                <p:cTn id="94" presetID="22" presetClass="entr" presetSubtype="1" fill="hold" nodeType="after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wipe(up)">
                                      <p:cBhvr>
                                        <p:cTn id="96" dur="250"/>
                                        <p:tgtEl>
                                          <p:spTgt spid="125"/>
                                        </p:tgtEl>
                                      </p:cBhvr>
                                    </p:animEffect>
                                  </p:childTnLst>
                                </p:cTn>
                              </p:par>
                            </p:childTnLst>
                          </p:cTn>
                        </p:par>
                        <p:par>
                          <p:cTn id="97" fill="hold">
                            <p:stCondLst>
                              <p:cond delay="4500"/>
                            </p:stCondLst>
                            <p:childTnLst>
                              <p:par>
                                <p:cTn id="98" presetID="22" presetClass="entr" presetSubtype="8" fill="hold" nodeType="afterEffect">
                                  <p:stCondLst>
                                    <p:cond delay="0"/>
                                  </p:stCondLst>
                                  <p:childTnLst>
                                    <p:set>
                                      <p:cBhvr>
                                        <p:cTn id="99" dur="1" fill="hold">
                                          <p:stCondLst>
                                            <p:cond delay="0"/>
                                          </p:stCondLst>
                                        </p:cTn>
                                        <p:tgtEl>
                                          <p:spTgt spid="133"/>
                                        </p:tgtEl>
                                        <p:attrNameLst>
                                          <p:attrName>style.visibility</p:attrName>
                                        </p:attrNameLst>
                                      </p:cBhvr>
                                      <p:to>
                                        <p:strVal val="visible"/>
                                      </p:to>
                                    </p:set>
                                    <p:animEffect transition="in" filter="wipe(left)">
                                      <p:cBhvr>
                                        <p:cTn id="100" dur="250"/>
                                        <p:tgtEl>
                                          <p:spTgt spid="133"/>
                                        </p:tgtEl>
                                      </p:cBhvr>
                                    </p:animEffect>
                                  </p:childTnLst>
                                </p:cTn>
                              </p:par>
                            </p:childTnLst>
                          </p:cTn>
                        </p:par>
                        <p:par>
                          <p:cTn id="101" fill="hold">
                            <p:stCondLst>
                              <p:cond delay="4750"/>
                            </p:stCondLst>
                            <p:childTnLst>
                              <p:par>
                                <p:cTn id="102" presetID="22" presetClass="entr" presetSubtype="8" fill="hold" nodeType="afterEffect">
                                  <p:stCondLst>
                                    <p:cond delay="0"/>
                                  </p:stCondLst>
                                  <p:childTnLst>
                                    <p:set>
                                      <p:cBhvr>
                                        <p:cTn id="103" dur="1" fill="hold">
                                          <p:stCondLst>
                                            <p:cond delay="0"/>
                                          </p:stCondLst>
                                        </p:cTn>
                                        <p:tgtEl>
                                          <p:spTgt spid="135"/>
                                        </p:tgtEl>
                                        <p:attrNameLst>
                                          <p:attrName>style.visibility</p:attrName>
                                        </p:attrNameLst>
                                      </p:cBhvr>
                                      <p:to>
                                        <p:strVal val="visible"/>
                                      </p:to>
                                    </p:set>
                                    <p:animEffect transition="in" filter="wipe(left)">
                                      <p:cBhvr>
                                        <p:cTn id="104" dur="250"/>
                                        <p:tgtEl>
                                          <p:spTgt spid="135"/>
                                        </p:tgtEl>
                                      </p:cBhvr>
                                    </p:animEffect>
                                  </p:childTnLst>
                                </p:cTn>
                              </p:par>
                            </p:childTnLst>
                          </p:cTn>
                        </p:par>
                        <p:par>
                          <p:cTn id="105" fill="hold">
                            <p:stCondLst>
                              <p:cond delay="5000"/>
                            </p:stCondLst>
                            <p:childTnLst>
                              <p:par>
                                <p:cTn id="106" presetID="22" presetClass="entr" presetSubtype="4" fill="hold" nodeType="afterEffect">
                                  <p:stCondLst>
                                    <p:cond delay="0"/>
                                  </p:stCondLst>
                                  <p:childTnLst>
                                    <p:set>
                                      <p:cBhvr>
                                        <p:cTn id="107" dur="1" fill="hold">
                                          <p:stCondLst>
                                            <p:cond delay="0"/>
                                          </p:stCondLst>
                                        </p:cTn>
                                        <p:tgtEl>
                                          <p:spTgt spid="137"/>
                                        </p:tgtEl>
                                        <p:attrNameLst>
                                          <p:attrName>style.visibility</p:attrName>
                                        </p:attrNameLst>
                                      </p:cBhvr>
                                      <p:to>
                                        <p:strVal val="visible"/>
                                      </p:to>
                                    </p:set>
                                    <p:animEffect transition="in" filter="wipe(down)">
                                      <p:cBhvr>
                                        <p:cTn id="108" dur="250"/>
                                        <p:tgtEl>
                                          <p:spTgt spid="137"/>
                                        </p:tgtEl>
                                      </p:cBhvr>
                                    </p:animEffect>
                                  </p:childTnLst>
                                </p:cTn>
                              </p:par>
                            </p:childTnLst>
                          </p:cTn>
                        </p:par>
                        <p:par>
                          <p:cTn id="109" fill="hold">
                            <p:stCondLst>
                              <p:cond delay="5250"/>
                            </p:stCondLst>
                            <p:childTnLst>
                              <p:par>
                                <p:cTn id="110" presetID="22" presetClass="entr" presetSubtype="4" fill="hold" nodeType="afterEffect">
                                  <p:stCondLst>
                                    <p:cond delay="0"/>
                                  </p:stCondLst>
                                  <p:childTnLst>
                                    <p:set>
                                      <p:cBhvr>
                                        <p:cTn id="111" dur="1" fill="hold">
                                          <p:stCondLst>
                                            <p:cond delay="0"/>
                                          </p:stCondLst>
                                        </p:cTn>
                                        <p:tgtEl>
                                          <p:spTgt spid="139"/>
                                        </p:tgtEl>
                                        <p:attrNameLst>
                                          <p:attrName>style.visibility</p:attrName>
                                        </p:attrNameLst>
                                      </p:cBhvr>
                                      <p:to>
                                        <p:strVal val="visible"/>
                                      </p:to>
                                    </p:set>
                                    <p:animEffect transition="in" filter="wipe(down)">
                                      <p:cBhvr>
                                        <p:cTn id="112" dur="250"/>
                                        <p:tgtEl>
                                          <p:spTgt spid="139"/>
                                        </p:tgtEl>
                                      </p:cBhvr>
                                    </p:animEffect>
                                  </p:childTnLst>
                                </p:cTn>
                              </p:par>
                            </p:childTnLst>
                          </p:cTn>
                        </p:par>
                        <p:par>
                          <p:cTn id="113" fill="hold">
                            <p:stCondLst>
                              <p:cond delay="5500"/>
                            </p:stCondLst>
                            <p:childTnLst>
                              <p:par>
                                <p:cTn id="114" presetID="22" presetClass="entr" presetSubtype="8" fill="hold" nodeType="afterEffect">
                                  <p:stCondLst>
                                    <p:cond delay="0"/>
                                  </p:stCondLst>
                                  <p:childTnLst>
                                    <p:set>
                                      <p:cBhvr>
                                        <p:cTn id="115" dur="1" fill="hold">
                                          <p:stCondLst>
                                            <p:cond delay="0"/>
                                          </p:stCondLst>
                                        </p:cTn>
                                        <p:tgtEl>
                                          <p:spTgt spid="141"/>
                                        </p:tgtEl>
                                        <p:attrNameLst>
                                          <p:attrName>style.visibility</p:attrName>
                                        </p:attrNameLst>
                                      </p:cBhvr>
                                      <p:to>
                                        <p:strVal val="visible"/>
                                      </p:to>
                                    </p:set>
                                    <p:animEffect transition="in" filter="wipe(left)">
                                      <p:cBhvr>
                                        <p:cTn id="116" dur="250"/>
                                        <p:tgtEl>
                                          <p:spTgt spid="141"/>
                                        </p:tgtEl>
                                      </p:cBhvr>
                                    </p:animEffect>
                                  </p:childTnLst>
                                </p:cTn>
                              </p:par>
                            </p:childTnLst>
                          </p:cTn>
                        </p:par>
                        <p:par>
                          <p:cTn id="117" fill="hold">
                            <p:stCondLst>
                              <p:cond delay="5750"/>
                            </p:stCondLst>
                            <p:childTnLst>
                              <p:par>
                                <p:cTn id="118" presetID="22" presetClass="entr" presetSubtype="8" fill="hold" nodeType="afterEffect">
                                  <p:stCondLst>
                                    <p:cond delay="0"/>
                                  </p:stCondLst>
                                  <p:childTnLst>
                                    <p:set>
                                      <p:cBhvr>
                                        <p:cTn id="119" dur="1" fill="hold">
                                          <p:stCondLst>
                                            <p:cond delay="0"/>
                                          </p:stCondLst>
                                        </p:cTn>
                                        <p:tgtEl>
                                          <p:spTgt spid="146"/>
                                        </p:tgtEl>
                                        <p:attrNameLst>
                                          <p:attrName>style.visibility</p:attrName>
                                        </p:attrNameLst>
                                      </p:cBhvr>
                                      <p:to>
                                        <p:strVal val="visible"/>
                                      </p:to>
                                    </p:set>
                                    <p:animEffect transition="in" filter="wipe(left)">
                                      <p:cBhvr>
                                        <p:cTn id="120" dur="250"/>
                                        <p:tgtEl>
                                          <p:spTgt spid="146"/>
                                        </p:tgtEl>
                                      </p:cBhvr>
                                    </p:animEffect>
                                  </p:childTnLst>
                                </p:cTn>
                              </p:par>
                            </p:childTnLst>
                          </p:cTn>
                        </p:par>
                        <p:par>
                          <p:cTn id="121" fill="hold">
                            <p:stCondLst>
                              <p:cond delay="6000"/>
                            </p:stCondLst>
                            <p:childTnLst>
                              <p:par>
                                <p:cTn id="122" presetID="10" presetClass="entr" presetSubtype="0" fill="hold" grpId="0" nodeType="afterEffect">
                                  <p:stCondLst>
                                    <p:cond delay="0"/>
                                  </p:stCondLst>
                                  <p:childTnLst>
                                    <p:set>
                                      <p:cBhvr>
                                        <p:cTn id="123" dur="1" fill="hold">
                                          <p:stCondLst>
                                            <p:cond delay="0"/>
                                          </p:stCondLst>
                                        </p:cTn>
                                        <p:tgtEl>
                                          <p:spTgt spid="150"/>
                                        </p:tgtEl>
                                        <p:attrNameLst>
                                          <p:attrName>style.visibility</p:attrName>
                                        </p:attrNameLst>
                                      </p:cBhvr>
                                      <p:to>
                                        <p:strVal val="visible"/>
                                      </p:to>
                                    </p:set>
                                    <p:animEffect transition="in" filter="fade">
                                      <p:cBhvr>
                                        <p:cTn id="124" dur="250"/>
                                        <p:tgtEl>
                                          <p:spTgt spid="1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147"/>
                                        </p:tgtEl>
                                        <p:attrNameLst>
                                          <p:attrName>style.visibility</p:attrName>
                                        </p:attrNameLst>
                                      </p:cBhvr>
                                      <p:to>
                                        <p:strVal val="visible"/>
                                      </p:to>
                                    </p:set>
                                    <p:animEffect transition="in" filter="fade">
                                      <p:cBhvr>
                                        <p:cTn id="127" dur="250"/>
                                        <p:tgtEl>
                                          <p:spTgt spid="147"/>
                                        </p:tgtEl>
                                      </p:cBhvr>
                                    </p:animEffect>
                                  </p:childTnLst>
                                </p:cTn>
                              </p:par>
                            </p:childTnLst>
                          </p:cTn>
                        </p:par>
                        <p:par>
                          <p:cTn id="128" fill="hold">
                            <p:stCondLst>
                              <p:cond delay="6250"/>
                            </p:stCondLst>
                            <p:childTnLst>
                              <p:par>
                                <p:cTn id="129" presetID="53" presetClass="entr" presetSubtype="16" fill="hold" nodeType="afterEffect">
                                  <p:stCondLst>
                                    <p:cond delay="0"/>
                                  </p:stCondLst>
                                  <p:childTnLst>
                                    <p:set>
                                      <p:cBhvr>
                                        <p:cTn id="130" dur="1" fill="hold">
                                          <p:stCondLst>
                                            <p:cond delay="0"/>
                                          </p:stCondLst>
                                        </p:cTn>
                                        <p:tgtEl>
                                          <p:spTgt spid="74"/>
                                        </p:tgtEl>
                                        <p:attrNameLst>
                                          <p:attrName>style.visibility</p:attrName>
                                        </p:attrNameLst>
                                      </p:cBhvr>
                                      <p:to>
                                        <p:strVal val="visible"/>
                                      </p:to>
                                    </p:set>
                                    <p:anim calcmode="lin" valueType="num">
                                      <p:cBhvr>
                                        <p:cTn id="131" dur="500" fill="hold"/>
                                        <p:tgtEl>
                                          <p:spTgt spid="74"/>
                                        </p:tgtEl>
                                        <p:attrNameLst>
                                          <p:attrName>ppt_w</p:attrName>
                                        </p:attrNameLst>
                                      </p:cBhvr>
                                      <p:tavLst>
                                        <p:tav tm="0">
                                          <p:val>
                                            <p:fltVal val="0"/>
                                          </p:val>
                                        </p:tav>
                                        <p:tav tm="100000">
                                          <p:val>
                                            <p:strVal val="#ppt_w"/>
                                          </p:val>
                                        </p:tav>
                                      </p:tavLst>
                                    </p:anim>
                                    <p:anim calcmode="lin" valueType="num">
                                      <p:cBhvr>
                                        <p:cTn id="132" dur="500" fill="hold"/>
                                        <p:tgtEl>
                                          <p:spTgt spid="74"/>
                                        </p:tgtEl>
                                        <p:attrNameLst>
                                          <p:attrName>ppt_h</p:attrName>
                                        </p:attrNameLst>
                                      </p:cBhvr>
                                      <p:tavLst>
                                        <p:tav tm="0">
                                          <p:val>
                                            <p:fltVal val="0"/>
                                          </p:val>
                                        </p:tav>
                                        <p:tav tm="100000">
                                          <p:val>
                                            <p:strVal val="#ppt_h"/>
                                          </p:val>
                                        </p:tav>
                                      </p:tavLst>
                                    </p:anim>
                                    <p:animEffect transition="in" filter="fade">
                                      <p:cBhvr>
                                        <p:cTn id="133"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0" grpId="0" animBg="1"/>
      <p:bldP spid="149" grpId="0" animBg="1"/>
      <p:bldP spid="115" grpId="0"/>
      <p:bldP spid="96" grpId="0" animBg="1"/>
      <p:bldP spid="116" grpId="0" animBg="1"/>
      <p:bldP spid="120" grpId="0"/>
      <p:bldP spid="122" grpId="0"/>
      <p:bldP spid="28" grpId="0" animBg="1"/>
      <p:bldP spid="147" grpId="0" animBg="1"/>
      <p:bldP spid="148" grpId="0" animBg="1"/>
      <p:bldP spid="156" grpId="0"/>
      <p:bldP spid="157" grpId="0"/>
      <p:bldP spid="1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2152223" cy="1007310"/>
            <a:chOff x="200938" y="26950"/>
            <a:chExt cx="2152223"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2031325" cy="646331"/>
            </a:xfrm>
            <a:prstGeom prst="rect">
              <a:avLst/>
            </a:prstGeom>
          </p:spPr>
          <p:txBody>
            <a:bodyPr wrap="none">
              <a:spAutoFit/>
            </a:bodyPr>
            <a:lstStyle/>
            <a:p>
              <a:pPr defTabSz="457200"/>
              <a:r>
                <a:rPr lang="zh-CN" altLang="en-US"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预期成果</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2056973"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Expected Results</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1"/>
          <p:cNvSpPr/>
          <p:nvPr/>
        </p:nvSpPr>
        <p:spPr>
          <a:xfrm>
            <a:off x="5496937" y="3030466"/>
            <a:ext cx="3671198" cy="1323439"/>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1</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、设计并搭建</a:t>
            </a:r>
            <a:r>
              <a:rPr lang="zh-CN" altLang="en-US" sz="2000" b="1" dirty="0">
                <a:ln/>
                <a:solidFill>
                  <a:schemeClr val="accent4">
                    <a:lumMod val="60000"/>
                    <a:lumOff val="40000"/>
                  </a:schemeClr>
                </a:solidFill>
                <a:latin typeface="黑体" panose="02010609060101010101" pitchFamily="49" charset="-122"/>
                <a:ea typeface="黑体" panose="02010609060101010101" pitchFamily="49" charset="-122"/>
              </a:rPr>
              <a:t>一</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套基于力失衡</a:t>
            </a:r>
            <a:endPar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endParaRPr>
          </a:p>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 </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  </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的磁性小球小尺度弯管外磁</a:t>
            </a:r>
            <a:endPar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endParaRPr>
          </a:p>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 </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  </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场悬浮驱动与控制系统试验</a:t>
            </a:r>
            <a:endPar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endParaRPr>
          </a:p>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 </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  </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平台</a:t>
            </a:r>
            <a:endParaRPr lang="zh-CN" altLang="en-US" sz="2000" b="1" dirty="0">
              <a:ln/>
              <a:solidFill>
                <a:schemeClr val="accent4">
                  <a:lumMod val="60000"/>
                  <a:lumOff val="40000"/>
                </a:schemeClr>
              </a:solidFill>
              <a:latin typeface="黑体" panose="02010609060101010101" pitchFamily="49" charset="-122"/>
              <a:ea typeface="黑体" panose="02010609060101010101" pitchFamily="49" charset="-122"/>
            </a:endParaRPr>
          </a:p>
        </p:txBody>
      </p:sp>
      <p:sp>
        <p:nvSpPr>
          <p:cNvPr id="29" name="矩形 28"/>
          <p:cNvSpPr/>
          <p:nvPr/>
        </p:nvSpPr>
        <p:spPr>
          <a:xfrm>
            <a:off x="5496937" y="5222986"/>
            <a:ext cx="3934090"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3</a:t>
            </a:r>
            <a:r>
              <a:rPr lang="zh-CN" altLang="en-US"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、发表</a:t>
            </a:r>
            <a:r>
              <a:rPr lang="en-US" altLang="zh-CN"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SCI</a:t>
            </a:r>
            <a:r>
              <a:rPr lang="zh-CN" altLang="en-US"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或</a:t>
            </a:r>
            <a:r>
              <a:rPr lang="en-US" altLang="zh-CN"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EI</a:t>
            </a:r>
            <a:r>
              <a:rPr lang="zh-CN" altLang="en-US"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学术论文</a:t>
            </a:r>
            <a:r>
              <a:rPr lang="en-US" altLang="zh-CN"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4-6</a:t>
            </a:r>
            <a:r>
              <a:rPr lang="zh-CN" altLang="en-US"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篇，</a:t>
            </a:r>
            <a:endParaRPr lang="en-US" altLang="zh-CN"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endParaRPr>
          </a:p>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 </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  </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其中</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SCI2-3</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篇，</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EI2-3</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篇</a:t>
            </a:r>
            <a:endParaRPr lang="zh-CN" altLang="en-US" sz="2000" b="1" cap="none" spc="0" dirty="0">
              <a:ln/>
              <a:solidFill>
                <a:schemeClr val="accent4">
                  <a:lumMod val="60000"/>
                  <a:lumOff val="40000"/>
                </a:schemeClr>
              </a:solidFill>
              <a:effectLst/>
              <a:latin typeface="黑体" panose="02010609060101010101" pitchFamily="49" charset="-122"/>
              <a:ea typeface="黑体" panose="02010609060101010101" pitchFamily="49" charset="-122"/>
            </a:endParaRPr>
          </a:p>
        </p:txBody>
      </p:sp>
      <p:sp>
        <p:nvSpPr>
          <p:cNvPr id="31" name="矩形 30"/>
          <p:cNvSpPr/>
          <p:nvPr/>
        </p:nvSpPr>
        <p:spPr>
          <a:xfrm>
            <a:off x="5509417" y="5982821"/>
            <a:ext cx="2637260" cy="40011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4</a:t>
            </a:r>
            <a:r>
              <a:rPr lang="zh-CN" altLang="en-US" sz="2000" b="1" cap="none" spc="0" dirty="0" smtClean="0">
                <a:ln/>
                <a:solidFill>
                  <a:schemeClr val="accent4">
                    <a:lumMod val="60000"/>
                    <a:lumOff val="40000"/>
                  </a:schemeClr>
                </a:solidFill>
                <a:effectLst/>
                <a:latin typeface="黑体" panose="02010609060101010101" pitchFamily="49" charset="-122"/>
                <a:ea typeface="黑体" panose="02010609060101010101" pitchFamily="49" charset="-122"/>
              </a:rPr>
              <a:t>、完成博士学位论文</a:t>
            </a:r>
            <a:endParaRPr lang="zh-CN" altLang="en-US" sz="2000" b="1" cap="none" spc="0" dirty="0">
              <a:ln/>
              <a:solidFill>
                <a:schemeClr val="accent4">
                  <a:lumMod val="60000"/>
                  <a:lumOff val="40000"/>
                </a:schemeClr>
              </a:solidFill>
              <a:effectLst/>
              <a:latin typeface="黑体" panose="02010609060101010101" pitchFamily="49" charset="-122"/>
              <a:ea typeface="黑体" panose="02010609060101010101" pitchFamily="49" charset="-122"/>
            </a:endParaRPr>
          </a:p>
        </p:txBody>
      </p:sp>
      <p:grpSp>
        <p:nvGrpSpPr>
          <p:cNvPr id="12" name="组合 11"/>
          <p:cNvGrpSpPr/>
          <p:nvPr/>
        </p:nvGrpSpPr>
        <p:grpSpPr>
          <a:xfrm>
            <a:off x="2376086" y="723112"/>
            <a:ext cx="5869544" cy="5875954"/>
            <a:chOff x="1938695" y="673282"/>
            <a:chExt cx="5869544" cy="5875954"/>
          </a:xfrm>
        </p:grpSpPr>
        <p:sp>
          <p:nvSpPr>
            <p:cNvPr id="25" name="圆柱形 24"/>
            <p:cNvSpPr/>
            <p:nvPr/>
          </p:nvSpPr>
          <p:spPr bwMode="auto">
            <a:xfrm>
              <a:off x="4676344" y="673282"/>
              <a:ext cx="338137" cy="5875954"/>
            </a:xfrm>
            <a:prstGeom prst="can">
              <a:avLst/>
            </a:prstGeom>
            <a:solidFill>
              <a:schemeClr val="accent1">
                <a:lumMod val="60000"/>
                <a:lumOff val="40000"/>
              </a:schemeClr>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350" kern="0">
                <a:solidFill>
                  <a:prstClr val="white"/>
                </a:solidFill>
                <a:latin typeface="Calibri" panose="020F0502020204030204"/>
              </a:endParaRPr>
            </a:p>
          </p:txBody>
        </p:sp>
        <p:grpSp>
          <p:nvGrpSpPr>
            <p:cNvPr id="10" name="组合 9"/>
            <p:cNvGrpSpPr/>
            <p:nvPr/>
          </p:nvGrpSpPr>
          <p:grpSpPr>
            <a:xfrm>
              <a:off x="4845412" y="923991"/>
              <a:ext cx="2962827" cy="1296000"/>
              <a:chOff x="4817503" y="923991"/>
              <a:chExt cx="2962827" cy="1296000"/>
            </a:xfrm>
          </p:grpSpPr>
          <p:grpSp>
            <p:nvGrpSpPr>
              <p:cNvPr id="37" name="组合 36"/>
              <p:cNvGrpSpPr/>
              <p:nvPr/>
            </p:nvGrpSpPr>
            <p:grpSpPr>
              <a:xfrm>
                <a:off x="5476330" y="923991"/>
                <a:ext cx="2304000" cy="1296000"/>
                <a:chOff x="5334697" y="1058209"/>
                <a:chExt cx="2304000" cy="1296000"/>
              </a:xfrm>
            </p:grpSpPr>
            <p:grpSp>
              <p:nvGrpSpPr>
                <p:cNvPr id="38" name="组合 37"/>
                <p:cNvGrpSpPr/>
                <p:nvPr/>
              </p:nvGrpSpPr>
              <p:grpSpPr>
                <a:xfrm>
                  <a:off x="5334697" y="1058209"/>
                  <a:ext cx="2304000" cy="1296000"/>
                  <a:chOff x="5441333" y="1258793"/>
                  <a:chExt cx="2304000" cy="1296000"/>
                </a:xfrm>
              </p:grpSpPr>
              <p:sp>
                <p:nvSpPr>
                  <p:cNvPr id="40" name="圆角矩形 39"/>
                  <p:cNvSpPr/>
                  <p:nvPr/>
                </p:nvSpPr>
                <p:spPr>
                  <a:xfrm>
                    <a:off x="5441333" y="1258793"/>
                    <a:ext cx="2304000" cy="1296000"/>
                  </a:xfrm>
                  <a:prstGeom prst="round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圆角矩形 40"/>
                  <p:cNvSpPr/>
                  <p:nvPr/>
                </p:nvSpPr>
                <p:spPr>
                  <a:xfrm>
                    <a:off x="5585333" y="1339793"/>
                    <a:ext cx="2016000" cy="1134000"/>
                  </a:xfrm>
                  <a:prstGeom prst="roundRect">
                    <a:avLst/>
                  </a:prstGeom>
                  <a:solidFill>
                    <a:schemeClr val="accent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矩形 38"/>
                <p:cNvSpPr/>
                <p:nvPr/>
              </p:nvSpPr>
              <p:spPr>
                <a:xfrm>
                  <a:off x="5471035" y="1383044"/>
                  <a:ext cx="2031325" cy="646331"/>
                </a:xfrm>
                <a:prstGeom prst="rect">
                  <a:avLst/>
                </a:prstGeom>
                <a:noFill/>
              </p:spPr>
              <p:txBody>
                <a:bodyPr wrap="none" lIns="91440" tIns="45720" rIns="91440" bIns="45720">
                  <a:spAutoFit/>
                </a:bodyPr>
                <a:lstStyle/>
                <a:p>
                  <a:pPr algn="ctr"/>
                  <a:r>
                    <a:rPr lang="zh-CN" altLang="en-US" sz="3600" b="1" cap="none" spc="0" dirty="0" smtClean="0">
                      <a:ln w="22225">
                        <a:solidFill>
                          <a:schemeClr val="accent2"/>
                        </a:solidFill>
                        <a:prstDash val="solid"/>
                      </a:ln>
                      <a:solidFill>
                        <a:schemeClr val="bg1"/>
                      </a:solidFill>
                      <a:effectLst/>
                    </a:rPr>
                    <a:t>研究成果</a:t>
                  </a:r>
                  <a:endParaRPr lang="zh-CN" altLang="en-US" sz="3600" b="1" cap="none" spc="0" dirty="0">
                    <a:ln w="22225">
                      <a:solidFill>
                        <a:schemeClr val="accent2"/>
                      </a:solidFill>
                      <a:prstDash val="solid"/>
                    </a:ln>
                    <a:solidFill>
                      <a:schemeClr val="bg1"/>
                    </a:solidFill>
                    <a:effectLst/>
                  </a:endParaRPr>
                </a:p>
              </p:txBody>
            </p:sp>
          </p:grpSp>
          <p:grpSp>
            <p:nvGrpSpPr>
              <p:cNvPr id="8" name="组合 7"/>
              <p:cNvGrpSpPr/>
              <p:nvPr/>
            </p:nvGrpSpPr>
            <p:grpSpPr>
              <a:xfrm>
                <a:off x="4817503" y="1146368"/>
                <a:ext cx="914400" cy="851246"/>
                <a:chOff x="4817503" y="1119596"/>
                <a:chExt cx="914400" cy="851246"/>
              </a:xfrm>
            </p:grpSpPr>
            <p:sp>
              <p:nvSpPr>
                <p:cNvPr id="7" name="圆角矩形 6"/>
                <p:cNvSpPr/>
                <p:nvPr/>
              </p:nvSpPr>
              <p:spPr>
                <a:xfrm>
                  <a:off x="4817503" y="1119596"/>
                  <a:ext cx="914400" cy="151370"/>
                </a:xfrm>
                <a:prstGeom prst="round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4817503" y="1819472"/>
                  <a:ext cx="914400" cy="151370"/>
                </a:xfrm>
                <a:prstGeom prst="roundRect">
                  <a:avLst/>
                </a:prstGeom>
                <a:solidFill>
                  <a:srgbClr val="C9C9C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9" name="组合 8"/>
            <p:cNvGrpSpPr/>
            <p:nvPr/>
          </p:nvGrpSpPr>
          <p:grpSpPr>
            <a:xfrm>
              <a:off x="1938695" y="1366638"/>
              <a:ext cx="2879768" cy="1296000"/>
              <a:chOff x="1938695" y="1366638"/>
              <a:chExt cx="2879768" cy="1296000"/>
            </a:xfrm>
          </p:grpSpPr>
          <p:grpSp>
            <p:nvGrpSpPr>
              <p:cNvPr id="6" name="组合 5"/>
              <p:cNvGrpSpPr/>
              <p:nvPr/>
            </p:nvGrpSpPr>
            <p:grpSpPr>
              <a:xfrm>
                <a:off x="1938695" y="1366638"/>
                <a:ext cx="2304000" cy="1296000"/>
                <a:chOff x="5334697" y="1058209"/>
                <a:chExt cx="2304000" cy="1296000"/>
              </a:xfrm>
            </p:grpSpPr>
            <p:grpSp>
              <p:nvGrpSpPr>
                <p:cNvPr id="4" name="组合 3"/>
                <p:cNvGrpSpPr/>
                <p:nvPr/>
              </p:nvGrpSpPr>
              <p:grpSpPr>
                <a:xfrm>
                  <a:off x="5334697" y="1058209"/>
                  <a:ext cx="2304000" cy="1296000"/>
                  <a:chOff x="5441333" y="1258793"/>
                  <a:chExt cx="2304000" cy="1296000"/>
                </a:xfrm>
              </p:grpSpPr>
              <p:sp>
                <p:nvSpPr>
                  <p:cNvPr id="3" name="圆角矩形 2"/>
                  <p:cNvSpPr/>
                  <p:nvPr/>
                </p:nvSpPr>
                <p:spPr>
                  <a:xfrm>
                    <a:off x="5441333" y="1258793"/>
                    <a:ext cx="2304000" cy="1296000"/>
                  </a:xfrm>
                  <a:prstGeom prst="roundRect">
                    <a:avLst/>
                  </a:prstGeom>
                  <a:solidFill>
                    <a:schemeClr val="bg1"/>
                  </a:solidFill>
                  <a:ln w="412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圆角矩形 32"/>
                  <p:cNvSpPr/>
                  <p:nvPr/>
                </p:nvSpPr>
                <p:spPr>
                  <a:xfrm>
                    <a:off x="5585333" y="1339793"/>
                    <a:ext cx="2016000" cy="1134000"/>
                  </a:xfrm>
                  <a:prstGeom prst="roundRect">
                    <a:avLst/>
                  </a:prstGeom>
                  <a:solidFill>
                    <a:schemeClr val="accent1"/>
                  </a:solidFill>
                  <a:ln w="412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5701867" y="1383044"/>
                  <a:ext cx="1569661" cy="646331"/>
                </a:xfrm>
                <a:prstGeom prst="rect">
                  <a:avLst/>
                </a:prstGeom>
                <a:noFill/>
              </p:spPr>
              <p:txBody>
                <a:bodyPr wrap="none" lIns="91440" tIns="45720" rIns="91440" bIns="45720">
                  <a:spAutoFit/>
                </a:bodyPr>
                <a:lstStyle/>
                <a:p>
                  <a:pPr algn="ctr"/>
                  <a:r>
                    <a:rPr lang="zh-CN" altLang="en-US" sz="3600" b="1" dirty="0">
                      <a:ln w="22225">
                        <a:solidFill>
                          <a:schemeClr val="accent2"/>
                        </a:solidFill>
                        <a:prstDash val="solid"/>
                      </a:ln>
                      <a:solidFill>
                        <a:schemeClr val="bg1"/>
                      </a:solidFill>
                    </a:rPr>
                    <a:t>创新点</a:t>
                  </a:r>
                  <a:endParaRPr lang="zh-CN" altLang="en-US" sz="3600" b="1" cap="none" spc="0" dirty="0">
                    <a:ln w="22225">
                      <a:solidFill>
                        <a:schemeClr val="accent2"/>
                      </a:solidFill>
                      <a:prstDash val="solid"/>
                    </a:ln>
                    <a:solidFill>
                      <a:schemeClr val="bg1"/>
                    </a:solidFill>
                    <a:effectLst/>
                  </a:endParaRPr>
                </a:p>
              </p:txBody>
            </p:sp>
          </p:grpSp>
          <p:grpSp>
            <p:nvGrpSpPr>
              <p:cNvPr id="45" name="组合 44"/>
              <p:cNvGrpSpPr/>
              <p:nvPr/>
            </p:nvGrpSpPr>
            <p:grpSpPr>
              <a:xfrm>
                <a:off x="3904063" y="1589015"/>
                <a:ext cx="914400" cy="851246"/>
                <a:chOff x="4817503" y="1119596"/>
                <a:chExt cx="914400" cy="851246"/>
              </a:xfrm>
            </p:grpSpPr>
            <p:sp>
              <p:nvSpPr>
                <p:cNvPr id="46" name="圆角矩形 45"/>
                <p:cNvSpPr/>
                <p:nvPr/>
              </p:nvSpPr>
              <p:spPr>
                <a:xfrm>
                  <a:off x="4817503" y="1119596"/>
                  <a:ext cx="914400" cy="15137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4817503" y="1819472"/>
                  <a:ext cx="914400" cy="151370"/>
                </a:xfrm>
                <a:prstGeom prst="round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50" name="矩形 49"/>
          <p:cNvSpPr/>
          <p:nvPr/>
        </p:nvSpPr>
        <p:spPr>
          <a:xfrm>
            <a:off x="1207947" y="3152951"/>
            <a:ext cx="3946177" cy="707886"/>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cap="none" spc="0" dirty="0" smtClean="0">
                <a:ln/>
                <a:solidFill>
                  <a:schemeClr val="accent1"/>
                </a:solidFill>
                <a:effectLst/>
                <a:latin typeface="黑体" panose="02010609060101010101" pitchFamily="49" charset="-122"/>
                <a:ea typeface="黑体" panose="02010609060101010101" pitchFamily="49" charset="-122"/>
              </a:rPr>
              <a:t>1</a:t>
            </a:r>
            <a:r>
              <a:rPr lang="zh-CN" altLang="en-US" sz="2000" b="1" cap="none" spc="0" dirty="0" smtClean="0">
                <a:ln/>
                <a:solidFill>
                  <a:schemeClr val="accent1"/>
                </a:solidFill>
                <a:effectLst/>
                <a:latin typeface="黑体" panose="02010609060101010101" pitchFamily="49" charset="-122"/>
                <a:ea typeface="黑体" panose="02010609060101010101" pitchFamily="49" charset="-122"/>
              </a:rPr>
              <a:t>、竖直方向双电磁驱动器作用下</a:t>
            </a:r>
            <a:endParaRPr lang="en-US" altLang="zh-CN" sz="2000" b="1" cap="none" spc="0" dirty="0" smtClean="0">
              <a:ln/>
              <a:solidFill>
                <a:schemeClr val="accent1"/>
              </a:solidFill>
              <a:effectLst/>
              <a:latin typeface="黑体" panose="02010609060101010101" pitchFamily="49" charset="-122"/>
              <a:ea typeface="黑体" panose="02010609060101010101" pitchFamily="49" charset="-122"/>
            </a:endParaRPr>
          </a:p>
          <a:p>
            <a:r>
              <a:rPr lang="zh-CN" altLang="en-US" sz="2000" b="1" cap="none" spc="0" dirty="0" smtClean="0">
                <a:ln/>
                <a:solidFill>
                  <a:schemeClr val="accent1"/>
                </a:solidFill>
                <a:effectLst/>
                <a:latin typeface="黑体" panose="02010609060101010101" pitchFamily="49" charset="-122"/>
                <a:ea typeface="黑体" panose="02010609060101010101" pitchFamily="49" charset="-122"/>
              </a:rPr>
              <a:t>   磁性小球稳定悬浮与运动控制     </a:t>
            </a:r>
            <a:endParaRPr lang="en-US" altLang="zh-CN" sz="2000" b="1" cap="none" spc="0" dirty="0" smtClean="0">
              <a:ln/>
              <a:solidFill>
                <a:schemeClr val="accent1"/>
              </a:solidFill>
              <a:effectLst/>
              <a:latin typeface="黑体" panose="02010609060101010101" pitchFamily="49" charset="-122"/>
              <a:ea typeface="黑体" panose="02010609060101010101" pitchFamily="49" charset="-122"/>
            </a:endParaRPr>
          </a:p>
        </p:txBody>
      </p:sp>
      <p:sp>
        <p:nvSpPr>
          <p:cNvPr id="69" name="矩形 68"/>
          <p:cNvSpPr/>
          <p:nvPr/>
        </p:nvSpPr>
        <p:spPr>
          <a:xfrm>
            <a:off x="1207946" y="4170097"/>
            <a:ext cx="3929281" cy="1015663"/>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cap="none" spc="0" dirty="0" smtClean="0">
                <a:ln/>
                <a:solidFill>
                  <a:schemeClr val="accent1"/>
                </a:solidFill>
                <a:effectLst/>
                <a:latin typeface="黑体" panose="02010609060101010101" pitchFamily="49" charset="-122"/>
                <a:ea typeface="黑体" panose="02010609060101010101" pitchFamily="49" charset="-122"/>
              </a:rPr>
              <a:t>2</a:t>
            </a:r>
            <a:r>
              <a:rPr lang="zh-CN" altLang="en-US" sz="2000" b="1" dirty="0">
                <a:ln/>
                <a:solidFill>
                  <a:schemeClr val="accent1"/>
                </a:solidFill>
                <a:latin typeface="黑体" panose="02010609060101010101" pitchFamily="49" charset="-122"/>
                <a:ea typeface="黑体" panose="02010609060101010101" pitchFamily="49" charset="-122"/>
              </a:rPr>
              <a:t>、四电磁驱动器插补联动实现</a:t>
            </a:r>
            <a:r>
              <a:rPr lang="zh-CN" altLang="en-US" sz="2000" b="1" dirty="0" smtClean="0">
                <a:ln/>
                <a:solidFill>
                  <a:schemeClr val="accent1"/>
                </a:solidFill>
                <a:latin typeface="黑体" panose="02010609060101010101" pitchFamily="49" charset="-122"/>
                <a:ea typeface="黑体" panose="02010609060101010101" pitchFamily="49" charset="-122"/>
              </a:rPr>
              <a:t>磁</a:t>
            </a:r>
            <a:endParaRPr lang="en-US" altLang="zh-CN" sz="2000" b="1" dirty="0" smtClean="0">
              <a:ln/>
              <a:solidFill>
                <a:schemeClr val="accent1"/>
              </a:solidFill>
              <a:latin typeface="黑体" panose="02010609060101010101" pitchFamily="49" charset="-122"/>
              <a:ea typeface="黑体" panose="02010609060101010101" pitchFamily="49" charset="-122"/>
            </a:endParaRPr>
          </a:p>
          <a:p>
            <a:r>
              <a:rPr lang="en-US" altLang="zh-CN" sz="2000" b="1" dirty="0">
                <a:ln/>
                <a:solidFill>
                  <a:schemeClr val="accent1"/>
                </a:solidFill>
                <a:latin typeface="黑体" panose="02010609060101010101" pitchFamily="49" charset="-122"/>
                <a:ea typeface="黑体" panose="02010609060101010101" pitchFamily="49" charset="-122"/>
              </a:rPr>
              <a:t> </a:t>
            </a:r>
            <a:r>
              <a:rPr lang="en-US" altLang="zh-CN" sz="2000" b="1" dirty="0" smtClean="0">
                <a:ln/>
                <a:solidFill>
                  <a:schemeClr val="accent1"/>
                </a:solidFill>
                <a:latin typeface="黑体" panose="02010609060101010101" pitchFamily="49" charset="-122"/>
                <a:ea typeface="黑体" panose="02010609060101010101" pitchFamily="49" charset="-122"/>
              </a:rPr>
              <a:t>  </a:t>
            </a:r>
            <a:r>
              <a:rPr lang="zh-CN" altLang="en-US" sz="2000" b="1" dirty="0" smtClean="0">
                <a:ln/>
                <a:solidFill>
                  <a:schemeClr val="accent1"/>
                </a:solidFill>
                <a:latin typeface="黑体" panose="02010609060101010101" pitchFamily="49" charset="-122"/>
                <a:ea typeface="黑体" panose="02010609060101010101" pitchFamily="49" charset="-122"/>
              </a:rPr>
              <a:t>性</a:t>
            </a:r>
            <a:r>
              <a:rPr lang="zh-CN" altLang="en-US" sz="2000" b="1" cap="none" spc="0" dirty="0" smtClean="0">
                <a:ln/>
                <a:solidFill>
                  <a:schemeClr val="accent1"/>
                </a:solidFill>
                <a:effectLst/>
                <a:latin typeface="黑体" panose="02010609060101010101" pitchFamily="49" charset="-122"/>
                <a:ea typeface="黑体" panose="02010609060101010101" pitchFamily="49" charset="-122"/>
              </a:rPr>
              <a:t>小球二维截面</a:t>
            </a:r>
            <a:r>
              <a:rPr lang="zh-CN" altLang="en-US" sz="2000" b="1" dirty="0" smtClean="0">
                <a:ln/>
                <a:solidFill>
                  <a:schemeClr val="accent1"/>
                </a:solidFill>
                <a:latin typeface="黑体" panose="02010609060101010101" pitchFamily="49" charset="-122"/>
                <a:ea typeface="黑体" panose="02010609060101010101" pitchFamily="49" charset="-122"/>
              </a:rPr>
              <a:t>非</a:t>
            </a:r>
            <a:r>
              <a:rPr lang="zh-CN" altLang="en-US" sz="2000" b="1" dirty="0">
                <a:ln/>
                <a:solidFill>
                  <a:schemeClr val="accent1"/>
                </a:solidFill>
                <a:latin typeface="黑体" panose="02010609060101010101" pitchFamily="49" charset="-122"/>
                <a:ea typeface="黑体" panose="02010609060101010101" pitchFamily="49" charset="-122"/>
              </a:rPr>
              <a:t>轴线</a:t>
            </a:r>
            <a:r>
              <a:rPr lang="zh-CN" altLang="en-US" sz="2000" b="1" dirty="0" smtClean="0">
                <a:ln/>
                <a:solidFill>
                  <a:schemeClr val="accent1"/>
                </a:solidFill>
                <a:latin typeface="黑体" panose="02010609060101010101" pitchFamily="49" charset="-122"/>
                <a:ea typeface="黑体" panose="02010609060101010101" pitchFamily="49" charset="-122"/>
              </a:rPr>
              <a:t>方向悬</a:t>
            </a:r>
            <a:endParaRPr lang="en-US" altLang="zh-CN" sz="2000" b="1" dirty="0" smtClean="0">
              <a:ln/>
              <a:solidFill>
                <a:schemeClr val="accent1"/>
              </a:solidFill>
              <a:latin typeface="黑体" panose="02010609060101010101" pitchFamily="49" charset="-122"/>
              <a:ea typeface="黑体" panose="02010609060101010101" pitchFamily="49" charset="-122"/>
            </a:endParaRPr>
          </a:p>
          <a:p>
            <a:r>
              <a:rPr lang="en-US" altLang="zh-CN" sz="2000" b="1" dirty="0">
                <a:ln/>
                <a:solidFill>
                  <a:schemeClr val="accent1"/>
                </a:solidFill>
                <a:latin typeface="黑体" panose="02010609060101010101" pitchFamily="49" charset="-122"/>
                <a:ea typeface="黑体" panose="02010609060101010101" pitchFamily="49" charset="-122"/>
              </a:rPr>
              <a:t> </a:t>
            </a:r>
            <a:r>
              <a:rPr lang="en-US" altLang="zh-CN" sz="2000" b="1" dirty="0" smtClean="0">
                <a:ln/>
                <a:solidFill>
                  <a:schemeClr val="accent1"/>
                </a:solidFill>
                <a:latin typeface="黑体" panose="02010609060101010101" pitchFamily="49" charset="-122"/>
                <a:ea typeface="黑体" panose="02010609060101010101" pitchFamily="49" charset="-122"/>
              </a:rPr>
              <a:t>  </a:t>
            </a:r>
            <a:r>
              <a:rPr lang="zh-CN" altLang="en-US" sz="2000" b="1" dirty="0" smtClean="0">
                <a:ln/>
                <a:solidFill>
                  <a:schemeClr val="accent1"/>
                </a:solidFill>
                <a:latin typeface="黑体" panose="02010609060101010101" pitchFamily="49" charset="-122"/>
                <a:ea typeface="黑体" panose="02010609060101010101" pitchFamily="49" charset="-122"/>
              </a:rPr>
              <a:t>浮运动</a:t>
            </a:r>
            <a:endParaRPr lang="en-US" altLang="zh-CN" sz="2000" b="1" cap="none" spc="0" dirty="0" smtClean="0">
              <a:ln/>
              <a:solidFill>
                <a:schemeClr val="accent1"/>
              </a:solidFill>
              <a:effectLst/>
              <a:latin typeface="黑体" panose="02010609060101010101" pitchFamily="49" charset="-122"/>
              <a:ea typeface="黑体" panose="02010609060101010101" pitchFamily="49" charset="-122"/>
            </a:endParaRPr>
          </a:p>
        </p:txBody>
      </p:sp>
      <p:sp>
        <p:nvSpPr>
          <p:cNvPr id="70" name="矩形 69"/>
          <p:cNvSpPr/>
          <p:nvPr/>
        </p:nvSpPr>
        <p:spPr>
          <a:xfrm>
            <a:off x="1207947" y="5467923"/>
            <a:ext cx="3927678"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dirty="0" smtClean="0">
                <a:ln/>
                <a:solidFill>
                  <a:schemeClr val="accent1"/>
                </a:solidFill>
                <a:latin typeface="黑体" panose="02010609060101010101" pitchFamily="49" charset="-122"/>
                <a:ea typeface="黑体" panose="02010609060101010101" pitchFamily="49" charset="-122"/>
              </a:rPr>
              <a:t>3</a:t>
            </a:r>
            <a:r>
              <a:rPr lang="zh-CN" altLang="en-US" sz="2000" b="1" cap="none" spc="0" dirty="0" smtClean="0">
                <a:ln/>
                <a:solidFill>
                  <a:schemeClr val="accent1"/>
                </a:solidFill>
                <a:effectLst/>
                <a:latin typeface="黑体" panose="02010609060101010101" pitchFamily="49" charset="-122"/>
                <a:ea typeface="黑体" panose="02010609060101010101" pitchFamily="49" charset="-122"/>
              </a:rPr>
              <a:t>、配合机械手实现磁性小球小尺</a:t>
            </a:r>
            <a:endParaRPr lang="en-US" altLang="zh-CN" sz="2000" b="1" cap="none" spc="0" dirty="0" smtClean="0">
              <a:ln/>
              <a:solidFill>
                <a:schemeClr val="accent1"/>
              </a:solidFill>
              <a:effectLst/>
              <a:latin typeface="黑体" panose="02010609060101010101" pitchFamily="49" charset="-122"/>
              <a:ea typeface="黑体" panose="02010609060101010101" pitchFamily="49" charset="-122"/>
            </a:endParaRPr>
          </a:p>
          <a:p>
            <a:r>
              <a:rPr lang="zh-CN" altLang="en-US" sz="2000" b="1" cap="none" spc="0" dirty="0" smtClean="0">
                <a:ln/>
                <a:solidFill>
                  <a:schemeClr val="accent1"/>
                </a:solidFill>
                <a:effectLst/>
                <a:latin typeface="黑体" panose="02010609060101010101" pitchFamily="49" charset="-122"/>
                <a:ea typeface="黑体" panose="02010609060101010101" pitchFamily="49" charset="-122"/>
              </a:rPr>
              <a:t>   度弯管内三维悬浮运动控制</a:t>
            </a:r>
            <a:endParaRPr lang="zh-CN" altLang="en-US" sz="2000" b="1" cap="none" spc="0" dirty="0">
              <a:ln/>
              <a:solidFill>
                <a:schemeClr val="accent1"/>
              </a:solidFill>
              <a:effectLst/>
              <a:latin typeface="黑体" panose="02010609060101010101" pitchFamily="49" charset="-122"/>
              <a:ea typeface="黑体" panose="02010609060101010101" pitchFamily="49" charset="-122"/>
            </a:endParaRPr>
          </a:p>
        </p:txBody>
      </p:sp>
      <p:sp>
        <p:nvSpPr>
          <p:cNvPr id="71" name="矩形 70"/>
          <p:cNvSpPr/>
          <p:nvPr/>
        </p:nvSpPr>
        <p:spPr>
          <a:xfrm>
            <a:off x="5509417" y="4383175"/>
            <a:ext cx="3669594" cy="70788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2</a:t>
            </a:r>
            <a:r>
              <a:rPr lang="zh-CN" altLang="en-US" sz="2000" b="1" dirty="0">
                <a:ln/>
                <a:solidFill>
                  <a:schemeClr val="accent4">
                    <a:lumMod val="60000"/>
                    <a:lumOff val="40000"/>
                  </a:schemeClr>
                </a:solidFill>
                <a:latin typeface="黑体" panose="02010609060101010101" pitchFamily="49" charset="-122"/>
                <a:ea typeface="黑体" panose="02010609060101010101" pitchFamily="49" charset="-122"/>
              </a:rPr>
              <a:t>、开发一</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套小尺度弯管内三维</a:t>
            </a:r>
            <a:endPar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endParaRPr>
          </a:p>
          <a:p>
            <a:r>
              <a:rPr lang="en-US" altLang="zh-CN" sz="2000" b="1" dirty="0">
                <a:ln/>
                <a:solidFill>
                  <a:schemeClr val="accent4">
                    <a:lumMod val="60000"/>
                    <a:lumOff val="40000"/>
                  </a:schemeClr>
                </a:solidFill>
                <a:latin typeface="黑体" panose="02010609060101010101" pitchFamily="49" charset="-122"/>
                <a:ea typeface="黑体" panose="02010609060101010101" pitchFamily="49" charset="-122"/>
              </a:rPr>
              <a:t> </a:t>
            </a:r>
            <a:r>
              <a:rPr lang="en-US" altLang="zh-CN" sz="2000" b="1" dirty="0" smtClean="0">
                <a:ln/>
                <a:solidFill>
                  <a:schemeClr val="accent4">
                    <a:lumMod val="60000"/>
                    <a:lumOff val="40000"/>
                  </a:schemeClr>
                </a:solidFill>
                <a:latin typeface="黑体" panose="02010609060101010101" pitchFamily="49" charset="-122"/>
                <a:ea typeface="黑体" panose="02010609060101010101" pitchFamily="49" charset="-122"/>
              </a:rPr>
              <a:t>  </a:t>
            </a:r>
            <a:r>
              <a:rPr lang="zh-CN" altLang="en-US" sz="2000" b="1" dirty="0" smtClean="0">
                <a:ln/>
                <a:solidFill>
                  <a:schemeClr val="accent4">
                    <a:lumMod val="60000"/>
                    <a:lumOff val="40000"/>
                  </a:schemeClr>
                </a:solidFill>
                <a:latin typeface="黑体" panose="02010609060101010101" pitchFamily="49" charset="-122"/>
                <a:ea typeface="黑体" panose="02010609060101010101" pitchFamily="49" charset="-122"/>
              </a:rPr>
              <a:t>外磁驱动控制系统软件</a:t>
            </a:r>
            <a:endParaRPr lang="zh-CN" altLang="en-US" sz="2000" b="1" dirty="0">
              <a:ln/>
              <a:solidFill>
                <a:schemeClr val="accent4">
                  <a:lumMod val="60000"/>
                  <a:lumOff val="40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1358847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3511570" cy="1007310"/>
            <a:chOff x="200938" y="26950"/>
            <a:chExt cx="3511570"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研究计划及进展</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2238305"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Schedule</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8" name="右箭头 107"/>
          <p:cNvSpPr/>
          <p:nvPr/>
        </p:nvSpPr>
        <p:spPr>
          <a:xfrm>
            <a:off x="0" y="3369467"/>
            <a:ext cx="8999897" cy="385868"/>
          </a:xfrm>
          <a:prstGeom prst="rightArrow">
            <a:avLst/>
          </a:prstGeom>
          <a:solidFill>
            <a:schemeClr val="bg1">
              <a:lumMod val="7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1013">
              <a:solidFill>
                <a:schemeClr val="bg1"/>
              </a:solidFill>
              <a:latin typeface="微软雅黑" pitchFamily="34" charset="-122"/>
              <a:ea typeface="微软雅黑" pitchFamily="34" charset="-122"/>
            </a:endParaRPr>
          </a:p>
        </p:txBody>
      </p:sp>
      <p:sp>
        <p:nvSpPr>
          <p:cNvPr id="109" name="椭圆 108"/>
          <p:cNvSpPr/>
          <p:nvPr/>
        </p:nvSpPr>
        <p:spPr>
          <a:xfrm>
            <a:off x="490999"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1</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10" name="椭圆 109"/>
          <p:cNvSpPr/>
          <p:nvPr/>
        </p:nvSpPr>
        <p:spPr>
          <a:xfrm>
            <a:off x="1637057"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2</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26" name="椭圆 125"/>
          <p:cNvSpPr/>
          <p:nvPr/>
        </p:nvSpPr>
        <p:spPr>
          <a:xfrm>
            <a:off x="2806872"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3</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27" name="椭圆 126"/>
          <p:cNvSpPr/>
          <p:nvPr/>
        </p:nvSpPr>
        <p:spPr>
          <a:xfrm>
            <a:off x="4000440"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4</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28" name="椭圆 127"/>
          <p:cNvSpPr/>
          <p:nvPr/>
        </p:nvSpPr>
        <p:spPr>
          <a:xfrm>
            <a:off x="5194000"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5</a:t>
            </a:r>
            <a:endParaRPr lang="zh-CN" altLang="en-US" sz="2400" b="1"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sp>
        <p:nvSpPr>
          <p:cNvPr id="129" name="椭圆 128"/>
          <p:cNvSpPr/>
          <p:nvPr/>
        </p:nvSpPr>
        <p:spPr>
          <a:xfrm>
            <a:off x="6388405"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6</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cxnSp>
        <p:nvCxnSpPr>
          <p:cNvPr id="130" name="肘形连接符 129"/>
          <p:cNvCxnSpPr/>
          <p:nvPr/>
        </p:nvCxnSpPr>
        <p:spPr>
          <a:xfrm rot="5400000" flipH="1" flipV="1">
            <a:off x="833826" y="2503160"/>
            <a:ext cx="702078" cy="601700"/>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肘形连接符 130"/>
          <p:cNvCxnSpPr/>
          <p:nvPr/>
        </p:nvCxnSpPr>
        <p:spPr>
          <a:xfrm rot="16200000" flipH="1">
            <a:off x="1965752" y="3994153"/>
            <a:ext cx="702078" cy="601700"/>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肘形连接符 131"/>
          <p:cNvCxnSpPr/>
          <p:nvPr/>
        </p:nvCxnSpPr>
        <p:spPr>
          <a:xfrm rot="5400000" flipH="1" flipV="1">
            <a:off x="3082984" y="2621269"/>
            <a:ext cx="643014" cy="424546"/>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肘形连接符 132"/>
          <p:cNvCxnSpPr/>
          <p:nvPr/>
        </p:nvCxnSpPr>
        <p:spPr>
          <a:xfrm rot="16200000" flipH="1">
            <a:off x="4219416" y="4080114"/>
            <a:ext cx="702078" cy="429778"/>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肘形连接符 133"/>
          <p:cNvCxnSpPr/>
          <p:nvPr/>
        </p:nvCxnSpPr>
        <p:spPr>
          <a:xfrm rot="5400000" flipH="1" flipV="1">
            <a:off x="5428005" y="2632970"/>
            <a:ext cx="669248" cy="374910"/>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肘形连接符 134"/>
          <p:cNvCxnSpPr/>
          <p:nvPr/>
        </p:nvCxnSpPr>
        <p:spPr>
          <a:xfrm rot="16200000" flipH="1">
            <a:off x="6703538" y="3994154"/>
            <a:ext cx="702078" cy="601700"/>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7" name="TextBox 11"/>
          <p:cNvSpPr txBox="1"/>
          <p:nvPr/>
        </p:nvSpPr>
        <p:spPr>
          <a:xfrm>
            <a:off x="328352" y="1288789"/>
            <a:ext cx="2408109" cy="1292662"/>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2019.4~2019.12</a:t>
            </a:r>
          </a:p>
          <a:p>
            <a:pPr>
              <a:lnSpc>
                <a:spcPct val="130000"/>
              </a:lnSpc>
            </a:pPr>
            <a:r>
              <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rPr>
              <a:t>基础理论</a:t>
            </a: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研究与磁仿真</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40" name="TextBox 11"/>
          <p:cNvSpPr txBox="1"/>
          <p:nvPr/>
        </p:nvSpPr>
        <p:spPr>
          <a:xfrm>
            <a:off x="1266945" y="4592891"/>
            <a:ext cx="2735045" cy="1292662"/>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Times New Roman" panose="02020603050405020304" pitchFamily="18" charset="0"/>
                <a:ea typeface="华文楷体" panose="02010600040101010101" pitchFamily="2" charset="-122"/>
                <a:cs typeface="Times New Roman" panose="02020603050405020304" pitchFamily="18" charset="0"/>
              </a:rPr>
              <a:t>2020.1~2020.8</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电磁驱动器及电路设计制作，试验平台搭建</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43" name="TextBox 11"/>
          <p:cNvSpPr txBox="1"/>
          <p:nvPr/>
        </p:nvSpPr>
        <p:spPr>
          <a:xfrm>
            <a:off x="4084753" y="4612484"/>
            <a:ext cx="1992197" cy="1292662"/>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rPr>
              <a:t>2021.3~2021.9</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磁性小球一维磁悬浮运动试验</a:t>
            </a:r>
            <a:endPar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46" name="TextBox 11"/>
          <p:cNvSpPr txBox="1"/>
          <p:nvPr/>
        </p:nvSpPr>
        <p:spPr>
          <a:xfrm>
            <a:off x="5065950" y="872265"/>
            <a:ext cx="1983065" cy="1692771"/>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rPr>
              <a:t>2021.10~2022.4</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磁性小球小尺度弯管截面二维磁悬浮运动试验</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149" name="TextBox 11"/>
          <p:cNvSpPr txBox="1"/>
          <p:nvPr/>
        </p:nvSpPr>
        <p:spPr>
          <a:xfrm>
            <a:off x="2540066" y="1272374"/>
            <a:ext cx="2483195" cy="1292662"/>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rPr>
              <a:t>2020.9~2021.2</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磁性小球悬浮控制系统模型设计与仿真</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34" name="TextBox 11"/>
          <p:cNvSpPr txBox="1"/>
          <p:nvPr/>
        </p:nvSpPr>
        <p:spPr>
          <a:xfrm>
            <a:off x="6453680" y="4592891"/>
            <a:ext cx="2274683" cy="1692771"/>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rPr>
              <a:t>2022.5~2022.10</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磁性小球小尺度弯管内三维磁悬浮运动试验</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
        <p:nvSpPr>
          <p:cNvPr id="25" name="椭圆 24"/>
          <p:cNvSpPr/>
          <p:nvPr/>
        </p:nvSpPr>
        <p:spPr>
          <a:xfrm>
            <a:off x="7584472" y="3187879"/>
            <a:ext cx="756084" cy="756084"/>
          </a:xfrm>
          <a:prstGeom prst="ellipse">
            <a:avLst/>
          </a:prstGeom>
          <a:solidFill>
            <a:srgbClr val="FFC000"/>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altLang="zh-CN" sz="2400" b="1" dirty="0" smtClean="0">
                <a:solidFill>
                  <a:schemeClr val="bg1"/>
                </a:solidFill>
                <a:latin typeface="Times New Roman" panose="02020603050405020304" pitchFamily="18" charset="0"/>
                <a:ea typeface="微软雅黑" pitchFamily="34" charset="-122"/>
                <a:cs typeface="Times New Roman" panose="02020603050405020304" pitchFamily="18" charset="0"/>
              </a:rPr>
              <a:t>7</a:t>
            </a:r>
            <a:endParaRPr lang="zh-CN" altLang="en-US" sz="2400" dirty="0">
              <a:solidFill>
                <a:schemeClr val="bg1"/>
              </a:solidFill>
              <a:latin typeface="Times New Roman" panose="02020603050405020304" pitchFamily="18" charset="0"/>
              <a:ea typeface="微软雅黑" pitchFamily="34" charset="-122"/>
              <a:cs typeface="Times New Roman" panose="02020603050405020304" pitchFamily="18" charset="0"/>
            </a:endParaRPr>
          </a:p>
        </p:txBody>
      </p:sp>
      <p:cxnSp>
        <p:nvCxnSpPr>
          <p:cNvPr id="26" name="肘形连接符 25"/>
          <p:cNvCxnSpPr/>
          <p:nvPr/>
        </p:nvCxnSpPr>
        <p:spPr>
          <a:xfrm rot="5400000" flipH="1" flipV="1">
            <a:off x="7873565" y="2780263"/>
            <a:ext cx="492180" cy="323052"/>
          </a:xfrm>
          <a:prstGeom prst="bentConnector3">
            <a:avLst/>
          </a:prstGeom>
          <a:ln w="12700">
            <a:solidFill>
              <a:srgbClr val="2F5597"/>
            </a:solidFill>
            <a:prstDash val="dash"/>
            <a:headEnd type="diamond"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 name="TextBox 11"/>
          <p:cNvSpPr txBox="1"/>
          <p:nvPr/>
        </p:nvSpPr>
        <p:spPr>
          <a:xfrm>
            <a:off x="7272302" y="1019044"/>
            <a:ext cx="1788573" cy="1692771"/>
          </a:xfrm>
          <a:prstGeom prst="rect">
            <a:avLst/>
          </a:prstGeom>
          <a:noFill/>
        </p:spPr>
        <p:txBody>
          <a:bodyPr wrap="square" rtlCol="0">
            <a:spAutoFit/>
          </a:bodyPr>
          <a:lstStyle/>
          <a:p>
            <a:pPr>
              <a:lnSpc>
                <a:spcPct val="130000"/>
              </a:lnSpc>
            </a:pPr>
            <a:r>
              <a:rPr lang="en-US" altLang="zh-CN" sz="2000" dirty="0" smtClean="0">
                <a:solidFill>
                  <a:schemeClr val="tx1">
                    <a:lumMod val="75000"/>
                    <a:lumOff val="25000"/>
                  </a:schemeClr>
                </a:solidFill>
                <a:latin typeface="华文楷体" panose="02010600040101010101" pitchFamily="2" charset="-122"/>
                <a:ea typeface="华文楷体" panose="02010600040101010101" pitchFamily="2" charset="-122"/>
              </a:rPr>
              <a:t>2022.11~2023.3</a:t>
            </a:r>
          </a:p>
          <a:p>
            <a:pPr>
              <a:lnSpc>
                <a:spcPct val="130000"/>
              </a:lnSpc>
            </a:pPr>
            <a:r>
              <a:rPr lang="zh-CN" altLang="en-US" sz="2000" dirty="0" smtClean="0">
                <a:solidFill>
                  <a:schemeClr val="tx1">
                    <a:lumMod val="75000"/>
                    <a:lumOff val="25000"/>
                  </a:schemeClr>
                </a:solidFill>
                <a:latin typeface="华文楷体" panose="02010600040101010101" pitchFamily="2" charset="-122"/>
                <a:ea typeface="华文楷体" panose="02010600040101010101" pitchFamily="2" charset="-122"/>
              </a:rPr>
              <a:t>撰写博士学位论文，完成毕业答辩</a:t>
            </a:r>
            <a:endParaRPr lang="zh-CN" altLang="en-US" sz="2000" dirty="0">
              <a:solidFill>
                <a:schemeClr val="tx1">
                  <a:lumMod val="75000"/>
                  <a:lumOff val="25000"/>
                </a:schemeClr>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5733388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2000" fill="hold"/>
                                        <p:tgtEl>
                                          <p:spTgt spid="108"/>
                                        </p:tgtEl>
                                        <p:attrNameLst>
                                          <p:attrName>ppt_x</p:attrName>
                                        </p:attrNameLst>
                                      </p:cBhvr>
                                      <p:tavLst>
                                        <p:tav tm="0">
                                          <p:val>
                                            <p:strVal val="0-#ppt_w/2"/>
                                          </p:val>
                                        </p:tav>
                                        <p:tav tm="100000">
                                          <p:val>
                                            <p:strVal val="#ppt_x"/>
                                          </p:val>
                                        </p:tav>
                                      </p:tavLst>
                                    </p:anim>
                                    <p:anim calcmode="lin" valueType="num">
                                      <p:cBhvr additive="base">
                                        <p:cTn id="8" dur="2000" fill="hold"/>
                                        <p:tgtEl>
                                          <p:spTgt spid="108"/>
                                        </p:tgtEl>
                                        <p:attrNameLst>
                                          <p:attrName>ppt_y</p:attrName>
                                        </p:attrNameLst>
                                      </p:cBhvr>
                                      <p:tavLst>
                                        <p:tav tm="0">
                                          <p:val>
                                            <p:strVal val="#ppt_y"/>
                                          </p:val>
                                        </p:tav>
                                        <p:tav tm="100000">
                                          <p:val>
                                            <p:strVal val="#ppt_y"/>
                                          </p:val>
                                        </p:tav>
                                      </p:tavLst>
                                    </p:anim>
                                  </p:childTnLst>
                                </p:cTn>
                              </p:par>
                              <p:par>
                                <p:cTn id="9" presetID="23" presetClass="entr" presetSubtype="288" fill="hold" grpId="0" nodeType="withEffect">
                                  <p:stCondLst>
                                    <p:cond delay="500"/>
                                  </p:stCondLst>
                                  <p:childTnLst>
                                    <p:set>
                                      <p:cBhvr>
                                        <p:cTn id="10" dur="1" fill="hold">
                                          <p:stCondLst>
                                            <p:cond delay="0"/>
                                          </p:stCondLst>
                                        </p:cTn>
                                        <p:tgtEl>
                                          <p:spTgt spid="109"/>
                                        </p:tgtEl>
                                        <p:attrNameLst>
                                          <p:attrName>style.visibility</p:attrName>
                                        </p:attrNameLst>
                                      </p:cBhvr>
                                      <p:to>
                                        <p:strVal val="visible"/>
                                      </p:to>
                                    </p:set>
                                    <p:anim calcmode="lin" valueType="num">
                                      <p:cBhvr>
                                        <p:cTn id="11" dur="500" fill="hold"/>
                                        <p:tgtEl>
                                          <p:spTgt spid="109"/>
                                        </p:tgtEl>
                                        <p:attrNameLst>
                                          <p:attrName>ppt_w</p:attrName>
                                        </p:attrNameLst>
                                      </p:cBhvr>
                                      <p:tavLst>
                                        <p:tav tm="0">
                                          <p:val>
                                            <p:strVal val="4/3*#ppt_w"/>
                                          </p:val>
                                        </p:tav>
                                        <p:tav tm="100000">
                                          <p:val>
                                            <p:strVal val="#ppt_w"/>
                                          </p:val>
                                        </p:tav>
                                      </p:tavLst>
                                    </p:anim>
                                    <p:anim calcmode="lin" valueType="num">
                                      <p:cBhvr>
                                        <p:cTn id="12" dur="500" fill="hold"/>
                                        <p:tgtEl>
                                          <p:spTgt spid="109"/>
                                        </p:tgtEl>
                                        <p:attrNameLst>
                                          <p:attrName>ppt_h</p:attrName>
                                        </p:attrNameLst>
                                      </p:cBhvr>
                                      <p:tavLst>
                                        <p:tav tm="0">
                                          <p:val>
                                            <p:strVal val="4/3*#ppt_h"/>
                                          </p:val>
                                        </p:tav>
                                        <p:tav tm="100000">
                                          <p:val>
                                            <p:strVal val="#ppt_h"/>
                                          </p:val>
                                        </p:tav>
                                      </p:tavLst>
                                    </p:anim>
                                  </p:childTnLst>
                                </p:cTn>
                              </p:par>
                            </p:childTnLst>
                          </p:cTn>
                        </p:par>
                        <p:par>
                          <p:cTn id="13" fill="hold">
                            <p:stCondLst>
                              <p:cond delay="2000"/>
                            </p:stCondLst>
                            <p:childTnLst>
                              <p:par>
                                <p:cTn id="14" presetID="22" presetClass="entr" presetSubtype="4" fill="hold" nodeType="afterEffect">
                                  <p:stCondLst>
                                    <p:cond delay="0"/>
                                  </p:stCondLst>
                                  <p:childTnLst>
                                    <p:set>
                                      <p:cBhvr>
                                        <p:cTn id="15" dur="1" fill="hold">
                                          <p:stCondLst>
                                            <p:cond delay="0"/>
                                          </p:stCondLst>
                                        </p:cTn>
                                        <p:tgtEl>
                                          <p:spTgt spid="130"/>
                                        </p:tgtEl>
                                        <p:attrNameLst>
                                          <p:attrName>style.visibility</p:attrName>
                                        </p:attrNameLst>
                                      </p:cBhvr>
                                      <p:to>
                                        <p:strVal val="visible"/>
                                      </p:to>
                                    </p:set>
                                    <p:animEffect transition="in" filter="wipe(down)">
                                      <p:cBhvr>
                                        <p:cTn id="16" dur="500"/>
                                        <p:tgtEl>
                                          <p:spTgt spid="130"/>
                                        </p:tgtEl>
                                      </p:cBhvr>
                                    </p:animEffect>
                                  </p:childTnLst>
                                </p:cTn>
                              </p:par>
                            </p:childTnLst>
                          </p:cTn>
                        </p:par>
                        <p:par>
                          <p:cTn id="17" fill="hold">
                            <p:stCondLst>
                              <p:cond delay="2500"/>
                            </p:stCondLst>
                            <p:childTnLst>
                              <p:par>
                                <p:cTn id="18" presetID="14" presetClass="entr" presetSubtype="10" fill="hold" grpId="0" nodeType="afterEffect">
                                  <p:stCondLst>
                                    <p:cond delay="0"/>
                                  </p:stCondLst>
                                  <p:childTnLst>
                                    <p:set>
                                      <p:cBhvr>
                                        <p:cTn id="19" dur="1" fill="hold">
                                          <p:stCondLst>
                                            <p:cond delay="0"/>
                                          </p:stCondLst>
                                        </p:cTn>
                                        <p:tgtEl>
                                          <p:spTgt spid="137"/>
                                        </p:tgtEl>
                                        <p:attrNameLst>
                                          <p:attrName>style.visibility</p:attrName>
                                        </p:attrNameLst>
                                      </p:cBhvr>
                                      <p:to>
                                        <p:strVal val="visible"/>
                                      </p:to>
                                    </p:set>
                                    <p:animEffect transition="in" filter="randombar(horizontal)">
                                      <p:cBhvr>
                                        <p:cTn id="20" dur="500"/>
                                        <p:tgtEl>
                                          <p:spTgt spid="137"/>
                                        </p:tgtEl>
                                      </p:cBhvr>
                                    </p:animEffect>
                                  </p:childTnLst>
                                </p:cTn>
                              </p:par>
                            </p:childTnLst>
                          </p:cTn>
                        </p:par>
                        <p:par>
                          <p:cTn id="21" fill="hold">
                            <p:stCondLst>
                              <p:cond delay="3000"/>
                            </p:stCondLst>
                            <p:childTnLst>
                              <p:par>
                                <p:cTn id="22" presetID="1" presetClass="emph" presetSubtype="6" fill="hold" nodeType="afterEffect">
                                  <p:stCondLst>
                                    <p:cond delay="0"/>
                                  </p:stCondLst>
                                  <p:childTnLst>
                                    <p:animClr clrSpc="hsl" dir="cw">
                                      <p:cBhvr>
                                        <p:cTn id="23" dur="1000" fill="hold"/>
                                        <p:tgtEl>
                                          <p:spTgt spid="109"/>
                                        </p:tgtEl>
                                        <p:attrNameLst>
                                          <p:attrName>fillcolor</p:attrName>
                                        </p:attrNameLst>
                                      </p:cBhvr>
                                      <p:to>
                                        <a:schemeClr val="accent1"/>
                                      </p:to>
                                    </p:animClr>
                                    <p:set>
                                      <p:cBhvr>
                                        <p:cTn id="24" dur="1000" fill="hold"/>
                                        <p:tgtEl>
                                          <p:spTgt spid="109"/>
                                        </p:tgtEl>
                                        <p:attrNameLst>
                                          <p:attrName>fill.type</p:attrName>
                                        </p:attrNameLst>
                                      </p:cBhvr>
                                      <p:to>
                                        <p:strVal val="solid"/>
                                      </p:to>
                                    </p:set>
                                    <p:set>
                                      <p:cBhvr>
                                        <p:cTn id="25" dur="1000" fill="hold"/>
                                        <p:tgtEl>
                                          <p:spTgt spid="109"/>
                                        </p:tgtEl>
                                        <p:attrNameLst>
                                          <p:attrName>fill.on</p:attrName>
                                        </p:attrNameLst>
                                      </p:cBhvr>
                                      <p:to>
                                        <p:strVal val="true"/>
                                      </p:to>
                                    </p:set>
                                  </p:childTnLst>
                                </p:cTn>
                              </p:par>
                              <p:par>
                                <p:cTn id="26" presetID="23" presetClass="entr" presetSubtype="288" fill="hold" grpId="0" nodeType="withEffect">
                                  <p:stCondLst>
                                    <p:cond delay="0"/>
                                  </p:stCondLst>
                                  <p:childTnLst>
                                    <p:set>
                                      <p:cBhvr>
                                        <p:cTn id="27" dur="1" fill="hold">
                                          <p:stCondLst>
                                            <p:cond delay="0"/>
                                          </p:stCondLst>
                                        </p:cTn>
                                        <p:tgtEl>
                                          <p:spTgt spid="110"/>
                                        </p:tgtEl>
                                        <p:attrNameLst>
                                          <p:attrName>style.visibility</p:attrName>
                                        </p:attrNameLst>
                                      </p:cBhvr>
                                      <p:to>
                                        <p:strVal val="visible"/>
                                      </p:to>
                                    </p:set>
                                    <p:anim calcmode="lin" valueType="num">
                                      <p:cBhvr>
                                        <p:cTn id="28" dur="500" fill="hold"/>
                                        <p:tgtEl>
                                          <p:spTgt spid="110"/>
                                        </p:tgtEl>
                                        <p:attrNameLst>
                                          <p:attrName>ppt_w</p:attrName>
                                        </p:attrNameLst>
                                      </p:cBhvr>
                                      <p:tavLst>
                                        <p:tav tm="0">
                                          <p:val>
                                            <p:strVal val="4/3*#ppt_w"/>
                                          </p:val>
                                        </p:tav>
                                        <p:tav tm="100000">
                                          <p:val>
                                            <p:strVal val="#ppt_w"/>
                                          </p:val>
                                        </p:tav>
                                      </p:tavLst>
                                    </p:anim>
                                    <p:anim calcmode="lin" valueType="num">
                                      <p:cBhvr>
                                        <p:cTn id="29" dur="500" fill="hold"/>
                                        <p:tgtEl>
                                          <p:spTgt spid="110"/>
                                        </p:tgtEl>
                                        <p:attrNameLst>
                                          <p:attrName>ppt_h</p:attrName>
                                        </p:attrNameLst>
                                      </p:cBhvr>
                                      <p:tavLst>
                                        <p:tav tm="0">
                                          <p:val>
                                            <p:strVal val="4/3*#ppt_h"/>
                                          </p:val>
                                        </p:tav>
                                        <p:tav tm="100000">
                                          <p:val>
                                            <p:strVal val="#ppt_h"/>
                                          </p:val>
                                        </p:tav>
                                      </p:tavLst>
                                    </p:anim>
                                  </p:childTnLst>
                                </p:cTn>
                              </p:par>
                            </p:childTnLst>
                          </p:cTn>
                        </p:par>
                        <p:par>
                          <p:cTn id="30" fill="hold">
                            <p:stCondLst>
                              <p:cond delay="4000"/>
                            </p:stCondLst>
                            <p:childTnLst>
                              <p:par>
                                <p:cTn id="31" presetID="22" presetClass="entr" presetSubtype="1" fill="hold" nodeType="afterEffect">
                                  <p:stCondLst>
                                    <p:cond delay="0"/>
                                  </p:stCondLst>
                                  <p:childTnLst>
                                    <p:set>
                                      <p:cBhvr>
                                        <p:cTn id="32" dur="1" fill="hold">
                                          <p:stCondLst>
                                            <p:cond delay="0"/>
                                          </p:stCondLst>
                                        </p:cTn>
                                        <p:tgtEl>
                                          <p:spTgt spid="131"/>
                                        </p:tgtEl>
                                        <p:attrNameLst>
                                          <p:attrName>style.visibility</p:attrName>
                                        </p:attrNameLst>
                                      </p:cBhvr>
                                      <p:to>
                                        <p:strVal val="visible"/>
                                      </p:to>
                                    </p:set>
                                    <p:animEffect transition="in" filter="wipe(up)">
                                      <p:cBhvr>
                                        <p:cTn id="33" dur="500"/>
                                        <p:tgtEl>
                                          <p:spTgt spid="131"/>
                                        </p:tgtEl>
                                      </p:cBhvr>
                                    </p:animEffect>
                                  </p:childTnLst>
                                </p:cTn>
                              </p:par>
                            </p:childTnLst>
                          </p:cTn>
                        </p:par>
                        <p:par>
                          <p:cTn id="34" fill="hold">
                            <p:stCondLst>
                              <p:cond delay="4500"/>
                            </p:stCondLst>
                            <p:childTnLst>
                              <p:par>
                                <p:cTn id="35" presetID="14" presetClass="entr" presetSubtype="10" fill="hold" grpId="0" nodeType="afterEffect">
                                  <p:stCondLst>
                                    <p:cond delay="0"/>
                                  </p:stCondLst>
                                  <p:childTnLst>
                                    <p:set>
                                      <p:cBhvr>
                                        <p:cTn id="36" dur="1" fill="hold">
                                          <p:stCondLst>
                                            <p:cond delay="0"/>
                                          </p:stCondLst>
                                        </p:cTn>
                                        <p:tgtEl>
                                          <p:spTgt spid="140"/>
                                        </p:tgtEl>
                                        <p:attrNameLst>
                                          <p:attrName>style.visibility</p:attrName>
                                        </p:attrNameLst>
                                      </p:cBhvr>
                                      <p:to>
                                        <p:strVal val="visible"/>
                                      </p:to>
                                    </p:set>
                                    <p:animEffect transition="in" filter="randombar(horizontal)">
                                      <p:cBhvr>
                                        <p:cTn id="37" dur="500"/>
                                        <p:tgtEl>
                                          <p:spTgt spid="140"/>
                                        </p:tgtEl>
                                      </p:cBhvr>
                                    </p:animEffect>
                                  </p:childTnLst>
                                </p:cTn>
                              </p:par>
                            </p:childTnLst>
                          </p:cTn>
                        </p:par>
                        <p:par>
                          <p:cTn id="38" fill="hold">
                            <p:stCondLst>
                              <p:cond delay="5000"/>
                            </p:stCondLst>
                            <p:childTnLst>
                              <p:par>
                                <p:cTn id="39" presetID="1" presetClass="emph" presetSubtype="6" fill="hold" nodeType="afterEffect">
                                  <p:stCondLst>
                                    <p:cond delay="0"/>
                                  </p:stCondLst>
                                  <p:childTnLst>
                                    <p:animClr clrSpc="hsl" dir="cw">
                                      <p:cBhvr>
                                        <p:cTn id="40" dur="1000" fill="hold"/>
                                        <p:tgtEl>
                                          <p:spTgt spid="110"/>
                                        </p:tgtEl>
                                        <p:attrNameLst>
                                          <p:attrName>fillcolor</p:attrName>
                                        </p:attrNameLst>
                                      </p:cBhvr>
                                      <p:to>
                                        <a:schemeClr val="accent1"/>
                                      </p:to>
                                    </p:animClr>
                                    <p:set>
                                      <p:cBhvr>
                                        <p:cTn id="41" dur="1000" fill="hold"/>
                                        <p:tgtEl>
                                          <p:spTgt spid="110"/>
                                        </p:tgtEl>
                                        <p:attrNameLst>
                                          <p:attrName>fill.type</p:attrName>
                                        </p:attrNameLst>
                                      </p:cBhvr>
                                      <p:to>
                                        <p:strVal val="solid"/>
                                      </p:to>
                                    </p:set>
                                    <p:set>
                                      <p:cBhvr>
                                        <p:cTn id="42" dur="1000" fill="hold"/>
                                        <p:tgtEl>
                                          <p:spTgt spid="110"/>
                                        </p:tgtEl>
                                        <p:attrNameLst>
                                          <p:attrName>fill.on</p:attrName>
                                        </p:attrNameLst>
                                      </p:cBhvr>
                                      <p:to>
                                        <p:strVal val="true"/>
                                      </p:to>
                                    </p:set>
                                  </p:childTnLst>
                                </p:cTn>
                              </p:par>
                              <p:par>
                                <p:cTn id="43" presetID="23" presetClass="entr" presetSubtype="288" fill="hold" grpId="0" nodeType="withEffect">
                                  <p:stCondLst>
                                    <p:cond delay="0"/>
                                  </p:stCondLst>
                                  <p:childTnLst>
                                    <p:set>
                                      <p:cBhvr>
                                        <p:cTn id="44" dur="1" fill="hold">
                                          <p:stCondLst>
                                            <p:cond delay="0"/>
                                          </p:stCondLst>
                                        </p:cTn>
                                        <p:tgtEl>
                                          <p:spTgt spid="126"/>
                                        </p:tgtEl>
                                        <p:attrNameLst>
                                          <p:attrName>style.visibility</p:attrName>
                                        </p:attrNameLst>
                                      </p:cBhvr>
                                      <p:to>
                                        <p:strVal val="visible"/>
                                      </p:to>
                                    </p:set>
                                    <p:anim calcmode="lin" valueType="num">
                                      <p:cBhvr>
                                        <p:cTn id="45" dur="500" fill="hold"/>
                                        <p:tgtEl>
                                          <p:spTgt spid="126"/>
                                        </p:tgtEl>
                                        <p:attrNameLst>
                                          <p:attrName>ppt_w</p:attrName>
                                        </p:attrNameLst>
                                      </p:cBhvr>
                                      <p:tavLst>
                                        <p:tav tm="0">
                                          <p:val>
                                            <p:strVal val="4/3*#ppt_w"/>
                                          </p:val>
                                        </p:tav>
                                        <p:tav tm="100000">
                                          <p:val>
                                            <p:strVal val="#ppt_w"/>
                                          </p:val>
                                        </p:tav>
                                      </p:tavLst>
                                    </p:anim>
                                    <p:anim calcmode="lin" valueType="num">
                                      <p:cBhvr>
                                        <p:cTn id="46" dur="500" fill="hold"/>
                                        <p:tgtEl>
                                          <p:spTgt spid="126"/>
                                        </p:tgtEl>
                                        <p:attrNameLst>
                                          <p:attrName>ppt_h</p:attrName>
                                        </p:attrNameLst>
                                      </p:cBhvr>
                                      <p:tavLst>
                                        <p:tav tm="0">
                                          <p:val>
                                            <p:strVal val="4/3*#ppt_h"/>
                                          </p:val>
                                        </p:tav>
                                        <p:tav tm="100000">
                                          <p:val>
                                            <p:strVal val="#ppt_h"/>
                                          </p:val>
                                        </p:tav>
                                      </p:tavLst>
                                    </p:anim>
                                  </p:childTnLst>
                                </p:cTn>
                              </p:par>
                            </p:childTnLst>
                          </p:cTn>
                        </p:par>
                        <p:par>
                          <p:cTn id="47" fill="hold">
                            <p:stCondLst>
                              <p:cond delay="6000"/>
                            </p:stCondLst>
                            <p:childTnLst>
                              <p:par>
                                <p:cTn id="48" presetID="22" presetClass="entr" presetSubtype="4" fill="hold" nodeType="afterEffect">
                                  <p:stCondLst>
                                    <p:cond delay="0"/>
                                  </p:stCondLst>
                                  <p:childTnLst>
                                    <p:set>
                                      <p:cBhvr>
                                        <p:cTn id="49" dur="1" fill="hold">
                                          <p:stCondLst>
                                            <p:cond delay="0"/>
                                          </p:stCondLst>
                                        </p:cTn>
                                        <p:tgtEl>
                                          <p:spTgt spid="132"/>
                                        </p:tgtEl>
                                        <p:attrNameLst>
                                          <p:attrName>style.visibility</p:attrName>
                                        </p:attrNameLst>
                                      </p:cBhvr>
                                      <p:to>
                                        <p:strVal val="visible"/>
                                      </p:to>
                                    </p:set>
                                    <p:animEffect transition="in" filter="wipe(down)">
                                      <p:cBhvr>
                                        <p:cTn id="50" dur="500"/>
                                        <p:tgtEl>
                                          <p:spTgt spid="132"/>
                                        </p:tgtEl>
                                      </p:cBhvr>
                                    </p:animEffect>
                                  </p:childTnLst>
                                </p:cTn>
                              </p:par>
                            </p:childTnLst>
                          </p:cTn>
                        </p:par>
                        <p:par>
                          <p:cTn id="51" fill="hold">
                            <p:stCondLst>
                              <p:cond delay="6500"/>
                            </p:stCondLst>
                            <p:childTnLst>
                              <p:par>
                                <p:cTn id="52" presetID="14" presetClass="entr" presetSubtype="10" fill="hold" grpId="0" nodeType="afterEffect">
                                  <p:stCondLst>
                                    <p:cond delay="0"/>
                                  </p:stCondLst>
                                  <p:childTnLst>
                                    <p:set>
                                      <p:cBhvr>
                                        <p:cTn id="53" dur="1" fill="hold">
                                          <p:stCondLst>
                                            <p:cond delay="0"/>
                                          </p:stCondLst>
                                        </p:cTn>
                                        <p:tgtEl>
                                          <p:spTgt spid="149"/>
                                        </p:tgtEl>
                                        <p:attrNameLst>
                                          <p:attrName>style.visibility</p:attrName>
                                        </p:attrNameLst>
                                      </p:cBhvr>
                                      <p:to>
                                        <p:strVal val="visible"/>
                                      </p:to>
                                    </p:set>
                                    <p:animEffect transition="in" filter="randombar(horizontal)">
                                      <p:cBhvr>
                                        <p:cTn id="54" dur="500"/>
                                        <p:tgtEl>
                                          <p:spTgt spid="149"/>
                                        </p:tgtEl>
                                      </p:cBhvr>
                                    </p:animEffect>
                                  </p:childTnLst>
                                </p:cTn>
                              </p:par>
                            </p:childTnLst>
                          </p:cTn>
                        </p:par>
                        <p:par>
                          <p:cTn id="55" fill="hold">
                            <p:stCondLst>
                              <p:cond delay="7000"/>
                            </p:stCondLst>
                            <p:childTnLst>
                              <p:par>
                                <p:cTn id="56" presetID="1" presetClass="emph" presetSubtype="6" fill="hold" nodeType="afterEffect">
                                  <p:stCondLst>
                                    <p:cond delay="0"/>
                                  </p:stCondLst>
                                  <p:childTnLst>
                                    <p:animClr clrSpc="hsl" dir="cw">
                                      <p:cBhvr>
                                        <p:cTn id="57" dur="1000" fill="hold"/>
                                        <p:tgtEl>
                                          <p:spTgt spid="126"/>
                                        </p:tgtEl>
                                        <p:attrNameLst>
                                          <p:attrName>fillcolor</p:attrName>
                                        </p:attrNameLst>
                                      </p:cBhvr>
                                      <p:to>
                                        <a:srgbClr val="5B9BD5"/>
                                      </p:to>
                                    </p:animClr>
                                    <p:set>
                                      <p:cBhvr>
                                        <p:cTn id="58" dur="1000" fill="hold"/>
                                        <p:tgtEl>
                                          <p:spTgt spid="126"/>
                                        </p:tgtEl>
                                        <p:attrNameLst>
                                          <p:attrName>fill.type</p:attrName>
                                        </p:attrNameLst>
                                      </p:cBhvr>
                                      <p:to>
                                        <p:strVal val="solid"/>
                                      </p:to>
                                    </p:set>
                                    <p:set>
                                      <p:cBhvr>
                                        <p:cTn id="59" dur="1000" fill="hold"/>
                                        <p:tgtEl>
                                          <p:spTgt spid="126"/>
                                        </p:tgtEl>
                                        <p:attrNameLst>
                                          <p:attrName>fill.on</p:attrName>
                                        </p:attrNameLst>
                                      </p:cBhvr>
                                      <p:to>
                                        <p:strVal val="true"/>
                                      </p:to>
                                    </p:set>
                                  </p:childTnLst>
                                </p:cTn>
                              </p:par>
                              <p:par>
                                <p:cTn id="60" presetID="23" presetClass="entr" presetSubtype="288" fill="hold" grpId="0" nodeType="withEffect">
                                  <p:stCondLst>
                                    <p:cond delay="0"/>
                                  </p:stCondLst>
                                  <p:childTnLst>
                                    <p:set>
                                      <p:cBhvr>
                                        <p:cTn id="61" dur="1" fill="hold">
                                          <p:stCondLst>
                                            <p:cond delay="0"/>
                                          </p:stCondLst>
                                        </p:cTn>
                                        <p:tgtEl>
                                          <p:spTgt spid="127"/>
                                        </p:tgtEl>
                                        <p:attrNameLst>
                                          <p:attrName>style.visibility</p:attrName>
                                        </p:attrNameLst>
                                      </p:cBhvr>
                                      <p:to>
                                        <p:strVal val="visible"/>
                                      </p:to>
                                    </p:set>
                                    <p:anim calcmode="lin" valueType="num">
                                      <p:cBhvr>
                                        <p:cTn id="62" dur="500" fill="hold"/>
                                        <p:tgtEl>
                                          <p:spTgt spid="127"/>
                                        </p:tgtEl>
                                        <p:attrNameLst>
                                          <p:attrName>ppt_w</p:attrName>
                                        </p:attrNameLst>
                                      </p:cBhvr>
                                      <p:tavLst>
                                        <p:tav tm="0">
                                          <p:val>
                                            <p:strVal val="4/3*#ppt_w"/>
                                          </p:val>
                                        </p:tav>
                                        <p:tav tm="100000">
                                          <p:val>
                                            <p:strVal val="#ppt_w"/>
                                          </p:val>
                                        </p:tav>
                                      </p:tavLst>
                                    </p:anim>
                                    <p:anim calcmode="lin" valueType="num">
                                      <p:cBhvr>
                                        <p:cTn id="63" dur="500" fill="hold"/>
                                        <p:tgtEl>
                                          <p:spTgt spid="127"/>
                                        </p:tgtEl>
                                        <p:attrNameLst>
                                          <p:attrName>ppt_h</p:attrName>
                                        </p:attrNameLst>
                                      </p:cBhvr>
                                      <p:tavLst>
                                        <p:tav tm="0">
                                          <p:val>
                                            <p:strVal val="4/3*#ppt_h"/>
                                          </p:val>
                                        </p:tav>
                                        <p:tav tm="100000">
                                          <p:val>
                                            <p:strVal val="#ppt_h"/>
                                          </p:val>
                                        </p:tav>
                                      </p:tavLst>
                                    </p:anim>
                                  </p:childTnLst>
                                </p:cTn>
                              </p:par>
                            </p:childTnLst>
                          </p:cTn>
                        </p:par>
                        <p:par>
                          <p:cTn id="64" fill="hold">
                            <p:stCondLst>
                              <p:cond delay="8000"/>
                            </p:stCondLst>
                            <p:childTnLst>
                              <p:par>
                                <p:cTn id="65" presetID="22" presetClass="entr" presetSubtype="1" fill="hold" nodeType="afterEffect">
                                  <p:stCondLst>
                                    <p:cond delay="0"/>
                                  </p:stCondLst>
                                  <p:childTnLst>
                                    <p:set>
                                      <p:cBhvr>
                                        <p:cTn id="66" dur="1" fill="hold">
                                          <p:stCondLst>
                                            <p:cond delay="0"/>
                                          </p:stCondLst>
                                        </p:cTn>
                                        <p:tgtEl>
                                          <p:spTgt spid="133"/>
                                        </p:tgtEl>
                                        <p:attrNameLst>
                                          <p:attrName>style.visibility</p:attrName>
                                        </p:attrNameLst>
                                      </p:cBhvr>
                                      <p:to>
                                        <p:strVal val="visible"/>
                                      </p:to>
                                    </p:set>
                                    <p:animEffect transition="in" filter="wipe(up)">
                                      <p:cBhvr>
                                        <p:cTn id="67" dur="500"/>
                                        <p:tgtEl>
                                          <p:spTgt spid="133"/>
                                        </p:tgtEl>
                                      </p:cBhvr>
                                    </p:animEffect>
                                  </p:childTnLst>
                                </p:cTn>
                              </p:par>
                            </p:childTnLst>
                          </p:cTn>
                        </p:par>
                        <p:par>
                          <p:cTn id="68" fill="hold">
                            <p:stCondLst>
                              <p:cond delay="8500"/>
                            </p:stCondLst>
                            <p:childTnLst>
                              <p:par>
                                <p:cTn id="69" presetID="14" presetClass="entr" presetSubtype="10" fill="hold" grpId="0" nodeType="afterEffect">
                                  <p:stCondLst>
                                    <p:cond delay="0"/>
                                  </p:stCondLst>
                                  <p:childTnLst>
                                    <p:set>
                                      <p:cBhvr>
                                        <p:cTn id="70" dur="1" fill="hold">
                                          <p:stCondLst>
                                            <p:cond delay="0"/>
                                          </p:stCondLst>
                                        </p:cTn>
                                        <p:tgtEl>
                                          <p:spTgt spid="143"/>
                                        </p:tgtEl>
                                        <p:attrNameLst>
                                          <p:attrName>style.visibility</p:attrName>
                                        </p:attrNameLst>
                                      </p:cBhvr>
                                      <p:to>
                                        <p:strVal val="visible"/>
                                      </p:to>
                                    </p:set>
                                    <p:animEffect transition="in" filter="randombar(horizontal)">
                                      <p:cBhvr>
                                        <p:cTn id="71" dur="500"/>
                                        <p:tgtEl>
                                          <p:spTgt spid="143"/>
                                        </p:tgtEl>
                                      </p:cBhvr>
                                    </p:animEffect>
                                  </p:childTnLst>
                                </p:cTn>
                              </p:par>
                            </p:childTnLst>
                          </p:cTn>
                        </p:par>
                        <p:par>
                          <p:cTn id="72" fill="hold">
                            <p:stCondLst>
                              <p:cond delay="9000"/>
                            </p:stCondLst>
                            <p:childTnLst>
                              <p:par>
                                <p:cTn id="73" presetID="1" presetClass="emph" presetSubtype="6" fill="hold" nodeType="afterEffect">
                                  <p:stCondLst>
                                    <p:cond delay="0"/>
                                  </p:stCondLst>
                                  <p:childTnLst>
                                    <p:animClr clrSpc="hsl" dir="cw">
                                      <p:cBhvr>
                                        <p:cTn id="74" dur="1000" fill="hold"/>
                                        <p:tgtEl>
                                          <p:spTgt spid="127"/>
                                        </p:tgtEl>
                                        <p:attrNameLst>
                                          <p:attrName>fillcolor</p:attrName>
                                        </p:attrNameLst>
                                      </p:cBhvr>
                                      <p:to>
                                        <a:srgbClr val="5B9BD5"/>
                                      </p:to>
                                    </p:animClr>
                                    <p:set>
                                      <p:cBhvr>
                                        <p:cTn id="75" dur="1000" fill="hold"/>
                                        <p:tgtEl>
                                          <p:spTgt spid="127"/>
                                        </p:tgtEl>
                                        <p:attrNameLst>
                                          <p:attrName>fill.type</p:attrName>
                                        </p:attrNameLst>
                                      </p:cBhvr>
                                      <p:to>
                                        <p:strVal val="solid"/>
                                      </p:to>
                                    </p:set>
                                    <p:set>
                                      <p:cBhvr>
                                        <p:cTn id="76" dur="1000" fill="hold"/>
                                        <p:tgtEl>
                                          <p:spTgt spid="127"/>
                                        </p:tgtEl>
                                        <p:attrNameLst>
                                          <p:attrName>fill.on</p:attrName>
                                        </p:attrNameLst>
                                      </p:cBhvr>
                                      <p:to>
                                        <p:strVal val="true"/>
                                      </p:to>
                                    </p:set>
                                  </p:childTnLst>
                                </p:cTn>
                              </p:par>
                            </p:childTnLst>
                          </p:cTn>
                        </p:par>
                        <p:par>
                          <p:cTn id="77" fill="hold">
                            <p:stCondLst>
                              <p:cond delay="10000"/>
                            </p:stCondLst>
                            <p:childTnLst>
                              <p:par>
                                <p:cTn id="78" presetID="23" presetClass="entr" presetSubtype="288" fill="hold" grpId="0" nodeType="afterEffect">
                                  <p:stCondLst>
                                    <p:cond delay="0"/>
                                  </p:stCondLst>
                                  <p:childTnLst>
                                    <p:set>
                                      <p:cBhvr>
                                        <p:cTn id="79" dur="1" fill="hold">
                                          <p:stCondLst>
                                            <p:cond delay="0"/>
                                          </p:stCondLst>
                                        </p:cTn>
                                        <p:tgtEl>
                                          <p:spTgt spid="128"/>
                                        </p:tgtEl>
                                        <p:attrNameLst>
                                          <p:attrName>style.visibility</p:attrName>
                                        </p:attrNameLst>
                                      </p:cBhvr>
                                      <p:to>
                                        <p:strVal val="visible"/>
                                      </p:to>
                                    </p:set>
                                    <p:anim calcmode="lin" valueType="num">
                                      <p:cBhvr>
                                        <p:cTn id="80" dur="500" fill="hold"/>
                                        <p:tgtEl>
                                          <p:spTgt spid="128"/>
                                        </p:tgtEl>
                                        <p:attrNameLst>
                                          <p:attrName>ppt_w</p:attrName>
                                        </p:attrNameLst>
                                      </p:cBhvr>
                                      <p:tavLst>
                                        <p:tav tm="0">
                                          <p:val>
                                            <p:strVal val="4/3*#ppt_w"/>
                                          </p:val>
                                        </p:tav>
                                        <p:tav tm="100000">
                                          <p:val>
                                            <p:strVal val="#ppt_w"/>
                                          </p:val>
                                        </p:tav>
                                      </p:tavLst>
                                    </p:anim>
                                    <p:anim calcmode="lin" valueType="num">
                                      <p:cBhvr>
                                        <p:cTn id="81" dur="500" fill="hold"/>
                                        <p:tgtEl>
                                          <p:spTgt spid="128"/>
                                        </p:tgtEl>
                                        <p:attrNameLst>
                                          <p:attrName>ppt_h</p:attrName>
                                        </p:attrNameLst>
                                      </p:cBhvr>
                                      <p:tavLst>
                                        <p:tav tm="0">
                                          <p:val>
                                            <p:strVal val="4/3*#ppt_h"/>
                                          </p:val>
                                        </p:tav>
                                        <p:tav tm="100000">
                                          <p:val>
                                            <p:strVal val="#ppt_h"/>
                                          </p:val>
                                        </p:tav>
                                      </p:tavLst>
                                    </p:anim>
                                  </p:childTnLst>
                                </p:cTn>
                              </p:par>
                            </p:childTnLst>
                          </p:cTn>
                        </p:par>
                        <p:par>
                          <p:cTn id="82" fill="hold">
                            <p:stCondLst>
                              <p:cond delay="10500"/>
                            </p:stCondLst>
                            <p:childTnLst>
                              <p:par>
                                <p:cTn id="83" presetID="22" presetClass="entr" presetSubtype="4" fill="hold" nodeType="afterEffect">
                                  <p:stCondLst>
                                    <p:cond delay="0"/>
                                  </p:stCondLst>
                                  <p:childTnLst>
                                    <p:set>
                                      <p:cBhvr>
                                        <p:cTn id="84" dur="1" fill="hold">
                                          <p:stCondLst>
                                            <p:cond delay="0"/>
                                          </p:stCondLst>
                                        </p:cTn>
                                        <p:tgtEl>
                                          <p:spTgt spid="134"/>
                                        </p:tgtEl>
                                        <p:attrNameLst>
                                          <p:attrName>style.visibility</p:attrName>
                                        </p:attrNameLst>
                                      </p:cBhvr>
                                      <p:to>
                                        <p:strVal val="visible"/>
                                      </p:to>
                                    </p:set>
                                    <p:animEffect transition="in" filter="wipe(down)">
                                      <p:cBhvr>
                                        <p:cTn id="85" dur="500"/>
                                        <p:tgtEl>
                                          <p:spTgt spid="134"/>
                                        </p:tgtEl>
                                      </p:cBhvr>
                                    </p:animEffect>
                                  </p:childTnLst>
                                </p:cTn>
                              </p:par>
                            </p:childTnLst>
                          </p:cTn>
                        </p:par>
                        <p:par>
                          <p:cTn id="86" fill="hold">
                            <p:stCondLst>
                              <p:cond delay="11000"/>
                            </p:stCondLst>
                            <p:childTnLst>
                              <p:par>
                                <p:cTn id="87" presetID="14" presetClass="entr" presetSubtype="10" fill="hold" grpId="0" nodeType="afterEffect">
                                  <p:stCondLst>
                                    <p:cond delay="0"/>
                                  </p:stCondLst>
                                  <p:childTnLst>
                                    <p:set>
                                      <p:cBhvr>
                                        <p:cTn id="88" dur="1" fill="hold">
                                          <p:stCondLst>
                                            <p:cond delay="0"/>
                                          </p:stCondLst>
                                        </p:cTn>
                                        <p:tgtEl>
                                          <p:spTgt spid="146"/>
                                        </p:tgtEl>
                                        <p:attrNameLst>
                                          <p:attrName>style.visibility</p:attrName>
                                        </p:attrNameLst>
                                      </p:cBhvr>
                                      <p:to>
                                        <p:strVal val="visible"/>
                                      </p:to>
                                    </p:set>
                                    <p:animEffect transition="in" filter="randombar(horizontal)">
                                      <p:cBhvr>
                                        <p:cTn id="89" dur="500"/>
                                        <p:tgtEl>
                                          <p:spTgt spid="146"/>
                                        </p:tgtEl>
                                      </p:cBhvr>
                                    </p:animEffect>
                                  </p:childTnLst>
                                </p:cTn>
                              </p:par>
                            </p:childTnLst>
                          </p:cTn>
                        </p:par>
                        <p:par>
                          <p:cTn id="90" fill="hold">
                            <p:stCondLst>
                              <p:cond delay="11500"/>
                            </p:stCondLst>
                            <p:childTnLst>
                              <p:par>
                                <p:cTn id="91" presetID="1" presetClass="emph" presetSubtype="6" fill="hold" grpId="1" nodeType="afterEffect">
                                  <p:stCondLst>
                                    <p:cond delay="0"/>
                                  </p:stCondLst>
                                  <p:childTnLst>
                                    <p:animClr clrSpc="hsl" dir="cw">
                                      <p:cBhvr>
                                        <p:cTn id="92" dur="1000" fill="hold"/>
                                        <p:tgtEl>
                                          <p:spTgt spid="128"/>
                                        </p:tgtEl>
                                        <p:attrNameLst>
                                          <p:attrName>fillcolor</p:attrName>
                                        </p:attrNameLst>
                                      </p:cBhvr>
                                      <p:to>
                                        <a:srgbClr val="5B9BD5"/>
                                      </p:to>
                                    </p:animClr>
                                    <p:set>
                                      <p:cBhvr>
                                        <p:cTn id="93" dur="1000" fill="hold"/>
                                        <p:tgtEl>
                                          <p:spTgt spid="128"/>
                                        </p:tgtEl>
                                        <p:attrNameLst>
                                          <p:attrName>fill.type</p:attrName>
                                        </p:attrNameLst>
                                      </p:cBhvr>
                                      <p:to>
                                        <p:strVal val="solid"/>
                                      </p:to>
                                    </p:set>
                                    <p:set>
                                      <p:cBhvr>
                                        <p:cTn id="94" dur="1000" fill="hold"/>
                                        <p:tgtEl>
                                          <p:spTgt spid="128"/>
                                        </p:tgtEl>
                                        <p:attrNameLst>
                                          <p:attrName>fill.on</p:attrName>
                                        </p:attrNameLst>
                                      </p:cBhvr>
                                      <p:to>
                                        <p:strVal val="true"/>
                                      </p:to>
                                    </p:set>
                                  </p:childTnLst>
                                </p:cTn>
                              </p:par>
                              <p:par>
                                <p:cTn id="95" presetID="23" presetClass="entr" presetSubtype="288" fill="hold" grpId="0" nodeType="withEffect">
                                  <p:stCondLst>
                                    <p:cond delay="0"/>
                                  </p:stCondLst>
                                  <p:childTnLst>
                                    <p:set>
                                      <p:cBhvr>
                                        <p:cTn id="96" dur="1" fill="hold">
                                          <p:stCondLst>
                                            <p:cond delay="0"/>
                                          </p:stCondLst>
                                        </p:cTn>
                                        <p:tgtEl>
                                          <p:spTgt spid="129"/>
                                        </p:tgtEl>
                                        <p:attrNameLst>
                                          <p:attrName>style.visibility</p:attrName>
                                        </p:attrNameLst>
                                      </p:cBhvr>
                                      <p:to>
                                        <p:strVal val="visible"/>
                                      </p:to>
                                    </p:set>
                                    <p:anim calcmode="lin" valueType="num">
                                      <p:cBhvr>
                                        <p:cTn id="97" dur="500" fill="hold"/>
                                        <p:tgtEl>
                                          <p:spTgt spid="129"/>
                                        </p:tgtEl>
                                        <p:attrNameLst>
                                          <p:attrName>ppt_w</p:attrName>
                                        </p:attrNameLst>
                                      </p:cBhvr>
                                      <p:tavLst>
                                        <p:tav tm="0">
                                          <p:val>
                                            <p:strVal val="4/3*#ppt_w"/>
                                          </p:val>
                                        </p:tav>
                                        <p:tav tm="100000">
                                          <p:val>
                                            <p:strVal val="#ppt_w"/>
                                          </p:val>
                                        </p:tav>
                                      </p:tavLst>
                                    </p:anim>
                                    <p:anim calcmode="lin" valueType="num">
                                      <p:cBhvr>
                                        <p:cTn id="98" dur="500" fill="hold"/>
                                        <p:tgtEl>
                                          <p:spTgt spid="129"/>
                                        </p:tgtEl>
                                        <p:attrNameLst>
                                          <p:attrName>ppt_h</p:attrName>
                                        </p:attrNameLst>
                                      </p:cBhvr>
                                      <p:tavLst>
                                        <p:tav tm="0">
                                          <p:val>
                                            <p:strVal val="4/3*#ppt_h"/>
                                          </p:val>
                                        </p:tav>
                                        <p:tav tm="100000">
                                          <p:val>
                                            <p:strVal val="#ppt_h"/>
                                          </p:val>
                                        </p:tav>
                                      </p:tavLst>
                                    </p:anim>
                                  </p:childTnLst>
                                </p:cTn>
                              </p:par>
                            </p:childTnLst>
                          </p:cTn>
                        </p:par>
                        <p:par>
                          <p:cTn id="99" fill="hold">
                            <p:stCondLst>
                              <p:cond delay="12500"/>
                            </p:stCondLst>
                            <p:childTnLst>
                              <p:par>
                                <p:cTn id="100" presetID="22" presetClass="entr" presetSubtype="1" fill="hold" nodeType="afterEffect">
                                  <p:stCondLst>
                                    <p:cond delay="0"/>
                                  </p:stCondLst>
                                  <p:childTnLst>
                                    <p:set>
                                      <p:cBhvr>
                                        <p:cTn id="101" dur="1" fill="hold">
                                          <p:stCondLst>
                                            <p:cond delay="0"/>
                                          </p:stCondLst>
                                        </p:cTn>
                                        <p:tgtEl>
                                          <p:spTgt spid="135"/>
                                        </p:tgtEl>
                                        <p:attrNameLst>
                                          <p:attrName>style.visibility</p:attrName>
                                        </p:attrNameLst>
                                      </p:cBhvr>
                                      <p:to>
                                        <p:strVal val="visible"/>
                                      </p:to>
                                    </p:set>
                                    <p:animEffect transition="in" filter="wipe(up)">
                                      <p:cBhvr>
                                        <p:cTn id="102" dur="500"/>
                                        <p:tgtEl>
                                          <p:spTgt spid="135"/>
                                        </p:tgtEl>
                                      </p:cBhvr>
                                    </p:animEffect>
                                  </p:childTnLst>
                                </p:cTn>
                              </p:par>
                            </p:childTnLst>
                          </p:cTn>
                        </p:par>
                        <p:par>
                          <p:cTn id="103" fill="hold">
                            <p:stCondLst>
                              <p:cond delay="13000"/>
                            </p:stCondLst>
                            <p:childTnLst>
                              <p:par>
                                <p:cTn id="104" presetID="14" presetClass="entr" presetSubtype="10" fill="hold" grpId="0" nodeType="after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randombar(horizontal)">
                                      <p:cBhvr>
                                        <p:cTn id="106" dur="500"/>
                                        <p:tgtEl>
                                          <p:spTgt spid="34"/>
                                        </p:tgtEl>
                                      </p:cBhvr>
                                    </p:animEffect>
                                  </p:childTnLst>
                                </p:cTn>
                              </p:par>
                            </p:childTnLst>
                          </p:cTn>
                        </p:par>
                        <p:par>
                          <p:cTn id="107" fill="hold">
                            <p:stCondLst>
                              <p:cond delay="13500"/>
                            </p:stCondLst>
                            <p:childTnLst>
                              <p:par>
                                <p:cTn id="108" presetID="1" presetClass="emph" presetSubtype="6" fill="hold" nodeType="afterEffect">
                                  <p:stCondLst>
                                    <p:cond delay="0"/>
                                  </p:stCondLst>
                                  <p:childTnLst>
                                    <p:animClr clrSpc="hsl" dir="cw">
                                      <p:cBhvr>
                                        <p:cTn id="109" dur="1000" fill="hold"/>
                                        <p:tgtEl>
                                          <p:spTgt spid="129"/>
                                        </p:tgtEl>
                                        <p:attrNameLst>
                                          <p:attrName>fillcolor</p:attrName>
                                        </p:attrNameLst>
                                      </p:cBhvr>
                                      <p:to>
                                        <a:srgbClr val="5B9BD5"/>
                                      </p:to>
                                    </p:animClr>
                                    <p:set>
                                      <p:cBhvr>
                                        <p:cTn id="110" dur="1000" fill="hold"/>
                                        <p:tgtEl>
                                          <p:spTgt spid="129"/>
                                        </p:tgtEl>
                                        <p:attrNameLst>
                                          <p:attrName>fill.type</p:attrName>
                                        </p:attrNameLst>
                                      </p:cBhvr>
                                      <p:to>
                                        <p:strVal val="solid"/>
                                      </p:to>
                                    </p:set>
                                    <p:set>
                                      <p:cBhvr>
                                        <p:cTn id="111" dur="1000" fill="hold"/>
                                        <p:tgtEl>
                                          <p:spTgt spid="129"/>
                                        </p:tgtEl>
                                        <p:attrNameLst>
                                          <p:attrName>fill.on</p:attrName>
                                        </p:attrNameLst>
                                      </p:cBhvr>
                                      <p:to>
                                        <p:strVal val="true"/>
                                      </p:to>
                                    </p:set>
                                  </p:childTnLst>
                                </p:cTn>
                              </p:par>
                              <p:par>
                                <p:cTn id="112" presetID="23" presetClass="entr" presetSubtype="288" fill="hold" grpId="0" nodeType="withEffect">
                                  <p:stCondLst>
                                    <p:cond delay="0"/>
                                  </p:stCondLst>
                                  <p:childTnLst>
                                    <p:set>
                                      <p:cBhvr>
                                        <p:cTn id="113" dur="1" fill="hold">
                                          <p:stCondLst>
                                            <p:cond delay="0"/>
                                          </p:stCondLst>
                                        </p:cTn>
                                        <p:tgtEl>
                                          <p:spTgt spid="25"/>
                                        </p:tgtEl>
                                        <p:attrNameLst>
                                          <p:attrName>style.visibility</p:attrName>
                                        </p:attrNameLst>
                                      </p:cBhvr>
                                      <p:to>
                                        <p:strVal val="visible"/>
                                      </p:to>
                                    </p:set>
                                    <p:anim calcmode="lin" valueType="num">
                                      <p:cBhvr>
                                        <p:cTn id="114" dur="500" fill="hold"/>
                                        <p:tgtEl>
                                          <p:spTgt spid="25"/>
                                        </p:tgtEl>
                                        <p:attrNameLst>
                                          <p:attrName>ppt_w</p:attrName>
                                        </p:attrNameLst>
                                      </p:cBhvr>
                                      <p:tavLst>
                                        <p:tav tm="0">
                                          <p:val>
                                            <p:strVal val="4/3*#ppt_w"/>
                                          </p:val>
                                        </p:tav>
                                        <p:tav tm="100000">
                                          <p:val>
                                            <p:strVal val="#ppt_w"/>
                                          </p:val>
                                        </p:tav>
                                      </p:tavLst>
                                    </p:anim>
                                    <p:anim calcmode="lin" valueType="num">
                                      <p:cBhvr>
                                        <p:cTn id="115" dur="500" fill="hold"/>
                                        <p:tgtEl>
                                          <p:spTgt spid="25"/>
                                        </p:tgtEl>
                                        <p:attrNameLst>
                                          <p:attrName>ppt_h</p:attrName>
                                        </p:attrNameLst>
                                      </p:cBhvr>
                                      <p:tavLst>
                                        <p:tav tm="0">
                                          <p:val>
                                            <p:strVal val="4/3*#ppt_h"/>
                                          </p:val>
                                        </p:tav>
                                        <p:tav tm="100000">
                                          <p:val>
                                            <p:strVal val="#ppt_h"/>
                                          </p:val>
                                        </p:tav>
                                      </p:tavLst>
                                    </p:anim>
                                  </p:childTnLst>
                                </p:cTn>
                              </p:par>
                            </p:childTnLst>
                          </p:cTn>
                        </p:par>
                        <p:par>
                          <p:cTn id="116" fill="hold">
                            <p:stCondLst>
                              <p:cond delay="14500"/>
                            </p:stCondLst>
                            <p:childTnLst>
                              <p:par>
                                <p:cTn id="117" presetID="22" presetClass="entr" presetSubtype="4" fill="hold" nodeType="afterEffect">
                                  <p:stCondLst>
                                    <p:cond delay="0"/>
                                  </p:stCondLst>
                                  <p:childTnLst>
                                    <p:set>
                                      <p:cBhvr>
                                        <p:cTn id="118" dur="1" fill="hold">
                                          <p:stCondLst>
                                            <p:cond delay="0"/>
                                          </p:stCondLst>
                                        </p:cTn>
                                        <p:tgtEl>
                                          <p:spTgt spid="26"/>
                                        </p:tgtEl>
                                        <p:attrNameLst>
                                          <p:attrName>style.visibility</p:attrName>
                                        </p:attrNameLst>
                                      </p:cBhvr>
                                      <p:to>
                                        <p:strVal val="visible"/>
                                      </p:to>
                                    </p:set>
                                    <p:animEffect transition="in" filter="wipe(down)">
                                      <p:cBhvr>
                                        <p:cTn id="119" dur="500"/>
                                        <p:tgtEl>
                                          <p:spTgt spid="26"/>
                                        </p:tgtEl>
                                      </p:cBhvr>
                                    </p:animEffect>
                                  </p:childTnLst>
                                </p:cTn>
                              </p:par>
                            </p:childTnLst>
                          </p:cTn>
                        </p:par>
                        <p:par>
                          <p:cTn id="120" fill="hold">
                            <p:stCondLst>
                              <p:cond delay="15000"/>
                            </p:stCondLst>
                            <p:childTnLst>
                              <p:par>
                                <p:cTn id="121" presetID="14" presetClass="entr" presetSubtype="10" fill="hold" grpId="0" nodeType="afterEffect">
                                  <p:stCondLst>
                                    <p:cond delay="0"/>
                                  </p:stCondLst>
                                  <p:childTnLst>
                                    <p:set>
                                      <p:cBhvr>
                                        <p:cTn id="122" dur="1" fill="hold">
                                          <p:stCondLst>
                                            <p:cond delay="0"/>
                                          </p:stCondLst>
                                        </p:cTn>
                                        <p:tgtEl>
                                          <p:spTgt spid="27"/>
                                        </p:tgtEl>
                                        <p:attrNameLst>
                                          <p:attrName>style.visibility</p:attrName>
                                        </p:attrNameLst>
                                      </p:cBhvr>
                                      <p:to>
                                        <p:strVal val="visible"/>
                                      </p:to>
                                    </p:set>
                                    <p:animEffect transition="in" filter="randombar(horizontal)">
                                      <p:cBhvr>
                                        <p:cTn id="123" dur="500"/>
                                        <p:tgtEl>
                                          <p:spTgt spid="27"/>
                                        </p:tgtEl>
                                      </p:cBhvr>
                                    </p:animEffect>
                                  </p:childTnLst>
                                </p:cTn>
                              </p:par>
                            </p:childTnLst>
                          </p:cTn>
                        </p:par>
                        <p:par>
                          <p:cTn id="124" fill="hold">
                            <p:stCondLst>
                              <p:cond delay="15500"/>
                            </p:stCondLst>
                            <p:childTnLst>
                              <p:par>
                                <p:cTn id="125" presetID="1" presetClass="emph" presetSubtype="6" fill="hold" nodeType="afterEffect">
                                  <p:stCondLst>
                                    <p:cond delay="0"/>
                                  </p:stCondLst>
                                  <p:childTnLst>
                                    <p:animClr clrSpc="hsl" dir="cw">
                                      <p:cBhvr>
                                        <p:cTn id="126" dur="1000" fill="hold"/>
                                        <p:tgtEl>
                                          <p:spTgt spid="25"/>
                                        </p:tgtEl>
                                        <p:attrNameLst>
                                          <p:attrName>fillcolor</p:attrName>
                                        </p:attrNameLst>
                                      </p:cBhvr>
                                      <p:to>
                                        <a:srgbClr val="5B9BD5"/>
                                      </p:to>
                                    </p:animClr>
                                    <p:set>
                                      <p:cBhvr>
                                        <p:cTn id="127" dur="1000" fill="hold"/>
                                        <p:tgtEl>
                                          <p:spTgt spid="25"/>
                                        </p:tgtEl>
                                        <p:attrNameLst>
                                          <p:attrName>fill.type</p:attrName>
                                        </p:attrNameLst>
                                      </p:cBhvr>
                                      <p:to>
                                        <p:strVal val="solid"/>
                                      </p:to>
                                    </p:set>
                                    <p:set>
                                      <p:cBhvr>
                                        <p:cTn id="128" dur="1000" fill="hold"/>
                                        <p:tgtEl>
                                          <p:spTgt spid="25"/>
                                        </p:tgtEl>
                                        <p:attrNameLst>
                                          <p:attrName>fill.on</p:attrName>
                                        </p:attrNameLst>
                                      </p:cBhvr>
                                      <p:to>
                                        <p:strVal val="true"/>
                                      </p:to>
                                    </p:set>
                                  </p:childTnLst>
                                </p:cTn>
                              </p:par>
                            </p:childTnLst>
                          </p:cTn>
                        </p:par>
                        <p:par>
                          <p:cTn id="129" fill="hold">
                            <p:stCondLst>
                              <p:cond delay="16500"/>
                            </p:stCondLst>
                            <p:childTnLst>
                              <p:par>
                                <p:cTn id="130" presetID="1" presetClass="emph" presetSubtype="2" fill="hold" nodeType="afterEffect">
                                  <p:stCondLst>
                                    <p:cond delay="0"/>
                                  </p:stCondLst>
                                  <p:childTnLst>
                                    <p:animClr clrSpc="rgb" dir="cw">
                                      <p:cBhvr>
                                        <p:cTn id="131" dur="1000" fill="hold"/>
                                        <p:tgtEl>
                                          <p:spTgt spid="126"/>
                                        </p:tgtEl>
                                        <p:attrNameLst>
                                          <p:attrName>fillcolor</p:attrName>
                                        </p:attrNameLst>
                                      </p:cBhvr>
                                      <p:to>
                                        <a:srgbClr val="00B050"/>
                                      </p:to>
                                    </p:animClr>
                                    <p:set>
                                      <p:cBhvr>
                                        <p:cTn id="132" dur="1000" fill="hold"/>
                                        <p:tgtEl>
                                          <p:spTgt spid="126"/>
                                        </p:tgtEl>
                                        <p:attrNameLst>
                                          <p:attrName>fill.type</p:attrName>
                                        </p:attrNameLst>
                                      </p:cBhvr>
                                      <p:to>
                                        <p:strVal val="solid"/>
                                      </p:to>
                                    </p:set>
                                    <p:set>
                                      <p:cBhvr>
                                        <p:cTn id="133" dur="1000" fill="hold"/>
                                        <p:tgtEl>
                                          <p:spTgt spid="126"/>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animBg="1"/>
      <p:bldP spid="109" grpId="0" animBg="1"/>
      <p:bldP spid="110" grpId="0" animBg="1"/>
      <p:bldP spid="126" grpId="0" animBg="1"/>
      <p:bldP spid="127" grpId="0" animBg="1"/>
      <p:bldP spid="128" grpId="0" animBg="1"/>
      <p:bldP spid="128" grpId="1" animBg="1"/>
      <p:bldP spid="129" grpId="0" animBg="1"/>
      <p:bldP spid="137" grpId="0"/>
      <p:bldP spid="140" grpId="0"/>
      <p:bldP spid="143" grpId="0"/>
      <p:bldP spid="146" grpId="0"/>
      <p:bldP spid="149" grpId="0"/>
      <p:bldP spid="34" grpId="0"/>
      <p:bldP spid="25" grpId="0" animBg="1"/>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17463"/>
            <a:ext cx="9144000" cy="290513"/>
          </a:xfrm>
          <a:prstGeom prst="rect">
            <a:avLst/>
          </a:prstGeom>
          <a:solidFill>
            <a:srgbClr val="44546A"/>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350" kern="0">
              <a:solidFill>
                <a:prstClr val="white"/>
              </a:solidFill>
              <a:latin typeface="Calibri" panose="020F0502020204030204"/>
            </a:endParaRPr>
          </a:p>
        </p:txBody>
      </p:sp>
      <p:sp>
        <p:nvSpPr>
          <p:cNvPr id="13" name="矩形 12"/>
          <p:cNvSpPr/>
          <p:nvPr/>
        </p:nvSpPr>
        <p:spPr>
          <a:xfrm>
            <a:off x="0" y="6569075"/>
            <a:ext cx="9144000" cy="288925"/>
          </a:xfrm>
          <a:prstGeom prst="rect">
            <a:avLst/>
          </a:prstGeom>
          <a:solidFill>
            <a:srgbClr val="44546A"/>
          </a:solidFill>
          <a:ln w="12700" cap="flat" cmpd="sng" algn="ctr">
            <a:noFill/>
            <a:prstDash val="solid"/>
            <a:miter lim="800000"/>
          </a:ln>
          <a:effectLst/>
        </p:spPr>
        <p:txBody>
          <a:bodyPr anchor="ctr"/>
          <a:lstStyle/>
          <a:p>
            <a:pPr algn="ctr" eaLnBrk="1" fontAlgn="auto" hangingPunct="1">
              <a:spcBef>
                <a:spcPts val="0"/>
              </a:spcBef>
              <a:spcAft>
                <a:spcPts val="0"/>
              </a:spcAft>
              <a:defRPr/>
            </a:pPr>
            <a:endParaRPr lang="zh-CN" altLang="en-US" sz="1350" kern="0">
              <a:solidFill>
                <a:prstClr val="white"/>
              </a:solidFill>
              <a:latin typeface="Calibri" panose="020F0502020204030204"/>
            </a:endParaRPr>
          </a:p>
        </p:txBody>
      </p:sp>
      <p:pic>
        <p:nvPicPr>
          <p:cNvPr id="37892" name="图片 1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82750" y="2536825"/>
            <a:ext cx="5951538"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3" name="文本框 14"/>
          <p:cNvSpPr txBox="1">
            <a:spLocks noChangeArrowheads="1"/>
          </p:cNvSpPr>
          <p:nvPr/>
        </p:nvSpPr>
        <p:spPr bwMode="auto">
          <a:xfrm>
            <a:off x="1992313" y="2328863"/>
            <a:ext cx="5641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3600" dirty="0">
                <a:solidFill>
                  <a:srgbClr val="002060"/>
                </a:solidFill>
                <a:latin typeface="黑体" panose="02010609060101010101" pitchFamily="49" charset="-122"/>
                <a:ea typeface="黑体" panose="02010609060101010101" pitchFamily="49" charset="-122"/>
              </a:rPr>
              <a:t>请各位</a:t>
            </a:r>
            <a:r>
              <a:rPr lang="zh-CN" altLang="en-US" sz="3600" dirty="0" smtClean="0">
                <a:solidFill>
                  <a:srgbClr val="002060"/>
                </a:solidFill>
                <a:latin typeface="黑体" panose="02010609060101010101" pitchFamily="49" charset="-122"/>
                <a:ea typeface="黑体" panose="02010609060101010101" pitchFamily="49" charset="-122"/>
              </a:rPr>
              <a:t>老师提出</a:t>
            </a:r>
            <a:endParaRPr lang="en-US" altLang="zh-CN" sz="3600" dirty="0">
              <a:solidFill>
                <a:srgbClr val="002060"/>
              </a:solidFill>
              <a:latin typeface="黑体" panose="02010609060101010101" pitchFamily="49" charset="-122"/>
              <a:ea typeface="黑体" panose="02010609060101010101" pitchFamily="49" charset="-122"/>
            </a:endParaRPr>
          </a:p>
          <a:p>
            <a:pPr algn="ctr" eaLnBrk="1" hangingPunct="1">
              <a:spcBef>
                <a:spcPct val="0"/>
              </a:spcBef>
              <a:buFontTx/>
              <a:buNone/>
            </a:pPr>
            <a:r>
              <a:rPr lang="zh-CN" altLang="en-US" sz="3600" dirty="0">
                <a:solidFill>
                  <a:srgbClr val="002060"/>
                </a:solidFill>
                <a:latin typeface="黑体" panose="02010609060101010101" pitchFamily="49" charset="-122"/>
                <a:ea typeface="黑体" panose="02010609060101010101" pitchFamily="49" charset="-122"/>
              </a:rPr>
              <a:t>宝贵意见</a:t>
            </a:r>
          </a:p>
        </p:txBody>
      </p:sp>
    </p:spTree>
    <p:extLst>
      <p:ext uri="{BB962C8B-B14F-4D97-AF65-F5344CB8AC3E}">
        <p14:creationId xmlns:p14="http://schemas.microsoft.com/office/powerpoint/2010/main" val="12829917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2154045" y="3605591"/>
            <a:ext cx="184731" cy="300082"/>
          </a:xfrm>
          <a:prstGeom prst="rect">
            <a:avLst/>
          </a:prstGeom>
          <a:solidFill>
            <a:schemeClr val="accent1">
              <a:lumMod val="60000"/>
              <a:lumOff val="40000"/>
            </a:schemeClr>
          </a:solidFill>
          <a:ln>
            <a:solidFill>
              <a:schemeClr val="accent1">
                <a:lumMod val="75000"/>
              </a:schemeClr>
            </a:solidFill>
          </a:ln>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511570" cy="1007310"/>
            <a:chOff x="200938" y="26950"/>
            <a:chExt cx="3511570"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研究</a:t>
              </a:r>
              <a:r>
                <a:rPr lang="zh-CN" altLang="zh-CN"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目的</a:t>
              </a:r>
              <a:r>
                <a:rPr lang="zh-CN" altLang="en-US"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及</a:t>
              </a:r>
              <a:r>
                <a:rPr lang="zh-CN" altLang="zh-CN"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意义</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2501198" cy="400110"/>
            </a:xfrm>
            <a:prstGeom prst="rect">
              <a:avLst/>
            </a:prstGeom>
          </p:spPr>
          <p:txBody>
            <a:bodyPr wrap="none">
              <a:spAutoFit/>
            </a:bodyPr>
            <a:lstStyle/>
            <a:p>
              <a:pPr defTabSz="457200"/>
              <a:r>
                <a:rPr lang="en-US" altLang="zh-CN" sz="2000" b="1" kern="100" dirty="0">
                  <a:solidFill>
                    <a:schemeClr val="tx2"/>
                  </a:solidFill>
                  <a:latin typeface="Times New Roman" panose="02020603050405020304" pitchFamily="18" charset="0"/>
                  <a:ea typeface="微软雅黑"/>
                  <a:cs typeface="Times New Roman" panose="02020603050405020304" pitchFamily="18" charset="0"/>
                </a:rPr>
                <a:t>Purpose </a:t>
              </a:r>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of </a:t>
              </a:r>
              <a:r>
                <a:rPr lang="en-US" altLang="zh-CN" sz="2000" b="1" kern="100" dirty="0">
                  <a:solidFill>
                    <a:schemeClr val="tx2"/>
                  </a:solidFill>
                  <a:latin typeface="Times New Roman" panose="02020603050405020304" pitchFamily="18" charset="0"/>
                  <a:ea typeface="微软雅黑"/>
                  <a:cs typeface="Times New Roman" panose="02020603050405020304" pitchFamily="18" charset="0"/>
                </a:rPr>
                <a:t>Research</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7" name="矩形 106"/>
          <p:cNvSpPr/>
          <p:nvPr/>
        </p:nvSpPr>
        <p:spPr>
          <a:xfrm>
            <a:off x="2426741" y="2900577"/>
            <a:ext cx="133882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a:ln/>
                <a:solidFill>
                  <a:schemeClr val="tx2">
                    <a:lumMod val="60000"/>
                    <a:lumOff val="40000"/>
                  </a:schemeClr>
                </a:solidFill>
                <a:latin typeface="黑体" panose="02010609060101010101" pitchFamily="49" charset="-122"/>
                <a:ea typeface="黑体" panose="02010609060101010101" pitchFamily="49" charset="-122"/>
              </a:rPr>
              <a:t>航空发动机</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117" name="矩形 116"/>
          <p:cNvSpPr/>
          <p:nvPr/>
        </p:nvSpPr>
        <p:spPr>
          <a:xfrm>
            <a:off x="2676350" y="6182531"/>
            <a:ext cx="1338829" cy="369332"/>
          </a:xfrm>
          <a:prstGeom prst="rect">
            <a:avLst/>
          </a:prstGeom>
          <a:noFill/>
        </p:spPr>
        <p:txBody>
          <a:bodyPr vert="horz"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微机电装配</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37" name="矩形 36"/>
          <p:cNvSpPr/>
          <p:nvPr/>
        </p:nvSpPr>
        <p:spPr>
          <a:xfrm>
            <a:off x="5320358" y="6120384"/>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微纳制造</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39" name="矩形 38"/>
          <p:cNvSpPr/>
          <p:nvPr/>
        </p:nvSpPr>
        <p:spPr>
          <a:xfrm>
            <a:off x="5598680" y="2877955"/>
            <a:ext cx="1338829"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管道内窥镜</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grpSp>
        <p:nvGrpSpPr>
          <p:cNvPr id="45" name="组合 44"/>
          <p:cNvGrpSpPr/>
          <p:nvPr/>
        </p:nvGrpSpPr>
        <p:grpSpPr>
          <a:xfrm>
            <a:off x="256312" y="1472410"/>
            <a:ext cx="914400" cy="4886712"/>
            <a:chOff x="457446" y="1472411"/>
            <a:chExt cx="914400" cy="4886712"/>
          </a:xfrm>
        </p:grpSpPr>
        <p:sp>
          <p:nvSpPr>
            <p:cNvPr id="46" name="矩形 45"/>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47" name="椭圆 46"/>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flipV="1">
              <a:off x="860646" y="5274667"/>
              <a:ext cx="108000" cy="1084456"/>
              <a:chOff x="3551664" y="2700144"/>
              <a:chExt cx="108000" cy="1084456"/>
            </a:xfrm>
          </p:grpSpPr>
          <p:sp>
            <p:nvSpPr>
              <p:cNvPr id="80" name="椭圆 79"/>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7446" y="2554794"/>
              <a:ext cx="914400" cy="2717800"/>
              <a:chOff x="296188" y="2448296"/>
              <a:chExt cx="914400" cy="2717800"/>
            </a:xfrm>
          </p:grpSpPr>
          <p:sp>
            <p:nvSpPr>
              <p:cNvPr id="71" name="矩形 70"/>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72" name="组合 71"/>
              <p:cNvGrpSpPr/>
              <p:nvPr/>
            </p:nvGrpSpPr>
            <p:grpSpPr>
              <a:xfrm>
                <a:off x="685778" y="2831096"/>
                <a:ext cx="108000" cy="1954485"/>
                <a:chOff x="675809" y="2937023"/>
                <a:chExt cx="108000" cy="1954485"/>
              </a:xfrm>
            </p:grpSpPr>
            <p:sp>
              <p:nvSpPr>
                <p:cNvPr id="73" name="椭圆 72"/>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40" name="矩形 39"/>
          <p:cNvSpPr/>
          <p:nvPr/>
        </p:nvSpPr>
        <p:spPr>
          <a:xfrm>
            <a:off x="1625873" y="3347823"/>
            <a:ext cx="6176395" cy="703698"/>
          </a:xfrm>
          <a:prstGeom prst="rect">
            <a:avLst/>
          </a:prstGeom>
          <a:solidFill>
            <a:schemeClr val="accent1">
              <a:lumMod val="60000"/>
              <a:lumOff val="40000"/>
            </a:schemeClr>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
          <p:cNvSpPr/>
          <p:nvPr/>
        </p:nvSpPr>
        <p:spPr>
          <a:xfrm>
            <a:off x="1625872" y="3360419"/>
            <a:ext cx="6176395" cy="693739"/>
          </a:xfrm>
          <a:prstGeom prst="rect">
            <a:avLst/>
          </a:prstGeom>
          <a:noFill/>
          <a:ln>
            <a:noFill/>
          </a:ln>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spcBef>
                <a:spcPct val="0"/>
              </a:spcBef>
            </a:pPr>
            <a:r>
              <a:rPr lang="zh-CN" altLang="en-US" sz="2000" b="1" dirty="0" smtClean="0">
                <a:solidFill>
                  <a:schemeClr val="tx2"/>
                </a:solidFill>
                <a:latin typeface="黑体" panose="02010609060101010101" pitchFamily="49" charset="-122"/>
                <a:ea typeface="黑体" panose="02010609060101010101" pitchFamily="49" charset="-122"/>
              </a:rPr>
              <a:t>狭长区域检测与清淤、微装配、微纳制造</a:t>
            </a:r>
            <a:endParaRPr lang="en-US" altLang="zh-CN" sz="2000" b="1" kern="1200" dirty="0" smtClean="0">
              <a:solidFill>
                <a:schemeClr val="tx2"/>
              </a:solidFill>
              <a:latin typeface="黑体" panose="02010609060101010101" pitchFamily="49" charset="-122"/>
              <a:ea typeface="黑体" panose="02010609060101010101" pitchFamily="49" charset="-122"/>
            </a:endParaRPr>
          </a:p>
        </p:txBody>
      </p:sp>
      <p:sp>
        <p:nvSpPr>
          <p:cNvPr id="42" name="圆角矩形 41"/>
          <p:cNvSpPr/>
          <p:nvPr/>
        </p:nvSpPr>
        <p:spPr>
          <a:xfrm>
            <a:off x="1451997" y="1157418"/>
            <a:ext cx="2880000" cy="1620000"/>
          </a:xfrm>
          <a:prstGeom prst="roundRect">
            <a:avLst/>
          </a:prstGeom>
          <a:blipFill>
            <a:blip r:embed="rId3"/>
            <a:stretch>
              <a:fillRect/>
            </a:stretch>
          </a:blipFill>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圆角矩形 42"/>
          <p:cNvSpPr/>
          <p:nvPr/>
        </p:nvSpPr>
        <p:spPr>
          <a:xfrm>
            <a:off x="5642269" y="923925"/>
            <a:ext cx="2160000" cy="1588123"/>
          </a:xfrm>
          <a:prstGeom prst="roundRect">
            <a:avLst/>
          </a:prstGeom>
          <a:blipFill>
            <a:blip r:embed="rId4"/>
            <a:stretch>
              <a:fillRect/>
            </a:stretch>
          </a:blipFill>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圆角矩形 43"/>
          <p:cNvSpPr/>
          <p:nvPr/>
        </p:nvSpPr>
        <p:spPr>
          <a:xfrm>
            <a:off x="5070481" y="1817550"/>
            <a:ext cx="1207715" cy="905786"/>
          </a:xfrm>
          <a:prstGeom prst="roundRect">
            <a:avLst/>
          </a:prstGeom>
          <a:blipFill>
            <a:blip r:embed="rId5"/>
            <a:stretch>
              <a:fillRect/>
            </a:stretch>
          </a:blipFill>
          <a:effectLst>
            <a:outerShdw blurRad="50800" dist="38100" dir="5400000" algn="t" rotWithShape="0">
              <a:prstClr val="black">
                <a:alpha val="40000"/>
              </a:prstClr>
            </a:outerShdw>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746" name="Picture 2" descr="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42819" y="4459246"/>
            <a:ext cx="2205892" cy="1574800"/>
          </a:xfrm>
          <a:prstGeom prst="rect">
            <a:avLst/>
          </a:prstGeom>
          <a:noFill/>
          <a:ln>
            <a:noFill/>
          </a:ln>
          <a:effectLst>
            <a:outerShdw blurRad="50800" dist="88900" dir="8100000" algn="tr" rotWithShape="0">
              <a:prstClr val="black">
                <a:alpha val="40000"/>
              </a:prstClr>
            </a:outerShdw>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8354" y="4197346"/>
            <a:ext cx="1806842" cy="2408181"/>
          </a:xfrm>
          <a:prstGeom prst="rect">
            <a:avLst/>
          </a:prstGeom>
          <a:effectLst>
            <a:outerShdw blurRad="50800" dist="88900" dir="2700000" algn="tl" rotWithShape="0">
              <a:prstClr val="black">
                <a:alpha val="40000"/>
              </a:prstClr>
            </a:outerShdw>
            <a:softEdge rad="31750"/>
          </a:effectLst>
        </p:spPr>
      </p:pic>
    </p:spTree>
    <p:extLst>
      <p:ext uri="{BB962C8B-B14F-4D97-AF65-F5344CB8AC3E}">
        <p14:creationId xmlns:p14="http://schemas.microsoft.com/office/powerpoint/2010/main" val="89221667"/>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511570" cy="1007310"/>
            <a:chOff x="200938" y="26950"/>
            <a:chExt cx="3511570"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研究</a:t>
              </a:r>
              <a:r>
                <a:rPr lang="zh-CN" altLang="zh-CN"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目的</a:t>
              </a:r>
              <a:r>
                <a:rPr lang="zh-CN" altLang="en-US"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rPr>
                <a:t>及</a:t>
              </a:r>
              <a:r>
                <a:rPr lang="zh-CN" altLang="zh-CN"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意义</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2501198" cy="400110"/>
            </a:xfrm>
            <a:prstGeom prst="rect">
              <a:avLst/>
            </a:prstGeom>
          </p:spPr>
          <p:txBody>
            <a:bodyPr wrap="none">
              <a:spAutoFit/>
            </a:bodyPr>
            <a:lstStyle/>
            <a:p>
              <a:pPr defTabSz="457200"/>
              <a:r>
                <a:rPr lang="en-US" altLang="zh-CN" sz="2000" b="1" kern="100" dirty="0">
                  <a:solidFill>
                    <a:schemeClr val="tx2"/>
                  </a:solidFill>
                  <a:latin typeface="Times New Roman" panose="02020603050405020304" pitchFamily="18" charset="0"/>
                  <a:ea typeface="微软雅黑"/>
                  <a:cs typeface="Times New Roman" panose="02020603050405020304" pitchFamily="18" charset="0"/>
                </a:rPr>
                <a:t>Purpose </a:t>
              </a:r>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of </a:t>
              </a:r>
              <a:r>
                <a:rPr lang="en-US" altLang="zh-CN" sz="2000" b="1" kern="100" dirty="0">
                  <a:solidFill>
                    <a:schemeClr val="tx2"/>
                  </a:solidFill>
                  <a:latin typeface="Times New Roman" panose="02020603050405020304" pitchFamily="18" charset="0"/>
                  <a:ea typeface="微软雅黑"/>
                  <a:cs typeface="Times New Roman" panose="02020603050405020304" pitchFamily="18" charset="0"/>
                </a:rPr>
                <a:t>Research</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07" name="矩形 106"/>
          <p:cNvSpPr/>
          <p:nvPr/>
        </p:nvSpPr>
        <p:spPr>
          <a:xfrm>
            <a:off x="3546261" y="2806927"/>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cap="none" spc="0" dirty="0" smtClean="0">
                <a:ln/>
                <a:solidFill>
                  <a:schemeClr val="tx2">
                    <a:lumMod val="60000"/>
                    <a:lumOff val="40000"/>
                  </a:schemeClr>
                </a:solidFill>
                <a:effectLst/>
                <a:latin typeface="黑体" panose="02010609060101010101" pitchFamily="49" charset="-122"/>
                <a:ea typeface="黑体" panose="02010609060101010101" pitchFamily="49" charset="-122"/>
              </a:rPr>
              <a:t>肠道检测</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117" name="矩形 116"/>
          <p:cNvSpPr/>
          <p:nvPr/>
        </p:nvSpPr>
        <p:spPr>
          <a:xfrm>
            <a:off x="2089558" y="6068882"/>
            <a:ext cx="1107996" cy="369332"/>
          </a:xfrm>
          <a:prstGeom prst="rect">
            <a:avLst/>
          </a:prstGeom>
          <a:noFill/>
        </p:spPr>
        <p:txBody>
          <a:bodyPr vert="horz"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基因编辑</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37" name="矩形 36"/>
          <p:cNvSpPr/>
          <p:nvPr/>
        </p:nvSpPr>
        <p:spPr>
          <a:xfrm>
            <a:off x="5503344" y="2806927"/>
            <a:ext cx="1107997"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靶向给药</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sp>
        <p:nvSpPr>
          <p:cNvPr id="39" name="矩形 38"/>
          <p:cNvSpPr/>
          <p:nvPr/>
        </p:nvSpPr>
        <p:spPr>
          <a:xfrm>
            <a:off x="7420101" y="2792582"/>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微细手术</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grpSp>
        <p:nvGrpSpPr>
          <p:cNvPr id="45" name="组合 44"/>
          <p:cNvGrpSpPr/>
          <p:nvPr/>
        </p:nvGrpSpPr>
        <p:grpSpPr>
          <a:xfrm>
            <a:off x="256312" y="1472410"/>
            <a:ext cx="914400" cy="4886712"/>
            <a:chOff x="457446" y="1472411"/>
            <a:chExt cx="914400" cy="4886712"/>
          </a:xfrm>
        </p:grpSpPr>
        <p:sp>
          <p:nvSpPr>
            <p:cNvPr id="46" name="矩形 45"/>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47" name="椭圆 46"/>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flipV="1">
              <a:off x="860646" y="5274667"/>
              <a:ext cx="108000" cy="1084456"/>
              <a:chOff x="3551664" y="2700144"/>
              <a:chExt cx="108000" cy="1084456"/>
            </a:xfrm>
          </p:grpSpPr>
          <p:sp>
            <p:nvSpPr>
              <p:cNvPr id="80" name="椭圆 79"/>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1" name="直接连接符 80"/>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70" name="组合 69"/>
            <p:cNvGrpSpPr/>
            <p:nvPr/>
          </p:nvGrpSpPr>
          <p:grpSpPr>
            <a:xfrm>
              <a:off x="457446" y="2554794"/>
              <a:ext cx="914400" cy="2717800"/>
              <a:chOff x="296188" y="2448296"/>
              <a:chExt cx="914400" cy="2717800"/>
            </a:xfrm>
          </p:grpSpPr>
          <p:sp>
            <p:nvSpPr>
              <p:cNvPr id="71" name="矩形 70"/>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72" name="组合 71"/>
              <p:cNvGrpSpPr/>
              <p:nvPr/>
            </p:nvGrpSpPr>
            <p:grpSpPr>
              <a:xfrm>
                <a:off x="685778" y="2831096"/>
                <a:ext cx="108000" cy="1954485"/>
                <a:chOff x="675809" y="2937023"/>
                <a:chExt cx="108000" cy="1954485"/>
              </a:xfrm>
            </p:grpSpPr>
            <p:sp>
              <p:nvSpPr>
                <p:cNvPr id="73" name="椭圆 72"/>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 name="矩形 1"/>
          <p:cNvSpPr/>
          <p:nvPr/>
        </p:nvSpPr>
        <p:spPr>
          <a:xfrm>
            <a:off x="3579909" y="3229985"/>
            <a:ext cx="2795452" cy="752777"/>
          </a:xfrm>
          <a:prstGeom prst="rect">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椭圆 4"/>
          <p:cNvSpPr/>
          <p:nvPr/>
        </p:nvSpPr>
        <p:spPr>
          <a:xfrm>
            <a:off x="3579909" y="3242582"/>
            <a:ext cx="2795452" cy="74018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160" tIns="10160" rIns="10160" bIns="10160" numCol="1" spcCol="1270" anchor="ctr" anchorCtr="0">
            <a:noAutofit/>
          </a:bodyPr>
          <a:lstStyle/>
          <a:p>
            <a:pPr lvl="0" algn="ctr" defTabSz="711200">
              <a:spcBef>
                <a:spcPct val="0"/>
              </a:spcBef>
            </a:pPr>
            <a:r>
              <a:rPr lang="zh-CN" altLang="en-US" sz="2000" b="1" dirty="0" smtClean="0">
                <a:solidFill>
                  <a:schemeClr val="tx2"/>
                </a:solidFill>
                <a:latin typeface="黑体" panose="02010609060101010101" pitchFamily="49" charset="-122"/>
                <a:ea typeface="黑体" panose="02010609060101010101" pitchFamily="49" charset="-122"/>
              </a:rPr>
              <a:t>医学、生物学领域</a:t>
            </a:r>
            <a:endParaRPr lang="en-US" altLang="zh-CN" sz="2000" b="1" kern="1200" dirty="0" smtClean="0">
              <a:solidFill>
                <a:schemeClr val="tx2"/>
              </a:solidFill>
              <a:latin typeface="黑体" panose="02010609060101010101" pitchFamily="49" charset="-122"/>
              <a:ea typeface="黑体" panose="02010609060101010101" pitchFamily="49" charset="-122"/>
            </a:endParaRPr>
          </a:p>
        </p:txBody>
      </p:sp>
      <p:pic>
        <p:nvPicPr>
          <p:cNvPr id="32770" name="Picture 2"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8980" y="1126888"/>
            <a:ext cx="1701800"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1" name="Picture 3" descr="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8162" y="1130857"/>
            <a:ext cx="1836737"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Picture 4" descr="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8373" y="1132444"/>
            <a:ext cx="1654175"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3" name="Picture 5" descr="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00887" y="1126888"/>
            <a:ext cx="1799273"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nvSpPr>
        <p:spPr>
          <a:xfrm>
            <a:off x="1616948" y="2811466"/>
            <a:ext cx="1107996" cy="369332"/>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cap="none" spc="0" dirty="0" smtClean="0">
                <a:ln/>
                <a:solidFill>
                  <a:schemeClr val="tx2">
                    <a:lumMod val="60000"/>
                    <a:lumOff val="40000"/>
                  </a:schemeClr>
                </a:solidFill>
                <a:effectLst/>
                <a:latin typeface="黑体" panose="02010609060101010101" pitchFamily="49" charset="-122"/>
                <a:ea typeface="黑体" panose="02010609060101010101" pitchFamily="49" charset="-122"/>
              </a:rPr>
              <a:t>血管通导</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48372" y="4260661"/>
            <a:ext cx="2587901" cy="1726130"/>
          </a:xfrm>
          <a:prstGeom prst="rect">
            <a:avLst/>
          </a:prstGeom>
        </p:spPr>
      </p:pic>
      <p:sp>
        <p:nvSpPr>
          <p:cNvPr id="53" name="矩形 52"/>
          <p:cNvSpPr/>
          <p:nvPr/>
        </p:nvSpPr>
        <p:spPr>
          <a:xfrm>
            <a:off x="6313237" y="6095009"/>
            <a:ext cx="1107996" cy="369332"/>
          </a:xfrm>
          <a:prstGeom prst="rect">
            <a:avLst/>
          </a:prstGeom>
          <a:noFill/>
        </p:spPr>
        <p:txBody>
          <a:bodyPr vert="horz"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zh-CN" altLang="en-US" dirty="0" smtClean="0">
                <a:ln/>
                <a:solidFill>
                  <a:schemeClr val="tx2">
                    <a:lumMod val="60000"/>
                    <a:lumOff val="40000"/>
                  </a:schemeClr>
                </a:solidFill>
                <a:latin typeface="黑体" panose="02010609060101010101" pitchFamily="49" charset="-122"/>
                <a:ea typeface="黑体" panose="02010609060101010101" pitchFamily="49" charset="-122"/>
              </a:rPr>
              <a:t>细胞注入</a:t>
            </a:r>
            <a:endParaRPr lang="zh-CN" altLang="en-US" cap="none" spc="0" dirty="0">
              <a:ln/>
              <a:solidFill>
                <a:schemeClr val="tx2">
                  <a:lumMod val="60000"/>
                  <a:lumOff val="40000"/>
                </a:schemeClr>
              </a:solidFill>
              <a:effectLst/>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594617" y="4260661"/>
            <a:ext cx="2506270" cy="1705023"/>
          </a:xfrm>
          <a:prstGeom prst="rect">
            <a:avLst/>
          </a:prstGeom>
        </p:spPr>
      </p:pic>
      <p:pic>
        <p:nvPicPr>
          <p:cNvPr id="5" name="图片 4"/>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39886" y="4783393"/>
            <a:ext cx="1899346" cy="1289253"/>
          </a:xfrm>
          <a:prstGeom prst="rect">
            <a:avLst/>
          </a:prstGeom>
        </p:spPr>
      </p:pic>
    </p:spTree>
    <p:extLst>
      <p:ext uri="{BB962C8B-B14F-4D97-AF65-F5344CB8AC3E}">
        <p14:creationId xmlns:p14="http://schemas.microsoft.com/office/powerpoint/2010/main" val="415676510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4793524" cy="1007310"/>
            <a:chOff x="200938" y="26950"/>
            <a:chExt cx="4793524"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国内外研究概况</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4698274"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Situation at Home and Abroad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
        <p:nvSpPr>
          <p:cNvPr id="14" name="矩形 13"/>
          <p:cNvSpPr/>
          <p:nvPr/>
        </p:nvSpPr>
        <p:spPr>
          <a:xfrm>
            <a:off x="455723" y="1588314"/>
            <a:ext cx="184731" cy="300082"/>
          </a:xfrm>
          <a:prstGeom prst="rect">
            <a:avLst/>
          </a:prstGeom>
        </p:spPr>
        <p:txBody>
          <a:bodyPr wrap="none">
            <a:spAutoFit/>
          </a:bodyPr>
          <a:lstStyle/>
          <a:p>
            <a:endParaRPr lang="zh-CN" altLang="en-US" sz="1350" dirty="0">
              <a:solidFill>
                <a:prstClr val="white"/>
              </a:solidFill>
            </a:endParaRPr>
          </a:p>
        </p:txBody>
      </p:sp>
      <p:grpSp>
        <p:nvGrpSpPr>
          <p:cNvPr id="12" name="组合 11"/>
          <p:cNvGrpSpPr/>
          <p:nvPr/>
        </p:nvGrpSpPr>
        <p:grpSpPr>
          <a:xfrm>
            <a:off x="3783469" y="1288458"/>
            <a:ext cx="5029606" cy="453909"/>
            <a:chOff x="4305990" y="1288458"/>
            <a:chExt cx="4607928" cy="453909"/>
          </a:xfrm>
        </p:grpSpPr>
        <p:sp>
          <p:nvSpPr>
            <p:cNvPr id="24" name="任意多边形 23"/>
            <p:cNvSpPr/>
            <p:nvPr/>
          </p:nvSpPr>
          <p:spPr>
            <a:xfrm>
              <a:off x="4406099" y="1288458"/>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ACACAC"/>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a:solidFill>
                    <a:sysClr val="window" lastClr="FFFFFF"/>
                  </a:solidFill>
                  <a:latin typeface="宋体" panose="02010600030101010101" pitchFamily="2" charset="-122"/>
                </a:rPr>
                <a:t>瑞士苏黎世联邦</a:t>
              </a:r>
              <a:r>
                <a:rPr lang="zh-CN" altLang="en-US" sz="2000" b="1" dirty="0" smtClean="0">
                  <a:solidFill>
                    <a:sysClr val="window" lastClr="FFFFFF"/>
                  </a:solidFill>
                  <a:latin typeface="宋体" panose="02010600030101010101" pitchFamily="2" charset="-122"/>
                </a:rPr>
                <a:t>理工</a:t>
              </a:r>
              <a:r>
                <a:rPr lang="en-US" altLang="zh-CN" sz="2000" b="1" dirty="0" smtClean="0">
                  <a:solidFill>
                    <a:sysClr val="window" lastClr="FFFFFF"/>
                  </a:solidFill>
                  <a:latin typeface="宋体" panose="02010600030101010101" pitchFamily="2" charset="-122"/>
                </a:rPr>
                <a:t>Bradley</a:t>
              </a:r>
              <a:r>
                <a:rPr lang="zh-CN" altLang="en-US" sz="2000" b="1" dirty="0" smtClean="0">
                  <a:solidFill>
                    <a:sysClr val="window" lastClr="FFFFFF"/>
                  </a:solidFill>
                  <a:latin typeface="宋体" panose="02010600030101010101" pitchFamily="2" charset="-122"/>
                </a:rPr>
                <a:t>教授团队</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4305990" y="1288458"/>
              <a:ext cx="453908" cy="453909"/>
              <a:chOff x="2806493" y="3248285"/>
              <a:chExt cx="540000" cy="540000"/>
            </a:xfrm>
          </p:grpSpPr>
          <p:sp>
            <p:nvSpPr>
              <p:cNvPr id="25" name="椭圆 24"/>
              <p:cNvSpPr/>
              <p:nvPr/>
            </p:nvSpPr>
            <p:spPr>
              <a:xfrm>
                <a:off x="2806493" y="3248285"/>
                <a:ext cx="540000" cy="540000"/>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nvGrpSpPr>
              <p:cNvPr id="27" name="组合 302"/>
              <p:cNvGrpSpPr>
                <a:grpSpLocks/>
              </p:cNvGrpSpPr>
              <p:nvPr/>
            </p:nvGrpSpPr>
            <p:grpSpPr bwMode="auto">
              <a:xfrm>
                <a:off x="2806493" y="3248285"/>
                <a:ext cx="540000" cy="540000"/>
                <a:chOff x="0" y="0"/>
                <a:chExt cx="1149350" cy="1149350"/>
              </a:xfrm>
            </p:grpSpPr>
            <p:sp>
              <p:nvSpPr>
                <p:cNvPr id="28" name="Oval 22"/>
                <p:cNvSpPr>
                  <a:spLocks noChangeArrowheads="1"/>
                </p:cNvSpPr>
                <p:nvPr/>
              </p:nvSpPr>
              <p:spPr bwMode="auto">
                <a:xfrm>
                  <a:off x="0" y="0"/>
                  <a:ext cx="1149350" cy="1149350"/>
                </a:xfrm>
                <a:prstGeom prst="ellipse">
                  <a:avLst/>
                </a:prstGeom>
                <a:solidFill>
                  <a:srgbClr val="ACACA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29" name="Freeform 192"/>
                <p:cNvSpPr>
                  <a:spLocks noChangeArrowheads="1"/>
                </p:cNvSpPr>
                <p:nvPr/>
              </p:nvSpPr>
              <p:spPr bwMode="auto">
                <a:xfrm>
                  <a:off x="285750" y="220662"/>
                  <a:ext cx="860425" cy="928688"/>
                </a:xfrm>
                <a:custGeom>
                  <a:avLst/>
                  <a:gdLst>
                    <a:gd name="T0" fmla="*/ 137 w 265"/>
                    <a:gd name="T1" fmla="*/ 0 h 286"/>
                    <a:gd name="T2" fmla="*/ 265 w 265"/>
                    <a:gd name="T3" fmla="*/ 129 h 286"/>
                    <a:gd name="T4" fmla="*/ 89 w 265"/>
                    <a:gd name="T5" fmla="*/ 286 h 286"/>
                    <a:gd name="T6" fmla="*/ 45 w 265"/>
                    <a:gd name="T7" fmla="*/ 280 h 286"/>
                    <a:gd name="T8" fmla="*/ 0 w 265"/>
                    <a:gd name="T9" fmla="*/ 235 h 286"/>
                    <a:gd name="T10" fmla="*/ 83 w 265"/>
                    <a:gd name="T11" fmla="*/ 164 h 286"/>
                    <a:gd name="T12" fmla="*/ 75 w 265"/>
                    <a:gd name="T13" fmla="*/ 43 h 286"/>
                    <a:gd name="T14" fmla="*/ 137 w 265"/>
                    <a:gd name="T15" fmla="*/ 0 h 286"/>
                    <a:gd name="T16" fmla="*/ 0 60000 65536"/>
                    <a:gd name="T17" fmla="*/ 0 60000 65536"/>
                    <a:gd name="T18" fmla="*/ 0 60000 65536"/>
                    <a:gd name="T19" fmla="*/ 0 60000 65536"/>
                    <a:gd name="T20" fmla="*/ 0 60000 65536"/>
                    <a:gd name="T21" fmla="*/ 0 60000 65536"/>
                    <a:gd name="T22" fmla="*/ 0 60000 65536"/>
                    <a:gd name="T23" fmla="*/ 0 60000 65536"/>
                    <a:gd name="T24" fmla="*/ 0 w 265"/>
                    <a:gd name="T25" fmla="*/ 0 h 286"/>
                    <a:gd name="T26" fmla="*/ 265 w 265"/>
                    <a:gd name="T27" fmla="*/ 286 h 2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 h="286">
                      <a:moveTo>
                        <a:pt x="137" y="0"/>
                      </a:moveTo>
                      <a:cubicBezTo>
                        <a:pt x="265" y="129"/>
                        <a:pt x="265" y="129"/>
                        <a:pt x="265" y="129"/>
                      </a:cubicBezTo>
                      <a:cubicBezTo>
                        <a:pt x="255" y="217"/>
                        <a:pt x="180" y="286"/>
                        <a:pt x="89" y="286"/>
                      </a:cubicBezTo>
                      <a:cubicBezTo>
                        <a:pt x="74" y="286"/>
                        <a:pt x="59" y="284"/>
                        <a:pt x="45" y="280"/>
                      </a:cubicBezTo>
                      <a:cubicBezTo>
                        <a:pt x="0" y="235"/>
                        <a:pt x="0" y="235"/>
                        <a:pt x="0" y="235"/>
                      </a:cubicBezTo>
                      <a:cubicBezTo>
                        <a:pt x="83" y="164"/>
                        <a:pt x="83" y="164"/>
                        <a:pt x="83" y="164"/>
                      </a:cubicBezTo>
                      <a:cubicBezTo>
                        <a:pt x="75" y="43"/>
                        <a:pt x="75" y="43"/>
                        <a:pt x="75" y="43"/>
                      </a:cubicBezTo>
                      <a:cubicBezTo>
                        <a:pt x="137" y="0"/>
                        <a:pt x="137" y="0"/>
                        <a:pt x="137" y="0"/>
                      </a:cubicBezTo>
                      <a:close/>
                    </a:path>
                  </a:pathLst>
                </a:custGeom>
                <a:solidFill>
                  <a:srgbClr val="8B8B8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0" name="Freeform 193"/>
                <p:cNvSpPr>
                  <a:spLocks noChangeArrowheads="1"/>
                </p:cNvSpPr>
                <p:nvPr/>
              </p:nvSpPr>
              <p:spPr bwMode="auto">
                <a:xfrm>
                  <a:off x="263525" y="631825"/>
                  <a:ext cx="622300" cy="350838"/>
                </a:xfrm>
                <a:custGeom>
                  <a:avLst/>
                  <a:gdLst>
                    <a:gd name="T0" fmla="*/ 7 w 192"/>
                    <a:gd name="T1" fmla="*/ 108 h 108"/>
                    <a:gd name="T2" fmla="*/ 77 w 192"/>
                    <a:gd name="T3" fmla="*/ 29 h 108"/>
                    <a:gd name="T4" fmla="*/ 77 w 192"/>
                    <a:gd name="T5" fmla="*/ 0 h 108"/>
                    <a:gd name="T6" fmla="*/ 96 w 192"/>
                    <a:gd name="T7" fmla="*/ 0 h 108"/>
                    <a:gd name="T8" fmla="*/ 97 w 192"/>
                    <a:gd name="T9" fmla="*/ 0 h 108"/>
                    <a:gd name="T10" fmla="*/ 116 w 192"/>
                    <a:gd name="T11" fmla="*/ 0 h 108"/>
                    <a:gd name="T12" fmla="*/ 116 w 192"/>
                    <a:gd name="T13" fmla="*/ 29 h 108"/>
                    <a:gd name="T14" fmla="*/ 186 w 192"/>
                    <a:gd name="T15" fmla="*/ 108 h 108"/>
                    <a:gd name="T16" fmla="*/ 7 w 192"/>
                    <a:gd name="T17" fmla="*/ 108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08"/>
                    <a:gd name="T29" fmla="*/ 192 w 192"/>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08">
                      <a:moveTo>
                        <a:pt x="7" y="108"/>
                      </a:moveTo>
                      <a:cubicBezTo>
                        <a:pt x="7" y="72"/>
                        <a:pt x="0" y="36"/>
                        <a:pt x="77" y="29"/>
                      </a:cubicBezTo>
                      <a:cubicBezTo>
                        <a:pt x="77" y="26"/>
                        <a:pt x="77" y="3"/>
                        <a:pt x="77" y="0"/>
                      </a:cubicBezTo>
                      <a:cubicBezTo>
                        <a:pt x="96" y="0"/>
                        <a:pt x="96" y="0"/>
                        <a:pt x="96" y="0"/>
                      </a:cubicBezTo>
                      <a:cubicBezTo>
                        <a:pt x="97" y="0"/>
                        <a:pt x="97" y="0"/>
                        <a:pt x="97" y="0"/>
                      </a:cubicBezTo>
                      <a:cubicBezTo>
                        <a:pt x="116" y="0"/>
                        <a:pt x="116" y="0"/>
                        <a:pt x="116" y="0"/>
                      </a:cubicBezTo>
                      <a:cubicBezTo>
                        <a:pt x="116" y="3"/>
                        <a:pt x="116" y="26"/>
                        <a:pt x="116" y="29"/>
                      </a:cubicBezTo>
                      <a:cubicBezTo>
                        <a:pt x="192" y="36"/>
                        <a:pt x="185" y="72"/>
                        <a:pt x="186" y="108"/>
                      </a:cubicBezTo>
                      <a:cubicBezTo>
                        <a:pt x="7" y="108"/>
                        <a:pt x="7" y="108"/>
                        <a:pt x="7" y="108"/>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1" name="Freeform 194"/>
                <p:cNvSpPr>
                  <a:spLocks noChangeArrowheads="1"/>
                </p:cNvSpPr>
                <p:nvPr/>
              </p:nvSpPr>
              <p:spPr bwMode="auto">
                <a:xfrm>
                  <a:off x="509587" y="636587"/>
                  <a:ext cx="130175" cy="50800"/>
                </a:xfrm>
                <a:custGeom>
                  <a:avLst/>
                  <a:gdLst>
                    <a:gd name="T0" fmla="*/ 40 w 40"/>
                    <a:gd name="T1" fmla="*/ 0 h 16"/>
                    <a:gd name="T2" fmla="*/ 0 w 40"/>
                    <a:gd name="T3" fmla="*/ 0 h 16"/>
                    <a:gd name="T4" fmla="*/ 40 w 40"/>
                    <a:gd name="T5" fmla="*/ 0 h 16"/>
                    <a:gd name="T6" fmla="*/ 0 60000 65536"/>
                    <a:gd name="T7" fmla="*/ 0 60000 65536"/>
                    <a:gd name="T8" fmla="*/ 0 60000 65536"/>
                    <a:gd name="T9" fmla="*/ 0 w 40"/>
                    <a:gd name="T10" fmla="*/ 0 h 16"/>
                    <a:gd name="T11" fmla="*/ 40 w 40"/>
                    <a:gd name="T12" fmla="*/ 16 h 16"/>
                  </a:gdLst>
                  <a:ahLst/>
                  <a:cxnLst>
                    <a:cxn ang="T6">
                      <a:pos x="T0" y="T1"/>
                    </a:cxn>
                    <a:cxn ang="T7">
                      <a:pos x="T2" y="T3"/>
                    </a:cxn>
                    <a:cxn ang="T8">
                      <a:pos x="T4" y="T5"/>
                    </a:cxn>
                  </a:cxnLst>
                  <a:rect l="T9" t="T10" r="T11" b="T12"/>
                  <a:pathLst>
                    <a:path w="40" h="16">
                      <a:moveTo>
                        <a:pt x="40" y="0"/>
                      </a:moveTo>
                      <a:cubicBezTo>
                        <a:pt x="0" y="0"/>
                        <a:pt x="0" y="0"/>
                        <a:pt x="0" y="0"/>
                      </a:cubicBezTo>
                      <a:cubicBezTo>
                        <a:pt x="5" y="16"/>
                        <a:pt x="36" y="16"/>
                        <a:pt x="40" y="0"/>
                      </a:cubicBezTo>
                      <a:close/>
                    </a:path>
                  </a:pathLst>
                </a:custGeom>
                <a:solidFill>
                  <a:srgbClr val="E8A98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2" name="Freeform 195"/>
                <p:cNvSpPr>
                  <a:spLocks noChangeArrowheads="1"/>
                </p:cNvSpPr>
                <p:nvPr/>
              </p:nvSpPr>
              <p:spPr bwMode="auto">
                <a:xfrm>
                  <a:off x="373062" y="184150"/>
                  <a:ext cx="403225" cy="471488"/>
                </a:xfrm>
                <a:custGeom>
                  <a:avLst/>
                  <a:gdLst>
                    <a:gd name="T0" fmla="*/ 7 w 124"/>
                    <a:gd name="T1" fmla="*/ 69 h 145"/>
                    <a:gd name="T2" fmla="*/ 13 w 124"/>
                    <a:gd name="T3" fmla="*/ 108 h 145"/>
                    <a:gd name="T4" fmla="*/ 62 w 124"/>
                    <a:gd name="T5" fmla="*/ 145 h 145"/>
                    <a:gd name="T6" fmla="*/ 112 w 124"/>
                    <a:gd name="T7" fmla="*/ 108 h 145"/>
                    <a:gd name="T8" fmla="*/ 117 w 124"/>
                    <a:gd name="T9" fmla="*/ 69 h 145"/>
                    <a:gd name="T10" fmla="*/ 62 w 124"/>
                    <a:gd name="T11" fmla="*/ 0 h 145"/>
                    <a:gd name="T12" fmla="*/ 7 w 124"/>
                    <a:gd name="T13" fmla="*/ 69 h 145"/>
                    <a:gd name="T14" fmla="*/ 0 60000 65536"/>
                    <a:gd name="T15" fmla="*/ 0 60000 65536"/>
                    <a:gd name="T16" fmla="*/ 0 60000 65536"/>
                    <a:gd name="T17" fmla="*/ 0 60000 65536"/>
                    <a:gd name="T18" fmla="*/ 0 60000 65536"/>
                    <a:gd name="T19" fmla="*/ 0 60000 65536"/>
                    <a:gd name="T20" fmla="*/ 0 60000 65536"/>
                    <a:gd name="T21" fmla="*/ 0 w 124"/>
                    <a:gd name="T22" fmla="*/ 0 h 145"/>
                    <a:gd name="T23" fmla="*/ 124 w 12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145">
                      <a:moveTo>
                        <a:pt x="7" y="69"/>
                      </a:moveTo>
                      <a:cubicBezTo>
                        <a:pt x="0" y="68"/>
                        <a:pt x="1" y="108"/>
                        <a:pt x="13" y="108"/>
                      </a:cubicBezTo>
                      <a:cubicBezTo>
                        <a:pt x="22" y="128"/>
                        <a:pt x="38" y="145"/>
                        <a:pt x="62" y="145"/>
                      </a:cubicBezTo>
                      <a:cubicBezTo>
                        <a:pt x="86" y="145"/>
                        <a:pt x="103" y="128"/>
                        <a:pt x="112" y="108"/>
                      </a:cubicBezTo>
                      <a:cubicBezTo>
                        <a:pt x="122" y="108"/>
                        <a:pt x="124" y="68"/>
                        <a:pt x="117" y="69"/>
                      </a:cubicBezTo>
                      <a:cubicBezTo>
                        <a:pt x="120" y="27"/>
                        <a:pt x="118" y="0"/>
                        <a:pt x="62" y="0"/>
                      </a:cubicBezTo>
                      <a:cubicBezTo>
                        <a:pt x="7" y="0"/>
                        <a:pt x="4" y="25"/>
                        <a:pt x="7" y="69"/>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3" name="Freeform 196"/>
                <p:cNvSpPr>
                  <a:spLocks noChangeArrowheads="1"/>
                </p:cNvSpPr>
                <p:nvPr/>
              </p:nvSpPr>
              <p:spPr bwMode="auto">
                <a:xfrm>
                  <a:off x="263525" y="727075"/>
                  <a:ext cx="622300" cy="255588"/>
                </a:xfrm>
                <a:custGeom>
                  <a:avLst/>
                  <a:gdLst>
                    <a:gd name="T0" fmla="*/ 7 w 192"/>
                    <a:gd name="T1" fmla="*/ 79 h 79"/>
                    <a:gd name="T2" fmla="*/ 77 w 192"/>
                    <a:gd name="T3" fmla="*/ 0 h 79"/>
                    <a:gd name="T4" fmla="*/ 116 w 192"/>
                    <a:gd name="T5" fmla="*/ 0 h 79"/>
                    <a:gd name="T6" fmla="*/ 186 w 192"/>
                    <a:gd name="T7" fmla="*/ 79 h 79"/>
                    <a:gd name="T8" fmla="*/ 7 w 192"/>
                    <a:gd name="T9" fmla="*/ 79 h 79"/>
                    <a:gd name="T10" fmla="*/ 0 60000 65536"/>
                    <a:gd name="T11" fmla="*/ 0 60000 65536"/>
                    <a:gd name="T12" fmla="*/ 0 60000 65536"/>
                    <a:gd name="T13" fmla="*/ 0 60000 65536"/>
                    <a:gd name="T14" fmla="*/ 0 60000 65536"/>
                    <a:gd name="T15" fmla="*/ 0 w 192"/>
                    <a:gd name="T16" fmla="*/ 0 h 79"/>
                    <a:gd name="T17" fmla="*/ 192 w 192"/>
                    <a:gd name="T18" fmla="*/ 79 h 79"/>
                  </a:gdLst>
                  <a:ahLst/>
                  <a:cxnLst>
                    <a:cxn ang="T10">
                      <a:pos x="T0" y="T1"/>
                    </a:cxn>
                    <a:cxn ang="T11">
                      <a:pos x="T2" y="T3"/>
                    </a:cxn>
                    <a:cxn ang="T12">
                      <a:pos x="T4" y="T5"/>
                    </a:cxn>
                    <a:cxn ang="T13">
                      <a:pos x="T6" y="T7"/>
                    </a:cxn>
                    <a:cxn ang="T14">
                      <a:pos x="T8" y="T9"/>
                    </a:cxn>
                  </a:cxnLst>
                  <a:rect l="T15" t="T16" r="T17" b="T18"/>
                  <a:pathLst>
                    <a:path w="192" h="79">
                      <a:moveTo>
                        <a:pt x="7" y="79"/>
                      </a:moveTo>
                      <a:cubicBezTo>
                        <a:pt x="7" y="43"/>
                        <a:pt x="0" y="7"/>
                        <a:pt x="77" y="0"/>
                      </a:cubicBezTo>
                      <a:cubicBezTo>
                        <a:pt x="89" y="7"/>
                        <a:pt x="102" y="7"/>
                        <a:pt x="116" y="0"/>
                      </a:cubicBezTo>
                      <a:cubicBezTo>
                        <a:pt x="192" y="7"/>
                        <a:pt x="185" y="43"/>
                        <a:pt x="186" y="79"/>
                      </a:cubicBezTo>
                      <a:cubicBezTo>
                        <a:pt x="7" y="79"/>
                        <a:pt x="7" y="79"/>
                        <a:pt x="7" y="79"/>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4" name="Freeform 197"/>
                <p:cNvSpPr>
                  <a:spLocks noChangeArrowheads="1"/>
                </p:cNvSpPr>
                <p:nvPr/>
              </p:nvSpPr>
              <p:spPr bwMode="auto">
                <a:xfrm>
                  <a:off x="369887" y="125412"/>
                  <a:ext cx="454025" cy="334963"/>
                </a:xfrm>
                <a:custGeom>
                  <a:avLst/>
                  <a:gdLst>
                    <a:gd name="T0" fmla="*/ 108 w 140"/>
                    <a:gd name="T1" fmla="*/ 103 h 103"/>
                    <a:gd name="T2" fmla="*/ 118 w 140"/>
                    <a:gd name="T3" fmla="*/ 87 h 103"/>
                    <a:gd name="T4" fmla="*/ 28 w 140"/>
                    <a:gd name="T5" fmla="*/ 24 h 103"/>
                    <a:gd name="T6" fmla="*/ 8 w 140"/>
                    <a:gd name="T7" fmla="*/ 87 h 103"/>
                    <a:gd name="T8" fmla="*/ 19 w 140"/>
                    <a:gd name="T9" fmla="*/ 103 h 103"/>
                    <a:gd name="T10" fmla="*/ 28 w 140"/>
                    <a:gd name="T11" fmla="*/ 55 h 103"/>
                    <a:gd name="T12" fmla="*/ 53 w 140"/>
                    <a:gd name="T13" fmla="*/ 64 h 103"/>
                    <a:gd name="T14" fmla="*/ 85 w 140"/>
                    <a:gd name="T15" fmla="*/ 68 h 103"/>
                    <a:gd name="T16" fmla="*/ 108 w 140"/>
                    <a:gd name="T17" fmla="*/ 103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03"/>
                    <a:gd name="T29" fmla="*/ 140 w 140"/>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03">
                      <a:moveTo>
                        <a:pt x="108" y="103"/>
                      </a:moveTo>
                      <a:cubicBezTo>
                        <a:pt x="108" y="93"/>
                        <a:pt x="109" y="87"/>
                        <a:pt x="118" y="87"/>
                      </a:cubicBezTo>
                      <a:cubicBezTo>
                        <a:pt x="140" y="6"/>
                        <a:pt x="57" y="0"/>
                        <a:pt x="28" y="24"/>
                      </a:cubicBezTo>
                      <a:cubicBezTo>
                        <a:pt x="2" y="26"/>
                        <a:pt x="0" y="57"/>
                        <a:pt x="8" y="87"/>
                      </a:cubicBezTo>
                      <a:cubicBezTo>
                        <a:pt x="17" y="87"/>
                        <a:pt x="19" y="93"/>
                        <a:pt x="19" y="103"/>
                      </a:cubicBezTo>
                      <a:cubicBezTo>
                        <a:pt x="21" y="84"/>
                        <a:pt x="20" y="65"/>
                        <a:pt x="28" y="55"/>
                      </a:cubicBezTo>
                      <a:cubicBezTo>
                        <a:pt x="36" y="58"/>
                        <a:pt x="44" y="63"/>
                        <a:pt x="53" y="64"/>
                      </a:cubicBezTo>
                      <a:cubicBezTo>
                        <a:pt x="70" y="67"/>
                        <a:pt x="79" y="64"/>
                        <a:pt x="85" y="68"/>
                      </a:cubicBezTo>
                      <a:cubicBezTo>
                        <a:pt x="100" y="77"/>
                        <a:pt x="105" y="83"/>
                        <a:pt x="108" y="103"/>
                      </a:cubicBezTo>
                      <a:close/>
                    </a:path>
                  </a:pathLst>
                </a:custGeom>
                <a:solidFill>
                  <a:srgbClr val="6633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6" name="Freeform 198"/>
                <p:cNvSpPr>
                  <a:spLocks noEditPoints="1" noChangeArrowheads="1"/>
                </p:cNvSpPr>
                <p:nvPr/>
              </p:nvSpPr>
              <p:spPr bwMode="auto">
                <a:xfrm>
                  <a:off x="441325"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8 w 70"/>
                    <a:gd name="T13" fmla="*/ 9 h 41"/>
                    <a:gd name="T14" fmla="*/ 8 w 70"/>
                    <a:gd name="T15" fmla="*/ 35 h 41"/>
                    <a:gd name="T16" fmla="*/ 64 w 70"/>
                    <a:gd name="T17" fmla="*/ 35 h 41"/>
                    <a:gd name="T18" fmla="*/ 64 w 70"/>
                    <a:gd name="T19" fmla="*/ 9 h 41"/>
                    <a:gd name="T20" fmla="*/ 8 w 70"/>
                    <a:gd name="T21" fmla="*/ 9 h 41"/>
                    <a:gd name="T22" fmla="*/ 8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8" y="9"/>
                      </a:moveTo>
                      <a:lnTo>
                        <a:pt x="8" y="35"/>
                      </a:lnTo>
                      <a:lnTo>
                        <a:pt x="64" y="35"/>
                      </a:lnTo>
                      <a:lnTo>
                        <a:pt x="64" y="9"/>
                      </a:lnTo>
                      <a:lnTo>
                        <a:pt x="8" y="9"/>
                      </a:lnTo>
                      <a:lnTo>
                        <a:pt x="8"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7" name="Freeform 199"/>
                <p:cNvSpPr>
                  <a:spLocks noEditPoints="1" noChangeArrowheads="1"/>
                </p:cNvSpPr>
                <p:nvPr/>
              </p:nvSpPr>
              <p:spPr bwMode="auto">
                <a:xfrm>
                  <a:off x="596900"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6 w 70"/>
                    <a:gd name="T13" fmla="*/ 9 h 41"/>
                    <a:gd name="T14" fmla="*/ 6 w 70"/>
                    <a:gd name="T15" fmla="*/ 35 h 41"/>
                    <a:gd name="T16" fmla="*/ 62 w 70"/>
                    <a:gd name="T17" fmla="*/ 35 h 41"/>
                    <a:gd name="T18" fmla="*/ 62 w 70"/>
                    <a:gd name="T19" fmla="*/ 9 h 41"/>
                    <a:gd name="T20" fmla="*/ 6 w 70"/>
                    <a:gd name="T21" fmla="*/ 9 h 41"/>
                    <a:gd name="T22" fmla="*/ 6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6" y="9"/>
                      </a:moveTo>
                      <a:lnTo>
                        <a:pt x="6" y="35"/>
                      </a:lnTo>
                      <a:lnTo>
                        <a:pt x="62" y="35"/>
                      </a:lnTo>
                      <a:lnTo>
                        <a:pt x="62" y="9"/>
                      </a:lnTo>
                      <a:lnTo>
                        <a:pt x="6" y="9"/>
                      </a:lnTo>
                      <a:lnTo>
                        <a:pt x="6"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8" name="Freeform 200"/>
                <p:cNvSpPr>
                  <a:spLocks noChangeArrowheads="1"/>
                </p:cNvSpPr>
                <p:nvPr/>
              </p:nvSpPr>
              <p:spPr bwMode="auto">
                <a:xfrm>
                  <a:off x="552450" y="438150"/>
                  <a:ext cx="47625" cy="9525"/>
                </a:xfrm>
                <a:custGeom>
                  <a:avLst/>
                  <a:gdLst>
                    <a:gd name="T0" fmla="*/ 0 w 30"/>
                    <a:gd name="T1" fmla="*/ 0 h 6"/>
                    <a:gd name="T2" fmla="*/ 30 w 30"/>
                    <a:gd name="T3" fmla="*/ 0 h 6"/>
                    <a:gd name="T4" fmla="*/ 30 w 30"/>
                    <a:gd name="T5" fmla="*/ 6 h 6"/>
                    <a:gd name="T6" fmla="*/ 0 w 30"/>
                    <a:gd name="T7" fmla="*/ 6 h 6"/>
                    <a:gd name="T8" fmla="*/ 0 w 30"/>
                    <a:gd name="T9" fmla="*/ 0 h 6"/>
                    <a:gd name="T10" fmla="*/ 0 w 30"/>
                    <a:gd name="T11" fmla="*/ 0 h 6"/>
                    <a:gd name="T12" fmla="*/ 0 60000 65536"/>
                    <a:gd name="T13" fmla="*/ 0 60000 65536"/>
                    <a:gd name="T14" fmla="*/ 0 60000 65536"/>
                    <a:gd name="T15" fmla="*/ 0 60000 65536"/>
                    <a:gd name="T16" fmla="*/ 0 60000 65536"/>
                    <a:gd name="T17" fmla="*/ 0 60000 65536"/>
                    <a:gd name="T18" fmla="*/ 0 w 30"/>
                    <a:gd name="T19" fmla="*/ 0 h 6"/>
                    <a:gd name="T20" fmla="*/ 30 w 30"/>
                    <a:gd name="T21" fmla="*/ 6 h 6"/>
                  </a:gdLst>
                  <a:ahLst/>
                  <a:cxnLst>
                    <a:cxn ang="T12">
                      <a:pos x="T0" y="T1"/>
                    </a:cxn>
                    <a:cxn ang="T13">
                      <a:pos x="T2" y="T3"/>
                    </a:cxn>
                    <a:cxn ang="T14">
                      <a:pos x="T4" y="T5"/>
                    </a:cxn>
                    <a:cxn ang="T15">
                      <a:pos x="T6" y="T7"/>
                    </a:cxn>
                    <a:cxn ang="T16">
                      <a:pos x="T8" y="T9"/>
                    </a:cxn>
                    <a:cxn ang="T17">
                      <a:pos x="T10" y="T11"/>
                    </a:cxn>
                  </a:cxnLst>
                  <a:rect l="T18" t="T19" r="T20" b="T21"/>
                  <a:pathLst>
                    <a:path w="30" h="6">
                      <a:moveTo>
                        <a:pt x="0" y="0"/>
                      </a:moveTo>
                      <a:lnTo>
                        <a:pt x="30" y="0"/>
                      </a:lnTo>
                      <a:lnTo>
                        <a:pt x="30" y="6"/>
                      </a:lnTo>
                      <a:lnTo>
                        <a:pt x="0" y="6"/>
                      </a:lnTo>
                      <a:lnTo>
                        <a:pt x="0" y="0"/>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9" name="Freeform 201"/>
                <p:cNvSpPr>
                  <a:spLocks noChangeArrowheads="1"/>
                </p:cNvSpPr>
                <p:nvPr/>
              </p:nvSpPr>
              <p:spPr bwMode="auto">
                <a:xfrm>
                  <a:off x="534987" y="755650"/>
                  <a:ext cx="79375" cy="227013"/>
                </a:xfrm>
                <a:custGeom>
                  <a:avLst/>
                  <a:gdLst>
                    <a:gd name="T0" fmla="*/ 0 w 50"/>
                    <a:gd name="T1" fmla="*/ 25 h 143"/>
                    <a:gd name="T2" fmla="*/ 15 w 50"/>
                    <a:gd name="T3" fmla="*/ 55 h 143"/>
                    <a:gd name="T4" fmla="*/ 9 w 50"/>
                    <a:gd name="T5" fmla="*/ 143 h 143"/>
                    <a:gd name="T6" fmla="*/ 43 w 50"/>
                    <a:gd name="T7" fmla="*/ 143 h 143"/>
                    <a:gd name="T8" fmla="*/ 35 w 50"/>
                    <a:gd name="T9" fmla="*/ 55 h 143"/>
                    <a:gd name="T10" fmla="*/ 50 w 50"/>
                    <a:gd name="T11" fmla="*/ 25 h 143"/>
                    <a:gd name="T12" fmla="*/ 25 w 50"/>
                    <a:gd name="T13" fmla="*/ 0 h 143"/>
                    <a:gd name="T14" fmla="*/ 0 w 50"/>
                    <a:gd name="T15" fmla="*/ 25 h 143"/>
                    <a:gd name="T16" fmla="*/ 0 w 50"/>
                    <a:gd name="T17" fmla="*/ 2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143"/>
                    <a:gd name="T29" fmla="*/ 50 w 50"/>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143">
                      <a:moveTo>
                        <a:pt x="0" y="25"/>
                      </a:moveTo>
                      <a:lnTo>
                        <a:pt x="15" y="55"/>
                      </a:lnTo>
                      <a:lnTo>
                        <a:pt x="9" y="143"/>
                      </a:lnTo>
                      <a:lnTo>
                        <a:pt x="43" y="143"/>
                      </a:lnTo>
                      <a:lnTo>
                        <a:pt x="35" y="55"/>
                      </a:lnTo>
                      <a:lnTo>
                        <a:pt x="50" y="25"/>
                      </a:lnTo>
                      <a:lnTo>
                        <a:pt x="25" y="0"/>
                      </a:lnTo>
                      <a:lnTo>
                        <a:pt x="0" y="25"/>
                      </a:lnTo>
                      <a:lnTo>
                        <a:pt x="0" y="25"/>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grpSp>
        <p:nvGrpSpPr>
          <p:cNvPr id="173" name="组合 172"/>
          <p:cNvGrpSpPr/>
          <p:nvPr/>
        </p:nvGrpSpPr>
        <p:grpSpPr>
          <a:xfrm>
            <a:off x="3783469" y="1892423"/>
            <a:ext cx="5029606" cy="453909"/>
            <a:chOff x="4305990" y="1892423"/>
            <a:chExt cx="4723710" cy="453909"/>
          </a:xfrm>
        </p:grpSpPr>
        <p:sp>
          <p:nvSpPr>
            <p:cNvPr id="61" name="任意多边形 60"/>
            <p:cNvSpPr/>
            <p:nvPr/>
          </p:nvSpPr>
          <p:spPr>
            <a:xfrm>
              <a:off x="4406099" y="1892423"/>
              <a:ext cx="4623601"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3F6373"/>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rPr>
                <a:t>外磁场驱动细菌</a:t>
              </a:r>
              <a:r>
                <a:rPr lang="zh-CN" altLang="en-US" sz="2000" b="1" dirty="0">
                  <a:solidFill>
                    <a:sysClr val="window" lastClr="FFFFFF"/>
                  </a:solidFill>
                  <a:latin typeface="宋体" panose="02010600030101010101" pitchFamily="2" charset="-122"/>
                </a:rPr>
                <a:t>鞭毛机器人</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57" name="Group 472"/>
            <p:cNvGrpSpPr>
              <a:grpSpLocks/>
            </p:cNvGrpSpPr>
            <p:nvPr/>
          </p:nvGrpSpPr>
          <p:grpSpPr bwMode="auto">
            <a:xfrm>
              <a:off x="4305990" y="1892423"/>
              <a:ext cx="453908" cy="453909"/>
              <a:chOff x="0" y="0"/>
              <a:chExt cx="1570" cy="1570"/>
            </a:xfrm>
          </p:grpSpPr>
          <p:sp>
            <p:nvSpPr>
              <p:cNvPr id="58" name="Oval 51"/>
              <p:cNvSpPr>
                <a:spLocks noChangeArrowheads="1"/>
              </p:cNvSpPr>
              <p:nvPr/>
            </p:nvSpPr>
            <p:spPr bwMode="auto">
              <a:xfrm>
                <a:off x="0" y="0"/>
                <a:ext cx="1570" cy="1570"/>
              </a:xfrm>
              <a:prstGeom prst="ellipse">
                <a:avLst/>
              </a:prstGeom>
              <a:solidFill>
                <a:srgbClr val="3F637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9" name="Freeform 193"/>
              <p:cNvSpPr>
                <a:spLocks noChangeArrowheads="1"/>
              </p:cNvSpPr>
              <p:nvPr/>
            </p:nvSpPr>
            <p:spPr bwMode="auto">
              <a:xfrm>
                <a:off x="455" y="125"/>
                <a:ext cx="1115" cy="1445"/>
              </a:xfrm>
              <a:custGeom>
                <a:avLst/>
                <a:gdLst>
                  <a:gd name="T0" fmla="*/ 11 w 252"/>
                  <a:gd name="T1" fmla="*/ 288 h 327"/>
                  <a:gd name="T2" fmla="*/ 6 w 252"/>
                  <a:gd name="T3" fmla="*/ 279 h 327"/>
                  <a:gd name="T4" fmla="*/ 5 w 252"/>
                  <a:gd name="T5" fmla="*/ 270 h 327"/>
                  <a:gd name="T6" fmla="*/ 7 w 252"/>
                  <a:gd name="T7" fmla="*/ 263 h 327"/>
                  <a:gd name="T8" fmla="*/ 9 w 252"/>
                  <a:gd name="T9" fmla="*/ 258 h 327"/>
                  <a:gd name="T10" fmla="*/ 14 w 252"/>
                  <a:gd name="T11" fmla="*/ 253 h 327"/>
                  <a:gd name="T12" fmla="*/ 19 w 252"/>
                  <a:gd name="T13" fmla="*/ 88 h 327"/>
                  <a:gd name="T14" fmla="*/ 18 w 252"/>
                  <a:gd name="T15" fmla="*/ 80 h 327"/>
                  <a:gd name="T16" fmla="*/ 17 w 252"/>
                  <a:gd name="T17" fmla="*/ 73 h 327"/>
                  <a:gd name="T18" fmla="*/ 15 w 252"/>
                  <a:gd name="T19" fmla="*/ 66 h 327"/>
                  <a:gd name="T20" fmla="*/ 11 w 252"/>
                  <a:gd name="T21" fmla="*/ 58 h 327"/>
                  <a:gd name="T22" fmla="*/ 8 w 252"/>
                  <a:gd name="T23" fmla="*/ 54 h 327"/>
                  <a:gd name="T24" fmla="*/ 6 w 252"/>
                  <a:gd name="T25" fmla="*/ 52 h 327"/>
                  <a:gd name="T26" fmla="*/ 4 w 252"/>
                  <a:gd name="T27" fmla="*/ 48 h 327"/>
                  <a:gd name="T28" fmla="*/ 1 w 252"/>
                  <a:gd name="T29" fmla="*/ 43 h 327"/>
                  <a:gd name="T30" fmla="*/ 0 w 252"/>
                  <a:gd name="T31" fmla="*/ 38 h 327"/>
                  <a:gd name="T32" fmla="*/ 0 w 252"/>
                  <a:gd name="T33" fmla="*/ 31 h 327"/>
                  <a:gd name="T34" fmla="*/ 1 w 252"/>
                  <a:gd name="T35" fmla="*/ 24 h 327"/>
                  <a:gd name="T36" fmla="*/ 3 w 252"/>
                  <a:gd name="T37" fmla="*/ 18 h 327"/>
                  <a:gd name="T38" fmla="*/ 5 w 252"/>
                  <a:gd name="T39" fmla="*/ 13 h 327"/>
                  <a:gd name="T40" fmla="*/ 9 w 252"/>
                  <a:gd name="T41" fmla="*/ 10 h 327"/>
                  <a:gd name="T42" fmla="*/ 33 w 252"/>
                  <a:gd name="T43" fmla="*/ 33 h 327"/>
                  <a:gd name="T44" fmla="*/ 36 w 252"/>
                  <a:gd name="T45" fmla="*/ 32 h 327"/>
                  <a:gd name="T46" fmla="*/ 39 w 252"/>
                  <a:gd name="T47" fmla="*/ 30 h 327"/>
                  <a:gd name="T48" fmla="*/ 41 w 252"/>
                  <a:gd name="T49" fmla="*/ 27 h 327"/>
                  <a:gd name="T50" fmla="*/ 42 w 252"/>
                  <a:gd name="T51" fmla="*/ 25 h 327"/>
                  <a:gd name="T52" fmla="*/ 42 w 252"/>
                  <a:gd name="T53" fmla="*/ 16 h 327"/>
                  <a:gd name="T54" fmla="*/ 41 w 252"/>
                  <a:gd name="T55" fmla="*/ 11 h 327"/>
                  <a:gd name="T56" fmla="*/ 40 w 252"/>
                  <a:gd name="T57" fmla="*/ 8 h 327"/>
                  <a:gd name="T58" fmla="*/ 39 w 252"/>
                  <a:gd name="T59" fmla="*/ 4 h 327"/>
                  <a:gd name="T60" fmla="*/ 39 w 252"/>
                  <a:gd name="T61" fmla="*/ 0 h 327"/>
                  <a:gd name="T62" fmla="*/ 41 w 252"/>
                  <a:gd name="T63" fmla="*/ 0 h 327"/>
                  <a:gd name="T64" fmla="*/ 45 w 252"/>
                  <a:gd name="T65" fmla="*/ 2 h 327"/>
                  <a:gd name="T66" fmla="*/ 50 w 252"/>
                  <a:gd name="T67" fmla="*/ 5 h 327"/>
                  <a:gd name="T68" fmla="*/ 80 w 252"/>
                  <a:gd name="T69" fmla="*/ 36 h 327"/>
                  <a:gd name="T70" fmla="*/ 80 w 252"/>
                  <a:gd name="T71" fmla="*/ 34 h 327"/>
                  <a:gd name="T72" fmla="*/ 80 w 252"/>
                  <a:gd name="T73" fmla="*/ 31 h 327"/>
                  <a:gd name="T74" fmla="*/ 81 w 252"/>
                  <a:gd name="T75" fmla="*/ 29 h 327"/>
                  <a:gd name="T76" fmla="*/ 81 w 252"/>
                  <a:gd name="T77" fmla="*/ 28 h 327"/>
                  <a:gd name="T78" fmla="*/ 81 w 252"/>
                  <a:gd name="T79" fmla="*/ 26 h 327"/>
                  <a:gd name="T80" fmla="*/ 82 w 252"/>
                  <a:gd name="T81" fmla="*/ 23 h 327"/>
                  <a:gd name="T82" fmla="*/ 82 w 252"/>
                  <a:gd name="T83" fmla="*/ 21 h 327"/>
                  <a:gd name="T84" fmla="*/ 83 w 252"/>
                  <a:gd name="T85" fmla="*/ 18 h 327"/>
                  <a:gd name="T86" fmla="*/ 84 w 252"/>
                  <a:gd name="T87" fmla="*/ 17 h 327"/>
                  <a:gd name="T88" fmla="*/ 85 w 252"/>
                  <a:gd name="T89" fmla="*/ 15 h 327"/>
                  <a:gd name="T90" fmla="*/ 88 w 252"/>
                  <a:gd name="T91" fmla="*/ 11 h 327"/>
                  <a:gd name="T92" fmla="*/ 91 w 252"/>
                  <a:gd name="T93" fmla="*/ 10 h 327"/>
                  <a:gd name="T94" fmla="*/ 123 w 252"/>
                  <a:gd name="T95" fmla="*/ 22 h 327"/>
                  <a:gd name="T96" fmla="*/ 122 w 252"/>
                  <a:gd name="T97" fmla="*/ 15 h 327"/>
                  <a:gd name="T98" fmla="*/ 121 w 252"/>
                  <a:gd name="T99" fmla="*/ 10 h 327"/>
                  <a:gd name="T100" fmla="*/ 121 w 252"/>
                  <a:gd name="T101" fmla="*/ 8 h 327"/>
                  <a:gd name="T102" fmla="*/ 119 w 252"/>
                  <a:gd name="T103" fmla="*/ 3 h 327"/>
                  <a:gd name="T104" fmla="*/ 120 w 252"/>
                  <a:gd name="T105" fmla="*/ 0 h 327"/>
                  <a:gd name="T106" fmla="*/ 123 w 252"/>
                  <a:gd name="T107" fmla="*/ 0 h 327"/>
                  <a:gd name="T108" fmla="*/ 127 w 252"/>
                  <a:gd name="T109" fmla="*/ 3 h 327"/>
                  <a:gd name="T110" fmla="*/ 131 w 252"/>
                  <a:gd name="T111" fmla="*/ 6 h 327"/>
                  <a:gd name="T112" fmla="*/ 133 w 252"/>
                  <a:gd name="T113" fmla="*/ 8 h 327"/>
                  <a:gd name="T114" fmla="*/ 134 w 252"/>
                  <a:gd name="T115" fmla="*/ 9 h 327"/>
                  <a:gd name="T116" fmla="*/ 74 w 252"/>
                  <a:gd name="T117" fmla="*/ 327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2"/>
                  <a:gd name="T178" fmla="*/ 0 h 327"/>
                  <a:gd name="T179" fmla="*/ 252 w 252"/>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2" h="327">
                    <a:moveTo>
                      <a:pt x="48" y="325"/>
                    </a:moveTo>
                    <a:cubicBezTo>
                      <a:pt x="14" y="291"/>
                      <a:pt x="14" y="291"/>
                      <a:pt x="14" y="291"/>
                    </a:cubicBezTo>
                    <a:cubicBezTo>
                      <a:pt x="14" y="291"/>
                      <a:pt x="13" y="290"/>
                      <a:pt x="13" y="289"/>
                    </a:cubicBezTo>
                    <a:cubicBezTo>
                      <a:pt x="12" y="289"/>
                      <a:pt x="11" y="288"/>
                      <a:pt x="11" y="288"/>
                    </a:cubicBezTo>
                    <a:cubicBezTo>
                      <a:pt x="10" y="287"/>
                      <a:pt x="10" y="286"/>
                      <a:pt x="9" y="286"/>
                    </a:cubicBezTo>
                    <a:cubicBezTo>
                      <a:pt x="9" y="285"/>
                      <a:pt x="9" y="284"/>
                      <a:pt x="8" y="283"/>
                    </a:cubicBezTo>
                    <a:cubicBezTo>
                      <a:pt x="8" y="283"/>
                      <a:pt x="7" y="282"/>
                      <a:pt x="7" y="281"/>
                    </a:cubicBezTo>
                    <a:cubicBezTo>
                      <a:pt x="7" y="281"/>
                      <a:pt x="7" y="280"/>
                      <a:pt x="6" y="279"/>
                    </a:cubicBezTo>
                    <a:cubicBezTo>
                      <a:pt x="6" y="278"/>
                      <a:pt x="6" y="278"/>
                      <a:pt x="6" y="277"/>
                    </a:cubicBezTo>
                    <a:cubicBezTo>
                      <a:pt x="6" y="276"/>
                      <a:pt x="5" y="275"/>
                      <a:pt x="5" y="275"/>
                    </a:cubicBezTo>
                    <a:cubicBezTo>
                      <a:pt x="5" y="274"/>
                      <a:pt x="5" y="273"/>
                      <a:pt x="5" y="272"/>
                    </a:cubicBezTo>
                    <a:cubicBezTo>
                      <a:pt x="5" y="272"/>
                      <a:pt x="5" y="271"/>
                      <a:pt x="5" y="270"/>
                    </a:cubicBezTo>
                    <a:cubicBezTo>
                      <a:pt x="5" y="270"/>
                      <a:pt x="5" y="269"/>
                      <a:pt x="5" y="268"/>
                    </a:cubicBezTo>
                    <a:cubicBezTo>
                      <a:pt x="5" y="268"/>
                      <a:pt x="6" y="267"/>
                      <a:pt x="6" y="266"/>
                    </a:cubicBezTo>
                    <a:cubicBezTo>
                      <a:pt x="6" y="266"/>
                      <a:pt x="6" y="265"/>
                      <a:pt x="6" y="265"/>
                    </a:cubicBezTo>
                    <a:cubicBezTo>
                      <a:pt x="6" y="264"/>
                      <a:pt x="6" y="264"/>
                      <a:pt x="7" y="263"/>
                    </a:cubicBezTo>
                    <a:cubicBezTo>
                      <a:pt x="7" y="263"/>
                      <a:pt x="7" y="262"/>
                      <a:pt x="7" y="262"/>
                    </a:cubicBezTo>
                    <a:cubicBezTo>
                      <a:pt x="7" y="261"/>
                      <a:pt x="8" y="261"/>
                      <a:pt x="8" y="260"/>
                    </a:cubicBezTo>
                    <a:cubicBezTo>
                      <a:pt x="8" y="260"/>
                      <a:pt x="8" y="259"/>
                      <a:pt x="9" y="259"/>
                    </a:cubicBezTo>
                    <a:cubicBezTo>
                      <a:pt x="9" y="258"/>
                      <a:pt x="9" y="258"/>
                      <a:pt x="9" y="258"/>
                    </a:cubicBezTo>
                    <a:cubicBezTo>
                      <a:pt x="10" y="257"/>
                      <a:pt x="10" y="257"/>
                      <a:pt x="10" y="256"/>
                    </a:cubicBezTo>
                    <a:cubicBezTo>
                      <a:pt x="11" y="256"/>
                      <a:pt x="11" y="256"/>
                      <a:pt x="11" y="255"/>
                    </a:cubicBezTo>
                    <a:cubicBezTo>
                      <a:pt x="12" y="255"/>
                      <a:pt x="12" y="255"/>
                      <a:pt x="12" y="254"/>
                    </a:cubicBezTo>
                    <a:cubicBezTo>
                      <a:pt x="13" y="254"/>
                      <a:pt x="13" y="254"/>
                      <a:pt x="14" y="253"/>
                    </a:cubicBezTo>
                    <a:cubicBezTo>
                      <a:pt x="14" y="253"/>
                      <a:pt x="14" y="253"/>
                      <a:pt x="15" y="252"/>
                    </a:cubicBezTo>
                    <a:cubicBezTo>
                      <a:pt x="15" y="252"/>
                      <a:pt x="16" y="252"/>
                      <a:pt x="16" y="252"/>
                    </a:cubicBezTo>
                    <a:cubicBezTo>
                      <a:pt x="17" y="251"/>
                      <a:pt x="17" y="251"/>
                      <a:pt x="18" y="251"/>
                    </a:cubicBezTo>
                    <a:cubicBezTo>
                      <a:pt x="19" y="88"/>
                      <a:pt x="19" y="88"/>
                      <a:pt x="19" y="88"/>
                    </a:cubicBezTo>
                    <a:cubicBezTo>
                      <a:pt x="19" y="86"/>
                      <a:pt x="19" y="86"/>
                      <a:pt x="19" y="86"/>
                    </a:cubicBezTo>
                    <a:cubicBezTo>
                      <a:pt x="18" y="84"/>
                      <a:pt x="18" y="84"/>
                      <a:pt x="18" y="84"/>
                    </a:cubicBezTo>
                    <a:cubicBezTo>
                      <a:pt x="18" y="82"/>
                      <a:pt x="18" y="82"/>
                      <a:pt x="18" y="82"/>
                    </a:cubicBezTo>
                    <a:cubicBezTo>
                      <a:pt x="18" y="80"/>
                      <a:pt x="18" y="80"/>
                      <a:pt x="18" y="80"/>
                    </a:cubicBezTo>
                    <a:cubicBezTo>
                      <a:pt x="18" y="78"/>
                      <a:pt x="18" y="78"/>
                      <a:pt x="18" y="78"/>
                    </a:cubicBezTo>
                    <a:cubicBezTo>
                      <a:pt x="18" y="76"/>
                      <a:pt x="18" y="76"/>
                      <a:pt x="18" y="76"/>
                    </a:cubicBezTo>
                    <a:cubicBezTo>
                      <a:pt x="17" y="74"/>
                      <a:pt x="17" y="74"/>
                      <a:pt x="17" y="74"/>
                    </a:cubicBezTo>
                    <a:cubicBezTo>
                      <a:pt x="17" y="73"/>
                      <a:pt x="17" y="73"/>
                      <a:pt x="17" y="73"/>
                    </a:cubicBezTo>
                    <a:cubicBezTo>
                      <a:pt x="17" y="71"/>
                      <a:pt x="17" y="71"/>
                      <a:pt x="17" y="71"/>
                    </a:cubicBezTo>
                    <a:cubicBezTo>
                      <a:pt x="16" y="69"/>
                      <a:pt x="16" y="69"/>
                      <a:pt x="16" y="69"/>
                    </a:cubicBezTo>
                    <a:cubicBezTo>
                      <a:pt x="16" y="68"/>
                      <a:pt x="16" y="68"/>
                      <a:pt x="16" y="68"/>
                    </a:cubicBezTo>
                    <a:cubicBezTo>
                      <a:pt x="15" y="66"/>
                      <a:pt x="15" y="66"/>
                      <a:pt x="15" y="66"/>
                    </a:cubicBezTo>
                    <a:cubicBezTo>
                      <a:pt x="14" y="64"/>
                      <a:pt x="14" y="64"/>
                      <a:pt x="14" y="64"/>
                    </a:cubicBezTo>
                    <a:cubicBezTo>
                      <a:pt x="13" y="62"/>
                      <a:pt x="13" y="62"/>
                      <a:pt x="13" y="62"/>
                    </a:cubicBezTo>
                    <a:cubicBezTo>
                      <a:pt x="12" y="60"/>
                      <a:pt x="12" y="60"/>
                      <a:pt x="12" y="60"/>
                    </a:cubicBezTo>
                    <a:cubicBezTo>
                      <a:pt x="11" y="58"/>
                      <a:pt x="11" y="58"/>
                      <a:pt x="11" y="58"/>
                    </a:cubicBezTo>
                    <a:cubicBezTo>
                      <a:pt x="10" y="57"/>
                      <a:pt x="10" y="57"/>
                      <a:pt x="10" y="57"/>
                    </a:cubicBezTo>
                    <a:cubicBezTo>
                      <a:pt x="10" y="56"/>
                      <a:pt x="10" y="56"/>
                      <a:pt x="10" y="56"/>
                    </a:cubicBezTo>
                    <a:cubicBezTo>
                      <a:pt x="9" y="55"/>
                      <a:pt x="9" y="55"/>
                      <a:pt x="9" y="55"/>
                    </a:cubicBezTo>
                    <a:cubicBezTo>
                      <a:pt x="8" y="54"/>
                      <a:pt x="8" y="54"/>
                      <a:pt x="8" y="54"/>
                    </a:cubicBezTo>
                    <a:cubicBezTo>
                      <a:pt x="7" y="53"/>
                      <a:pt x="7" y="53"/>
                      <a:pt x="7" y="53"/>
                    </a:cubicBezTo>
                    <a:cubicBezTo>
                      <a:pt x="7" y="52"/>
                      <a:pt x="7" y="52"/>
                      <a:pt x="7" y="52"/>
                    </a:cubicBezTo>
                    <a:cubicBezTo>
                      <a:pt x="7" y="52"/>
                      <a:pt x="7" y="52"/>
                      <a:pt x="7" y="52"/>
                    </a:cubicBezTo>
                    <a:cubicBezTo>
                      <a:pt x="6" y="52"/>
                      <a:pt x="6" y="52"/>
                      <a:pt x="6" y="52"/>
                    </a:cubicBezTo>
                    <a:cubicBezTo>
                      <a:pt x="6" y="52"/>
                      <a:pt x="6" y="52"/>
                      <a:pt x="6" y="52"/>
                    </a:cubicBezTo>
                    <a:cubicBezTo>
                      <a:pt x="5" y="50"/>
                      <a:pt x="5" y="50"/>
                      <a:pt x="5" y="50"/>
                    </a:cubicBezTo>
                    <a:cubicBezTo>
                      <a:pt x="5" y="50"/>
                      <a:pt x="5" y="50"/>
                      <a:pt x="4" y="49"/>
                    </a:cubicBezTo>
                    <a:cubicBezTo>
                      <a:pt x="4" y="49"/>
                      <a:pt x="4" y="49"/>
                      <a:pt x="4" y="48"/>
                    </a:cubicBezTo>
                    <a:cubicBezTo>
                      <a:pt x="3" y="48"/>
                      <a:pt x="3" y="47"/>
                      <a:pt x="3" y="47"/>
                    </a:cubicBezTo>
                    <a:cubicBezTo>
                      <a:pt x="3" y="47"/>
                      <a:pt x="2" y="46"/>
                      <a:pt x="2" y="46"/>
                    </a:cubicBezTo>
                    <a:cubicBezTo>
                      <a:pt x="2" y="45"/>
                      <a:pt x="2" y="45"/>
                      <a:pt x="1" y="45"/>
                    </a:cubicBezTo>
                    <a:cubicBezTo>
                      <a:pt x="1" y="44"/>
                      <a:pt x="1" y="44"/>
                      <a:pt x="1" y="43"/>
                    </a:cubicBezTo>
                    <a:cubicBezTo>
                      <a:pt x="1" y="43"/>
                      <a:pt x="1" y="43"/>
                      <a:pt x="0" y="42"/>
                    </a:cubicBezTo>
                    <a:cubicBezTo>
                      <a:pt x="0" y="42"/>
                      <a:pt x="0" y="41"/>
                      <a:pt x="0" y="41"/>
                    </a:cubicBezTo>
                    <a:cubicBezTo>
                      <a:pt x="0" y="40"/>
                      <a:pt x="0" y="40"/>
                      <a:pt x="0" y="40"/>
                    </a:cubicBezTo>
                    <a:cubicBezTo>
                      <a:pt x="0" y="39"/>
                      <a:pt x="0" y="38"/>
                      <a:pt x="0" y="38"/>
                    </a:cubicBezTo>
                    <a:cubicBezTo>
                      <a:pt x="0" y="37"/>
                      <a:pt x="0" y="37"/>
                      <a:pt x="0" y="36"/>
                    </a:cubicBezTo>
                    <a:cubicBezTo>
                      <a:pt x="0" y="35"/>
                      <a:pt x="0" y="35"/>
                      <a:pt x="0" y="34"/>
                    </a:cubicBezTo>
                    <a:cubicBezTo>
                      <a:pt x="0" y="34"/>
                      <a:pt x="0" y="33"/>
                      <a:pt x="0" y="32"/>
                    </a:cubicBezTo>
                    <a:cubicBezTo>
                      <a:pt x="0" y="32"/>
                      <a:pt x="0" y="31"/>
                      <a:pt x="0" y="31"/>
                    </a:cubicBezTo>
                    <a:cubicBezTo>
                      <a:pt x="0" y="30"/>
                      <a:pt x="0" y="30"/>
                      <a:pt x="0" y="29"/>
                    </a:cubicBezTo>
                    <a:cubicBezTo>
                      <a:pt x="0" y="29"/>
                      <a:pt x="0" y="28"/>
                      <a:pt x="0" y="28"/>
                    </a:cubicBezTo>
                    <a:cubicBezTo>
                      <a:pt x="0" y="27"/>
                      <a:pt x="0" y="26"/>
                      <a:pt x="0" y="26"/>
                    </a:cubicBezTo>
                    <a:cubicBezTo>
                      <a:pt x="0" y="25"/>
                      <a:pt x="1" y="25"/>
                      <a:pt x="1" y="24"/>
                    </a:cubicBezTo>
                    <a:cubicBezTo>
                      <a:pt x="1" y="24"/>
                      <a:pt x="1" y="23"/>
                      <a:pt x="1" y="23"/>
                    </a:cubicBezTo>
                    <a:cubicBezTo>
                      <a:pt x="1" y="22"/>
                      <a:pt x="1" y="22"/>
                      <a:pt x="1" y="21"/>
                    </a:cubicBezTo>
                    <a:cubicBezTo>
                      <a:pt x="2" y="21"/>
                      <a:pt x="2" y="20"/>
                      <a:pt x="2" y="20"/>
                    </a:cubicBezTo>
                    <a:cubicBezTo>
                      <a:pt x="2" y="19"/>
                      <a:pt x="2" y="19"/>
                      <a:pt x="3" y="18"/>
                    </a:cubicBezTo>
                    <a:cubicBezTo>
                      <a:pt x="3" y="18"/>
                      <a:pt x="3" y="17"/>
                      <a:pt x="3" y="17"/>
                    </a:cubicBezTo>
                    <a:cubicBezTo>
                      <a:pt x="3" y="16"/>
                      <a:pt x="4" y="16"/>
                      <a:pt x="4" y="15"/>
                    </a:cubicBezTo>
                    <a:cubicBezTo>
                      <a:pt x="4" y="15"/>
                      <a:pt x="5" y="14"/>
                      <a:pt x="5" y="14"/>
                    </a:cubicBezTo>
                    <a:cubicBezTo>
                      <a:pt x="5" y="13"/>
                      <a:pt x="5" y="13"/>
                      <a:pt x="5" y="13"/>
                    </a:cubicBezTo>
                    <a:cubicBezTo>
                      <a:pt x="6" y="13"/>
                      <a:pt x="6" y="12"/>
                      <a:pt x="6" y="12"/>
                    </a:cubicBezTo>
                    <a:cubicBezTo>
                      <a:pt x="7" y="12"/>
                      <a:pt x="7" y="12"/>
                      <a:pt x="7" y="11"/>
                    </a:cubicBezTo>
                    <a:cubicBezTo>
                      <a:pt x="7" y="11"/>
                      <a:pt x="8" y="11"/>
                      <a:pt x="8" y="11"/>
                    </a:cubicBezTo>
                    <a:cubicBezTo>
                      <a:pt x="8" y="10"/>
                      <a:pt x="9" y="10"/>
                      <a:pt x="9" y="10"/>
                    </a:cubicBezTo>
                    <a:cubicBezTo>
                      <a:pt x="9" y="10"/>
                      <a:pt x="10" y="10"/>
                      <a:pt x="10" y="10"/>
                    </a:cubicBezTo>
                    <a:cubicBezTo>
                      <a:pt x="10" y="10"/>
                      <a:pt x="10" y="10"/>
                      <a:pt x="10" y="10"/>
                    </a:cubicBezTo>
                    <a:cubicBezTo>
                      <a:pt x="11" y="10"/>
                      <a:pt x="11" y="10"/>
                      <a:pt x="11" y="10"/>
                    </a:cubicBezTo>
                    <a:cubicBezTo>
                      <a:pt x="33" y="33"/>
                      <a:pt x="33" y="33"/>
                      <a:pt x="33" y="33"/>
                    </a:cubicBezTo>
                    <a:cubicBezTo>
                      <a:pt x="34" y="33"/>
                      <a:pt x="34" y="33"/>
                      <a:pt x="34" y="33"/>
                    </a:cubicBezTo>
                    <a:cubicBezTo>
                      <a:pt x="34" y="33"/>
                      <a:pt x="34" y="33"/>
                      <a:pt x="34" y="33"/>
                    </a:cubicBezTo>
                    <a:cubicBezTo>
                      <a:pt x="34" y="33"/>
                      <a:pt x="34" y="33"/>
                      <a:pt x="34" y="33"/>
                    </a:cubicBezTo>
                    <a:cubicBezTo>
                      <a:pt x="36" y="32"/>
                      <a:pt x="36" y="32"/>
                      <a:pt x="36" y="32"/>
                    </a:cubicBezTo>
                    <a:cubicBezTo>
                      <a:pt x="36" y="32"/>
                      <a:pt x="36" y="32"/>
                      <a:pt x="36" y="32"/>
                    </a:cubicBezTo>
                    <a:cubicBezTo>
                      <a:pt x="37" y="31"/>
                      <a:pt x="37" y="31"/>
                      <a:pt x="37" y="31"/>
                    </a:cubicBezTo>
                    <a:cubicBezTo>
                      <a:pt x="37" y="31"/>
                      <a:pt x="37" y="31"/>
                      <a:pt x="37" y="31"/>
                    </a:cubicBezTo>
                    <a:cubicBezTo>
                      <a:pt x="39" y="30"/>
                      <a:pt x="39" y="30"/>
                      <a:pt x="39" y="30"/>
                    </a:cubicBezTo>
                    <a:cubicBezTo>
                      <a:pt x="39" y="30"/>
                      <a:pt x="39" y="30"/>
                      <a:pt x="39" y="30"/>
                    </a:cubicBezTo>
                    <a:cubicBezTo>
                      <a:pt x="40" y="29"/>
                      <a:pt x="40" y="29"/>
                      <a:pt x="40" y="29"/>
                    </a:cubicBezTo>
                    <a:cubicBezTo>
                      <a:pt x="40" y="28"/>
                      <a:pt x="40" y="28"/>
                      <a:pt x="40" y="28"/>
                    </a:cubicBezTo>
                    <a:cubicBezTo>
                      <a:pt x="41" y="27"/>
                      <a:pt x="41" y="27"/>
                      <a:pt x="41" y="27"/>
                    </a:cubicBezTo>
                    <a:cubicBezTo>
                      <a:pt x="41" y="27"/>
                      <a:pt x="41" y="27"/>
                      <a:pt x="41" y="27"/>
                    </a:cubicBezTo>
                    <a:cubicBezTo>
                      <a:pt x="42" y="26"/>
                      <a:pt x="42" y="26"/>
                      <a:pt x="42" y="26"/>
                    </a:cubicBezTo>
                    <a:cubicBezTo>
                      <a:pt x="42" y="26"/>
                      <a:pt x="42" y="26"/>
                      <a:pt x="42" y="26"/>
                    </a:cubicBezTo>
                    <a:cubicBezTo>
                      <a:pt x="42" y="25"/>
                      <a:pt x="42" y="25"/>
                      <a:pt x="42" y="25"/>
                    </a:cubicBezTo>
                    <a:cubicBezTo>
                      <a:pt x="42" y="22"/>
                      <a:pt x="42" y="22"/>
                      <a:pt x="42" y="22"/>
                    </a:cubicBezTo>
                    <a:cubicBezTo>
                      <a:pt x="42" y="20"/>
                      <a:pt x="42" y="20"/>
                      <a:pt x="42" y="20"/>
                    </a:cubicBezTo>
                    <a:cubicBezTo>
                      <a:pt x="42" y="18"/>
                      <a:pt x="42" y="18"/>
                      <a:pt x="42" y="18"/>
                    </a:cubicBezTo>
                    <a:cubicBezTo>
                      <a:pt x="42" y="16"/>
                      <a:pt x="42" y="16"/>
                      <a:pt x="42" y="16"/>
                    </a:cubicBezTo>
                    <a:cubicBezTo>
                      <a:pt x="42" y="15"/>
                      <a:pt x="42" y="15"/>
                      <a:pt x="42" y="15"/>
                    </a:cubicBezTo>
                    <a:cubicBezTo>
                      <a:pt x="42" y="13"/>
                      <a:pt x="42" y="13"/>
                      <a:pt x="42" y="13"/>
                    </a:cubicBezTo>
                    <a:cubicBezTo>
                      <a:pt x="41" y="12"/>
                      <a:pt x="41" y="12"/>
                      <a:pt x="41" y="12"/>
                    </a:cubicBezTo>
                    <a:cubicBezTo>
                      <a:pt x="41" y="11"/>
                      <a:pt x="41" y="11"/>
                      <a:pt x="41" y="11"/>
                    </a:cubicBezTo>
                    <a:cubicBezTo>
                      <a:pt x="41" y="10"/>
                      <a:pt x="41" y="10"/>
                      <a:pt x="41" y="10"/>
                    </a:cubicBezTo>
                    <a:cubicBezTo>
                      <a:pt x="40" y="9"/>
                      <a:pt x="40" y="9"/>
                      <a:pt x="40" y="9"/>
                    </a:cubicBezTo>
                    <a:cubicBezTo>
                      <a:pt x="40" y="8"/>
                      <a:pt x="40" y="8"/>
                      <a:pt x="40" y="8"/>
                    </a:cubicBezTo>
                    <a:cubicBezTo>
                      <a:pt x="40" y="8"/>
                      <a:pt x="40" y="8"/>
                      <a:pt x="40" y="8"/>
                    </a:cubicBezTo>
                    <a:cubicBezTo>
                      <a:pt x="40" y="8"/>
                      <a:pt x="40" y="8"/>
                      <a:pt x="40" y="8"/>
                    </a:cubicBezTo>
                    <a:cubicBezTo>
                      <a:pt x="40" y="6"/>
                      <a:pt x="40" y="6"/>
                      <a:pt x="40" y="6"/>
                    </a:cubicBezTo>
                    <a:cubicBezTo>
                      <a:pt x="40" y="6"/>
                      <a:pt x="39" y="6"/>
                      <a:pt x="39" y="5"/>
                    </a:cubicBezTo>
                    <a:cubicBezTo>
                      <a:pt x="39" y="5"/>
                      <a:pt x="39" y="4"/>
                      <a:pt x="39" y="4"/>
                    </a:cubicBezTo>
                    <a:cubicBezTo>
                      <a:pt x="39" y="4"/>
                      <a:pt x="39" y="3"/>
                      <a:pt x="39" y="3"/>
                    </a:cubicBezTo>
                    <a:cubicBezTo>
                      <a:pt x="39" y="2"/>
                      <a:pt x="39" y="2"/>
                      <a:pt x="38" y="1"/>
                    </a:cubicBezTo>
                    <a:cubicBezTo>
                      <a:pt x="38" y="1"/>
                      <a:pt x="38" y="1"/>
                      <a:pt x="38" y="0"/>
                    </a:cubicBezTo>
                    <a:cubicBezTo>
                      <a:pt x="38" y="0"/>
                      <a:pt x="38" y="0"/>
                      <a:pt x="39" y="0"/>
                    </a:cubicBezTo>
                    <a:cubicBezTo>
                      <a:pt x="39" y="0"/>
                      <a:pt x="39" y="0"/>
                      <a:pt x="39" y="0"/>
                    </a:cubicBezTo>
                    <a:cubicBezTo>
                      <a:pt x="39" y="0"/>
                      <a:pt x="39" y="0"/>
                      <a:pt x="39" y="0"/>
                    </a:cubicBezTo>
                    <a:cubicBezTo>
                      <a:pt x="40" y="0"/>
                      <a:pt x="40" y="0"/>
                      <a:pt x="40" y="0"/>
                    </a:cubicBezTo>
                    <a:cubicBezTo>
                      <a:pt x="40" y="0"/>
                      <a:pt x="41" y="0"/>
                      <a:pt x="41" y="0"/>
                    </a:cubicBezTo>
                    <a:cubicBezTo>
                      <a:pt x="41" y="0"/>
                      <a:pt x="42" y="0"/>
                      <a:pt x="42" y="0"/>
                    </a:cubicBezTo>
                    <a:cubicBezTo>
                      <a:pt x="42" y="0"/>
                      <a:pt x="43" y="1"/>
                      <a:pt x="43" y="1"/>
                    </a:cubicBezTo>
                    <a:cubicBezTo>
                      <a:pt x="43" y="1"/>
                      <a:pt x="44" y="1"/>
                      <a:pt x="44" y="1"/>
                    </a:cubicBezTo>
                    <a:cubicBezTo>
                      <a:pt x="44" y="2"/>
                      <a:pt x="45" y="2"/>
                      <a:pt x="45" y="2"/>
                    </a:cubicBezTo>
                    <a:cubicBezTo>
                      <a:pt x="46" y="2"/>
                      <a:pt x="46" y="2"/>
                      <a:pt x="46" y="3"/>
                    </a:cubicBezTo>
                    <a:cubicBezTo>
                      <a:pt x="47" y="3"/>
                      <a:pt x="47" y="3"/>
                      <a:pt x="47" y="4"/>
                    </a:cubicBezTo>
                    <a:cubicBezTo>
                      <a:pt x="48" y="4"/>
                      <a:pt x="48" y="4"/>
                      <a:pt x="49" y="4"/>
                    </a:cubicBezTo>
                    <a:cubicBezTo>
                      <a:pt x="49" y="5"/>
                      <a:pt x="49" y="5"/>
                      <a:pt x="50" y="5"/>
                    </a:cubicBezTo>
                    <a:cubicBezTo>
                      <a:pt x="50" y="5"/>
                      <a:pt x="50" y="6"/>
                      <a:pt x="51" y="6"/>
                    </a:cubicBezTo>
                    <a:cubicBezTo>
                      <a:pt x="51" y="6"/>
                      <a:pt x="51" y="7"/>
                      <a:pt x="52" y="7"/>
                    </a:cubicBezTo>
                    <a:cubicBezTo>
                      <a:pt x="52" y="7"/>
                      <a:pt x="52" y="7"/>
                      <a:pt x="52" y="7"/>
                    </a:cubicBezTo>
                    <a:cubicBezTo>
                      <a:pt x="80" y="36"/>
                      <a:pt x="80" y="36"/>
                      <a:pt x="80" y="36"/>
                    </a:cubicBezTo>
                    <a:cubicBezTo>
                      <a:pt x="80" y="35"/>
                      <a:pt x="80" y="35"/>
                      <a:pt x="80" y="34"/>
                    </a:cubicBezTo>
                    <a:cubicBezTo>
                      <a:pt x="80" y="34"/>
                      <a:pt x="80" y="34"/>
                      <a:pt x="80" y="34"/>
                    </a:cubicBezTo>
                    <a:cubicBezTo>
                      <a:pt x="80" y="34"/>
                      <a:pt x="80" y="34"/>
                      <a:pt x="80" y="34"/>
                    </a:cubicBezTo>
                    <a:cubicBezTo>
                      <a:pt x="80" y="34"/>
                      <a:pt x="80" y="34"/>
                      <a:pt x="80" y="34"/>
                    </a:cubicBezTo>
                    <a:cubicBezTo>
                      <a:pt x="80" y="34"/>
                      <a:pt x="80" y="33"/>
                      <a:pt x="80" y="33"/>
                    </a:cubicBezTo>
                    <a:cubicBezTo>
                      <a:pt x="80" y="32"/>
                      <a:pt x="80" y="32"/>
                      <a:pt x="80" y="32"/>
                    </a:cubicBezTo>
                    <a:cubicBezTo>
                      <a:pt x="80" y="32"/>
                      <a:pt x="80" y="32"/>
                      <a:pt x="80" y="32"/>
                    </a:cubicBezTo>
                    <a:cubicBezTo>
                      <a:pt x="80" y="32"/>
                      <a:pt x="80" y="31"/>
                      <a:pt x="80" y="31"/>
                    </a:cubicBezTo>
                    <a:cubicBezTo>
                      <a:pt x="80" y="31"/>
                      <a:pt x="80" y="31"/>
                      <a:pt x="80" y="31"/>
                    </a:cubicBezTo>
                    <a:cubicBezTo>
                      <a:pt x="80" y="31"/>
                      <a:pt x="80" y="31"/>
                      <a:pt x="80" y="31"/>
                    </a:cubicBezTo>
                    <a:cubicBezTo>
                      <a:pt x="81" y="30"/>
                      <a:pt x="81" y="30"/>
                      <a:pt x="81" y="29"/>
                    </a:cubicBezTo>
                    <a:cubicBezTo>
                      <a:pt x="81" y="29"/>
                      <a:pt x="81" y="29"/>
                      <a:pt x="81" y="29"/>
                    </a:cubicBezTo>
                    <a:cubicBezTo>
                      <a:pt x="81" y="29"/>
                      <a:pt x="81" y="29"/>
                      <a:pt x="81" y="29"/>
                    </a:cubicBezTo>
                    <a:cubicBezTo>
                      <a:pt x="81" y="29"/>
                      <a:pt x="81" y="29"/>
                      <a:pt x="81" y="29"/>
                    </a:cubicBezTo>
                    <a:cubicBezTo>
                      <a:pt x="81" y="29"/>
                      <a:pt x="81" y="28"/>
                      <a:pt x="81" y="28"/>
                    </a:cubicBezTo>
                    <a:cubicBezTo>
                      <a:pt x="81" y="28"/>
                      <a:pt x="81" y="28"/>
                      <a:pt x="81" y="28"/>
                    </a:cubicBezTo>
                    <a:cubicBezTo>
                      <a:pt x="81" y="27"/>
                      <a:pt x="81" y="27"/>
                      <a:pt x="81" y="27"/>
                    </a:cubicBezTo>
                    <a:cubicBezTo>
                      <a:pt x="81" y="27"/>
                      <a:pt x="81" y="27"/>
                      <a:pt x="81" y="26"/>
                    </a:cubicBezTo>
                    <a:cubicBezTo>
                      <a:pt x="81" y="26"/>
                      <a:pt x="81" y="26"/>
                      <a:pt x="81" y="26"/>
                    </a:cubicBezTo>
                    <a:cubicBezTo>
                      <a:pt x="81" y="26"/>
                      <a:pt x="81" y="26"/>
                      <a:pt x="81" y="26"/>
                    </a:cubicBezTo>
                    <a:cubicBezTo>
                      <a:pt x="81" y="25"/>
                      <a:pt x="81" y="25"/>
                      <a:pt x="81" y="24"/>
                    </a:cubicBezTo>
                    <a:cubicBezTo>
                      <a:pt x="81" y="24"/>
                      <a:pt x="81" y="24"/>
                      <a:pt x="81" y="24"/>
                    </a:cubicBezTo>
                    <a:cubicBezTo>
                      <a:pt x="81" y="24"/>
                      <a:pt x="81" y="24"/>
                      <a:pt x="81" y="24"/>
                    </a:cubicBezTo>
                    <a:cubicBezTo>
                      <a:pt x="81" y="24"/>
                      <a:pt x="81" y="23"/>
                      <a:pt x="82" y="23"/>
                    </a:cubicBezTo>
                    <a:cubicBezTo>
                      <a:pt x="82" y="23"/>
                      <a:pt x="82" y="23"/>
                      <a:pt x="82" y="23"/>
                    </a:cubicBezTo>
                    <a:cubicBezTo>
                      <a:pt x="82" y="23"/>
                      <a:pt x="82" y="23"/>
                      <a:pt x="82" y="23"/>
                    </a:cubicBezTo>
                    <a:cubicBezTo>
                      <a:pt x="82" y="22"/>
                      <a:pt x="82" y="22"/>
                      <a:pt x="82" y="21"/>
                    </a:cubicBezTo>
                    <a:cubicBezTo>
                      <a:pt x="82" y="21"/>
                      <a:pt x="82" y="21"/>
                      <a:pt x="82" y="21"/>
                    </a:cubicBezTo>
                    <a:cubicBezTo>
                      <a:pt x="82" y="21"/>
                      <a:pt x="82" y="20"/>
                      <a:pt x="83" y="20"/>
                    </a:cubicBezTo>
                    <a:cubicBezTo>
                      <a:pt x="83" y="20"/>
                      <a:pt x="83" y="20"/>
                      <a:pt x="83" y="20"/>
                    </a:cubicBezTo>
                    <a:cubicBezTo>
                      <a:pt x="83" y="20"/>
                      <a:pt x="83" y="20"/>
                      <a:pt x="83" y="20"/>
                    </a:cubicBezTo>
                    <a:cubicBezTo>
                      <a:pt x="83" y="19"/>
                      <a:pt x="83" y="19"/>
                      <a:pt x="83" y="18"/>
                    </a:cubicBezTo>
                    <a:cubicBezTo>
                      <a:pt x="83" y="18"/>
                      <a:pt x="83" y="18"/>
                      <a:pt x="83" y="18"/>
                    </a:cubicBezTo>
                    <a:cubicBezTo>
                      <a:pt x="83" y="18"/>
                      <a:pt x="83" y="18"/>
                      <a:pt x="83" y="18"/>
                    </a:cubicBezTo>
                    <a:cubicBezTo>
                      <a:pt x="83" y="18"/>
                      <a:pt x="84" y="17"/>
                      <a:pt x="84" y="17"/>
                    </a:cubicBezTo>
                    <a:cubicBezTo>
                      <a:pt x="84" y="17"/>
                      <a:pt x="84" y="17"/>
                      <a:pt x="84" y="17"/>
                    </a:cubicBezTo>
                    <a:cubicBezTo>
                      <a:pt x="84" y="17"/>
                      <a:pt x="84" y="17"/>
                      <a:pt x="84" y="17"/>
                    </a:cubicBezTo>
                    <a:cubicBezTo>
                      <a:pt x="84" y="16"/>
                      <a:pt x="84" y="16"/>
                      <a:pt x="85" y="15"/>
                    </a:cubicBezTo>
                    <a:cubicBezTo>
                      <a:pt x="85" y="15"/>
                      <a:pt x="85" y="15"/>
                      <a:pt x="85" y="15"/>
                    </a:cubicBezTo>
                    <a:cubicBezTo>
                      <a:pt x="85" y="15"/>
                      <a:pt x="85" y="15"/>
                      <a:pt x="85" y="15"/>
                    </a:cubicBezTo>
                    <a:cubicBezTo>
                      <a:pt x="85" y="15"/>
                      <a:pt x="85" y="14"/>
                      <a:pt x="85" y="14"/>
                    </a:cubicBezTo>
                    <a:cubicBezTo>
                      <a:pt x="86" y="13"/>
                      <a:pt x="86" y="13"/>
                      <a:pt x="86" y="13"/>
                    </a:cubicBezTo>
                    <a:cubicBezTo>
                      <a:pt x="86" y="13"/>
                      <a:pt x="87" y="12"/>
                      <a:pt x="87" y="12"/>
                    </a:cubicBezTo>
                    <a:cubicBezTo>
                      <a:pt x="87" y="12"/>
                      <a:pt x="87" y="12"/>
                      <a:pt x="88" y="11"/>
                    </a:cubicBezTo>
                    <a:cubicBezTo>
                      <a:pt x="88" y="11"/>
                      <a:pt x="88" y="11"/>
                      <a:pt x="89" y="11"/>
                    </a:cubicBezTo>
                    <a:cubicBezTo>
                      <a:pt x="89" y="10"/>
                      <a:pt x="89" y="10"/>
                      <a:pt x="90" y="10"/>
                    </a:cubicBezTo>
                    <a:cubicBezTo>
                      <a:pt x="90" y="10"/>
                      <a:pt x="90" y="10"/>
                      <a:pt x="90" y="10"/>
                    </a:cubicBezTo>
                    <a:cubicBezTo>
                      <a:pt x="91" y="10"/>
                      <a:pt x="91" y="10"/>
                      <a:pt x="91" y="10"/>
                    </a:cubicBezTo>
                    <a:cubicBezTo>
                      <a:pt x="91" y="10"/>
                      <a:pt x="91" y="10"/>
                      <a:pt x="91" y="10"/>
                    </a:cubicBezTo>
                    <a:cubicBezTo>
                      <a:pt x="114" y="33"/>
                      <a:pt x="114" y="33"/>
                      <a:pt x="114" y="33"/>
                    </a:cubicBezTo>
                    <a:cubicBezTo>
                      <a:pt x="119" y="31"/>
                      <a:pt x="122" y="28"/>
                      <a:pt x="123" y="25"/>
                    </a:cubicBezTo>
                    <a:cubicBezTo>
                      <a:pt x="123" y="22"/>
                      <a:pt x="123" y="22"/>
                      <a:pt x="123" y="22"/>
                    </a:cubicBezTo>
                    <a:cubicBezTo>
                      <a:pt x="123" y="20"/>
                      <a:pt x="123" y="20"/>
                      <a:pt x="123" y="20"/>
                    </a:cubicBezTo>
                    <a:cubicBezTo>
                      <a:pt x="123" y="18"/>
                      <a:pt x="123" y="18"/>
                      <a:pt x="123" y="18"/>
                    </a:cubicBezTo>
                    <a:cubicBezTo>
                      <a:pt x="123" y="16"/>
                      <a:pt x="123" y="16"/>
                      <a:pt x="123" y="16"/>
                    </a:cubicBezTo>
                    <a:cubicBezTo>
                      <a:pt x="122" y="15"/>
                      <a:pt x="122" y="15"/>
                      <a:pt x="122" y="15"/>
                    </a:cubicBezTo>
                    <a:cubicBezTo>
                      <a:pt x="122" y="13"/>
                      <a:pt x="122" y="13"/>
                      <a:pt x="122" y="13"/>
                    </a:cubicBezTo>
                    <a:cubicBezTo>
                      <a:pt x="122" y="12"/>
                      <a:pt x="122" y="12"/>
                      <a:pt x="122" y="12"/>
                    </a:cubicBezTo>
                    <a:cubicBezTo>
                      <a:pt x="122" y="11"/>
                      <a:pt x="122" y="11"/>
                      <a:pt x="122" y="11"/>
                    </a:cubicBezTo>
                    <a:cubicBezTo>
                      <a:pt x="121" y="10"/>
                      <a:pt x="121" y="10"/>
                      <a:pt x="121" y="10"/>
                    </a:cubicBezTo>
                    <a:cubicBezTo>
                      <a:pt x="121" y="9"/>
                      <a:pt x="121" y="9"/>
                      <a:pt x="121" y="9"/>
                    </a:cubicBezTo>
                    <a:cubicBezTo>
                      <a:pt x="121" y="8"/>
                      <a:pt x="121" y="8"/>
                      <a:pt x="121" y="8"/>
                    </a:cubicBezTo>
                    <a:cubicBezTo>
                      <a:pt x="121" y="8"/>
                      <a:pt x="121" y="8"/>
                      <a:pt x="121" y="8"/>
                    </a:cubicBezTo>
                    <a:cubicBezTo>
                      <a:pt x="121" y="8"/>
                      <a:pt x="121" y="8"/>
                      <a:pt x="121" y="8"/>
                    </a:cubicBezTo>
                    <a:cubicBezTo>
                      <a:pt x="120" y="6"/>
                      <a:pt x="120" y="6"/>
                      <a:pt x="120" y="6"/>
                    </a:cubicBezTo>
                    <a:cubicBezTo>
                      <a:pt x="120" y="6"/>
                      <a:pt x="120" y="6"/>
                      <a:pt x="120" y="5"/>
                    </a:cubicBezTo>
                    <a:cubicBezTo>
                      <a:pt x="120" y="5"/>
                      <a:pt x="120" y="4"/>
                      <a:pt x="120" y="4"/>
                    </a:cubicBezTo>
                    <a:cubicBezTo>
                      <a:pt x="120" y="4"/>
                      <a:pt x="119" y="3"/>
                      <a:pt x="119" y="3"/>
                    </a:cubicBezTo>
                    <a:cubicBezTo>
                      <a:pt x="119" y="2"/>
                      <a:pt x="119" y="2"/>
                      <a:pt x="119" y="1"/>
                    </a:cubicBezTo>
                    <a:cubicBezTo>
                      <a:pt x="119" y="1"/>
                      <a:pt x="119" y="1"/>
                      <a:pt x="119" y="0"/>
                    </a:cubicBezTo>
                    <a:cubicBezTo>
                      <a:pt x="119" y="0"/>
                      <a:pt x="119" y="0"/>
                      <a:pt x="119" y="0"/>
                    </a:cubicBezTo>
                    <a:cubicBezTo>
                      <a:pt x="119" y="0"/>
                      <a:pt x="119" y="0"/>
                      <a:pt x="120" y="0"/>
                    </a:cubicBezTo>
                    <a:cubicBezTo>
                      <a:pt x="120" y="0"/>
                      <a:pt x="120" y="0"/>
                      <a:pt x="120" y="0"/>
                    </a:cubicBezTo>
                    <a:cubicBezTo>
                      <a:pt x="120" y="0"/>
                      <a:pt x="121" y="0"/>
                      <a:pt x="121" y="0"/>
                    </a:cubicBezTo>
                    <a:cubicBezTo>
                      <a:pt x="121" y="0"/>
                      <a:pt x="121" y="0"/>
                      <a:pt x="122" y="0"/>
                    </a:cubicBezTo>
                    <a:cubicBezTo>
                      <a:pt x="122" y="0"/>
                      <a:pt x="122" y="0"/>
                      <a:pt x="123" y="0"/>
                    </a:cubicBezTo>
                    <a:cubicBezTo>
                      <a:pt x="123" y="0"/>
                      <a:pt x="123" y="1"/>
                      <a:pt x="124" y="1"/>
                    </a:cubicBezTo>
                    <a:cubicBezTo>
                      <a:pt x="124" y="1"/>
                      <a:pt x="124" y="1"/>
                      <a:pt x="125" y="1"/>
                    </a:cubicBezTo>
                    <a:cubicBezTo>
                      <a:pt x="125" y="2"/>
                      <a:pt x="125" y="2"/>
                      <a:pt x="126" y="2"/>
                    </a:cubicBezTo>
                    <a:cubicBezTo>
                      <a:pt x="126" y="2"/>
                      <a:pt x="127" y="2"/>
                      <a:pt x="127" y="3"/>
                    </a:cubicBezTo>
                    <a:cubicBezTo>
                      <a:pt x="127" y="3"/>
                      <a:pt x="128" y="3"/>
                      <a:pt x="128" y="4"/>
                    </a:cubicBezTo>
                    <a:cubicBezTo>
                      <a:pt x="128" y="4"/>
                      <a:pt x="129" y="4"/>
                      <a:pt x="129" y="4"/>
                    </a:cubicBezTo>
                    <a:cubicBezTo>
                      <a:pt x="130" y="5"/>
                      <a:pt x="130" y="5"/>
                      <a:pt x="130" y="5"/>
                    </a:cubicBezTo>
                    <a:cubicBezTo>
                      <a:pt x="131" y="5"/>
                      <a:pt x="131" y="6"/>
                      <a:pt x="131" y="6"/>
                    </a:cubicBezTo>
                    <a:cubicBezTo>
                      <a:pt x="132" y="6"/>
                      <a:pt x="132" y="7"/>
                      <a:pt x="132" y="7"/>
                    </a:cubicBezTo>
                    <a:cubicBezTo>
                      <a:pt x="132" y="7"/>
                      <a:pt x="132" y="7"/>
                      <a:pt x="132" y="7"/>
                    </a:cubicBezTo>
                    <a:cubicBezTo>
                      <a:pt x="132" y="7"/>
                      <a:pt x="132" y="7"/>
                      <a:pt x="132" y="7"/>
                    </a:cubicBezTo>
                    <a:cubicBezTo>
                      <a:pt x="133" y="7"/>
                      <a:pt x="133" y="7"/>
                      <a:pt x="133" y="8"/>
                    </a:cubicBezTo>
                    <a:cubicBezTo>
                      <a:pt x="133" y="8"/>
                      <a:pt x="133" y="8"/>
                      <a:pt x="133" y="8"/>
                    </a:cubicBezTo>
                    <a:cubicBezTo>
                      <a:pt x="133" y="8"/>
                      <a:pt x="133" y="8"/>
                      <a:pt x="133" y="8"/>
                    </a:cubicBezTo>
                    <a:cubicBezTo>
                      <a:pt x="134" y="8"/>
                      <a:pt x="134" y="9"/>
                      <a:pt x="134" y="9"/>
                    </a:cubicBezTo>
                    <a:cubicBezTo>
                      <a:pt x="134" y="9"/>
                      <a:pt x="134" y="9"/>
                      <a:pt x="134" y="9"/>
                    </a:cubicBezTo>
                    <a:cubicBezTo>
                      <a:pt x="134" y="9"/>
                      <a:pt x="134" y="9"/>
                      <a:pt x="134" y="9"/>
                    </a:cubicBezTo>
                    <a:cubicBezTo>
                      <a:pt x="250" y="125"/>
                      <a:pt x="250" y="125"/>
                      <a:pt x="250" y="125"/>
                    </a:cubicBezTo>
                    <a:cubicBezTo>
                      <a:pt x="251" y="133"/>
                      <a:pt x="252" y="141"/>
                      <a:pt x="252" y="149"/>
                    </a:cubicBezTo>
                    <a:cubicBezTo>
                      <a:pt x="252" y="247"/>
                      <a:pt x="172" y="327"/>
                      <a:pt x="74" y="327"/>
                    </a:cubicBezTo>
                    <a:cubicBezTo>
                      <a:pt x="65" y="327"/>
                      <a:pt x="57" y="326"/>
                      <a:pt x="48" y="325"/>
                    </a:cubicBezTo>
                    <a:close/>
                  </a:path>
                </a:pathLst>
              </a:custGeom>
              <a:solidFill>
                <a:srgbClr val="1E344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60" name="Freeform 194"/>
              <p:cNvSpPr>
                <a:spLocks noEditPoints="1" noChangeArrowheads="1"/>
              </p:cNvSpPr>
              <p:nvPr/>
            </p:nvSpPr>
            <p:spPr bwMode="auto">
              <a:xfrm>
                <a:off x="450" y="110"/>
                <a:ext cx="648" cy="1332"/>
              </a:xfrm>
              <a:custGeom>
                <a:avLst/>
                <a:gdLst>
                  <a:gd name="T0" fmla="*/ 6 w 146"/>
                  <a:gd name="T1" fmla="*/ 275 h 301"/>
                  <a:gd name="T2" fmla="*/ 19 w 146"/>
                  <a:gd name="T3" fmla="*/ 254 h 301"/>
                  <a:gd name="T4" fmla="*/ 20 w 146"/>
                  <a:gd name="T5" fmla="*/ 91 h 301"/>
                  <a:gd name="T6" fmla="*/ 12 w 146"/>
                  <a:gd name="T7" fmla="*/ 61 h 301"/>
                  <a:gd name="T8" fmla="*/ 1 w 146"/>
                  <a:gd name="T9" fmla="*/ 43 h 301"/>
                  <a:gd name="T10" fmla="*/ 6 w 146"/>
                  <a:gd name="T11" fmla="*/ 17 h 301"/>
                  <a:gd name="T12" fmla="*/ 12 w 146"/>
                  <a:gd name="T13" fmla="*/ 13 h 301"/>
                  <a:gd name="T14" fmla="*/ 19 w 146"/>
                  <a:gd name="T15" fmla="*/ 35 h 301"/>
                  <a:gd name="T16" fmla="*/ 43 w 146"/>
                  <a:gd name="T17" fmla="*/ 28 h 301"/>
                  <a:gd name="T18" fmla="*/ 39 w 146"/>
                  <a:gd name="T19" fmla="*/ 4 h 301"/>
                  <a:gd name="T20" fmla="*/ 53 w 146"/>
                  <a:gd name="T21" fmla="*/ 10 h 301"/>
                  <a:gd name="T22" fmla="*/ 64 w 146"/>
                  <a:gd name="T23" fmla="*/ 28 h 301"/>
                  <a:gd name="T24" fmla="*/ 55 w 146"/>
                  <a:gd name="T25" fmla="*/ 55 h 301"/>
                  <a:gd name="T26" fmla="*/ 46 w 146"/>
                  <a:gd name="T27" fmla="*/ 88 h 301"/>
                  <a:gd name="T28" fmla="*/ 44 w 146"/>
                  <a:gd name="T29" fmla="*/ 254 h 301"/>
                  <a:gd name="T30" fmla="*/ 57 w 146"/>
                  <a:gd name="T31" fmla="*/ 275 h 301"/>
                  <a:gd name="T32" fmla="*/ 31 w 146"/>
                  <a:gd name="T33" fmla="*/ 301 h 301"/>
                  <a:gd name="T34" fmla="*/ 6 w 146"/>
                  <a:gd name="T35" fmla="*/ 275 h 301"/>
                  <a:gd name="T36" fmla="*/ 87 w 146"/>
                  <a:gd name="T37" fmla="*/ 275 h 301"/>
                  <a:gd name="T38" fmla="*/ 99 w 146"/>
                  <a:gd name="T39" fmla="*/ 254 h 301"/>
                  <a:gd name="T40" fmla="*/ 100 w 146"/>
                  <a:gd name="T41" fmla="*/ 91 h 301"/>
                  <a:gd name="T42" fmla="*/ 93 w 146"/>
                  <a:gd name="T43" fmla="*/ 61 h 301"/>
                  <a:gd name="T44" fmla="*/ 82 w 146"/>
                  <a:gd name="T45" fmla="*/ 43 h 301"/>
                  <a:gd name="T46" fmla="*/ 86 w 146"/>
                  <a:gd name="T47" fmla="*/ 17 h 301"/>
                  <a:gd name="T48" fmla="*/ 92 w 146"/>
                  <a:gd name="T49" fmla="*/ 13 h 301"/>
                  <a:gd name="T50" fmla="*/ 100 w 146"/>
                  <a:gd name="T51" fmla="*/ 35 h 301"/>
                  <a:gd name="T52" fmla="*/ 124 w 146"/>
                  <a:gd name="T53" fmla="*/ 28 h 301"/>
                  <a:gd name="T54" fmla="*/ 120 w 146"/>
                  <a:gd name="T55" fmla="*/ 4 h 301"/>
                  <a:gd name="T56" fmla="*/ 133 w 146"/>
                  <a:gd name="T57" fmla="*/ 10 h 301"/>
                  <a:gd name="T58" fmla="*/ 144 w 146"/>
                  <a:gd name="T59" fmla="*/ 28 h 301"/>
                  <a:gd name="T60" fmla="*/ 136 w 146"/>
                  <a:gd name="T61" fmla="*/ 55 h 301"/>
                  <a:gd name="T62" fmla="*/ 126 w 146"/>
                  <a:gd name="T63" fmla="*/ 88 h 301"/>
                  <a:gd name="T64" fmla="*/ 125 w 146"/>
                  <a:gd name="T65" fmla="*/ 254 h 301"/>
                  <a:gd name="T66" fmla="*/ 137 w 146"/>
                  <a:gd name="T67" fmla="*/ 275 h 301"/>
                  <a:gd name="T68" fmla="*/ 112 w 146"/>
                  <a:gd name="T69" fmla="*/ 301 h 301"/>
                  <a:gd name="T70" fmla="*/ 87 w 146"/>
                  <a:gd name="T71" fmla="*/ 275 h 301"/>
                  <a:gd name="T72" fmla="*/ 98 w 146"/>
                  <a:gd name="T73" fmla="*/ 275 h 301"/>
                  <a:gd name="T74" fmla="*/ 101 w 146"/>
                  <a:gd name="T75" fmla="*/ 269 h 301"/>
                  <a:gd name="T76" fmla="*/ 105 w 146"/>
                  <a:gd name="T77" fmla="*/ 263 h 301"/>
                  <a:gd name="T78" fmla="*/ 112 w 146"/>
                  <a:gd name="T79" fmla="*/ 263 h 301"/>
                  <a:gd name="T80" fmla="*/ 119 w 146"/>
                  <a:gd name="T81" fmla="*/ 263 h 301"/>
                  <a:gd name="T82" fmla="*/ 123 w 146"/>
                  <a:gd name="T83" fmla="*/ 269 h 301"/>
                  <a:gd name="T84" fmla="*/ 127 w 146"/>
                  <a:gd name="T85" fmla="*/ 275 h 301"/>
                  <a:gd name="T86" fmla="*/ 123 w 146"/>
                  <a:gd name="T87" fmla="*/ 282 h 301"/>
                  <a:gd name="T88" fmla="*/ 119 w 146"/>
                  <a:gd name="T89" fmla="*/ 288 h 301"/>
                  <a:gd name="T90" fmla="*/ 112 w 146"/>
                  <a:gd name="T91" fmla="*/ 288 h 301"/>
                  <a:gd name="T92" fmla="*/ 105 w 146"/>
                  <a:gd name="T93" fmla="*/ 288 h 301"/>
                  <a:gd name="T94" fmla="*/ 101 w 146"/>
                  <a:gd name="T95" fmla="*/ 282 h 301"/>
                  <a:gd name="T96" fmla="*/ 98 w 146"/>
                  <a:gd name="T97" fmla="*/ 275 h 301"/>
                  <a:gd name="T98" fmla="*/ 17 w 146"/>
                  <a:gd name="T99" fmla="*/ 275 h 301"/>
                  <a:gd name="T100" fmla="*/ 21 w 146"/>
                  <a:gd name="T101" fmla="*/ 269 h 301"/>
                  <a:gd name="T102" fmla="*/ 24 w 146"/>
                  <a:gd name="T103" fmla="*/ 263 h 301"/>
                  <a:gd name="T104" fmla="*/ 31 w 146"/>
                  <a:gd name="T105" fmla="*/ 263 h 301"/>
                  <a:gd name="T106" fmla="*/ 39 w 146"/>
                  <a:gd name="T107" fmla="*/ 263 h 301"/>
                  <a:gd name="T108" fmla="*/ 42 w 146"/>
                  <a:gd name="T109" fmla="*/ 269 h 301"/>
                  <a:gd name="T110" fmla="*/ 46 w 146"/>
                  <a:gd name="T111" fmla="*/ 275 h 301"/>
                  <a:gd name="T112" fmla="*/ 42 w 146"/>
                  <a:gd name="T113" fmla="*/ 282 h 301"/>
                  <a:gd name="T114" fmla="*/ 39 w 146"/>
                  <a:gd name="T115" fmla="*/ 288 h 301"/>
                  <a:gd name="T116" fmla="*/ 31 w 146"/>
                  <a:gd name="T117" fmla="*/ 288 h 301"/>
                  <a:gd name="T118" fmla="*/ 24 w 146"/>
                  <a:gd name="T119" fmla="*/ 288 h 301"/>
                  <a:gd name="T120" fmla="*/ 21 w 146"/>
                  <a:gd name="T121" fmla="*/ 282 h 301"/>
                  <a:gd name="T122" fmla="*/ 17 w 146"/>
                  <a:gd name="T123" fmla="*/ 275 h 3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6"/>
                  <a:gd name="T187" fmla="*/ 0 h 301"/>
                  <a:gd name="T188" fmla="*/ 146 w 146"/>
                  <a:gd name="T189" fmla="*/ 301 h 3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6" h="301">
                    <a:moveTo>
                      <a:pt x="6" y="275"/>
                    </a:moveTo>
                    <a:cubicBezTo>
                      <a:pt x="6" y="264"/>
                      <a:pt x="11" y="258"/>
                      <a:pt x="19" y="254"/>
                    </a:cubicBezTo>
                    <a:cubicBezTo>
                      <a:pt x="20" y="91"/>
                      <a:pt x="20" y="91"/>
                      <a:pt x="20" y="91"/>
                    </a:cubicBezTo>
                    <a:cubicBezTo>
                      <a:pt x="19" y="78"/>
                      <a:pt x="18" y="73"/>
                      <a:pt x="12" y="61"/>
                    </a:cubicBezTo>
                    <a:cubicBezTo>
                      <a:pt x="9" y="55"/>
                      <a:pt x="1" y="50"/>
                      <a:pt x="1" y="43"/>
                    </a:cubicBezTo>
                    <a:cubicBezTo>
                      <a:pt x="0" y="33"/>
                      <a:pt x="1" y="25"/>
                      <a:pt x="6" y="17"/>
                    </a:cubicBezTo>
                    <a:cubicBezTo>
                      <a:pt x="7" y="15"/>
                      <a:pt x="11" y="11"/>
                      <a:pt x="12" y="13"/>
                    </a:cubicBezTo>
                    <a:cubicBezTo>
                      <a:pt x="14" y="22"/>
                      <a:pt x="16" y="33"/>
                      <a:pt x="19" y="35"/>
                    </a:cubicBezTo>
                    <a:cubicBezTo>
                      <a:pt x="25" y="41"/>
                      <a:pt x="42" y="35"/>
                      <a:pt x="43" y="28"/>
                    </a:cubicBezTo>
                    <a:cubicBezTo>
                      <a:pt x="44" y="14"/>
                      <a:pt x="41" y="12"/>
                      <a:pt x="39" y="4"/>
                    </a:cubicBezTo>
                    <a:cubicBezTo>
                      <a:pt x="39" y="0"/>
                      <a:pt x="48" y="6"/>
                      <a:pt x="53" y="10"/>
                    </a:cubicBezTo>
                    <a:cubicBezTo>
                      <a:pt x="58" y="15"/>
                      <a:pt x="63" y="22"/>
                      <a:pt x="64" y="28"/>
                    </a:cubicBezTo>
                    <a:cubicBezTo>
                      <a:pt x="65" y="40"/>
                      <a:pt x="62" y="46"/>
                      <a:pt x="55" y="55"/>
                    </a:cubicBezTo>
                    <a:cubicBezTo>
                      <a:pt x="47" y="65"/>
                      <a:pt x="46" y="75"/>
                      <a:pt x="46" y="88"/>
                    </a:cubicBezTo>
                    <a:cubicBezTo>
                      <a:pt x="44" y="254"/>
                      <a:pt x="44" y="254"/>
                      <a:pt x="44" y="254"/>
                    </a:cubicBezTo>
                    <a:cubicBezTo>
                      <a:pt x="52" y="258"/>
                      <a:pt x="57" y="264"/>
                      <a:pt x="57" y="275"/>
                    </a:cubicBezTo>
                    <a:cubicBezTo>
                      <a:pt x="57" y="287"/>
                      <a:pt x="45" y="301"/>
                      <a:pt x="31" y="301"/>
                    </a:cubicBezTo>
                    <a:cubicBezTo>
                      <a:pt x="17" y="301"/>
                      <a:pt x="6" y="287"/>
                      <a:pt x="6" y="275"/>
                    </a:cubicBezTo>
                    <a:close/>
                    <a:moveTo>
                      <a:pt x="87" y="275"/>
                    </a:moveTo>
                    <a:cubicBezTo>
                      <a:pt x="87" y="264"/>
                      <a:pt x="92" y="258"/>
                      <a:pt x="99" y="254"/>
                    </a:cubicBezTo>
                    <a:cubicBezTo>
                      <a:pt x="100" y="91"/>
                      <a:pt x="100" y="91"/>
                      <a:pt x="100" y="91"/>
                    </a:cubicBezTo>
                    <a:cubicBezTo>
                      <a:pt x="100" y="78"/>
                      <a:pt x="99" y="73"/>
                      <a:pt x="93" y="61"/>
                    </a:cubicBezTo>
                    <a:cubicBezTo>
                      <a:pt x="89" y="55"/>
                      <a:pt x="82" y="50"/>
                      <a:pt x="82" y="43"/>
                    </a:cubicBezTo>
                    <a:cubicBezTo>
                      <a:pt x="81" y="33"/>
                      <a:pt x="82" y="25"/>
                      <a:pt x="86" y="17"/>
                    </a:cubicBezTo>
                    <a:cubicBezTo>
                      <a:pt x="88" y="15"/>
                      <a:pt x="92" y="11"/>
                      <a:pt x="92" y="13"/>
                    </a:cubicBezTo>
                    <a:cubicBezTo>
                      <a:pt x="95" y="22"/>
                      <a:pt x="97" y="33"/>
                      <a:pt x="100" y="35"/>
                    </a:cubicBezTo>
                    <a:cubicBezTo>
                      <a:pt x="106" y="41"/>
                      <a:pt x="123" y="35"/>
                      <a:pt x="124" y="28"/>
                    </a:cubicBezTo>
                    <a:cubicBezTo>
                      <a:pt x="124" y="14"/>
                      <a:pt x="121" y="12"/>
                      <a:pt x="120" y="4"/>
                    </a:cubicBezTo>
                    <a:cubicBezTo>
                      <a:pt x="119" y="0"/>
                      <a:pt x="129" y="6"/>
                      <a:pt x="133" y="10"/>
                    </a:cubicBezTo>
                    <a:cubicBezTo>
                      <a:pt x="139" y="15"/>
                      <a:pt x="143" y="22"/>
                      <a:pt x="144" y="28"/>
                    </a:cubicBezTo>
                    <a:cubicBezTo>
                      <a:pt x="146" y="40"/>
                      <a:pt x="143" y="46"/>
                      <a:pt x="136" y="55"/>
                    </a:cubicBezTo>
                    <a:cubicBezTo>
                      <a:pt x="127" y="65"/>
                      <a:pt x="127" y="75"/>
                      <a:pt x="126" y="88"/>
                    </a:cubicBezTo>
                    <a:cubicBezTo>
                      <a:pt x="125" y="254"/>
                      <a:pt x="125" y="254"/>
                      <a:pt x="125" y="254"/>
                    </a:cubicBezTo>
                    <a:cubicBezTo>
                      <a:pt x="132" y="258"/>
                      <a:pt x="137" y="264"/>
                      <a:pt x="137" y="275"/>
                    </a:cubicBezTo>
                    <a:cubicBezTo>
                      <a:pt x="137" y="287"/>
                      <a:pt x="126" y="301"/>
                      <a:pt x="112" y="301"/>
                    </a:cubicBezTo>
                    <a:cubicBezTo>
                      <a:pt x="98" y="301"/>
                      <a:pt x="87" y="287"/>
                      <a:pt x="87" y="275"/>
                    </a:cubicBezTo>
                    <a:close/>
                    <a:moveTo>
                      <a:pt x="98" y="275"/>
                    </a:moveTo>
                    <a:cubicBezTo>
                      <a:pt x="101" y="269"/>
                      <a:pt x="101" y="269"/>
                      <a:pt x="101" y="269"/>
                    </a:cubicBezTo>
                    <a:cubicBezTo>
                      <a:pt x="105" y="263"/>
                      <a:pt x="105" y="263"/>
                      <a:pt x="105" y="263"/>
                    </a:cubicBezTo>
                    <a:cubicBezTo>
                      <a:pt x="112" y="263"/>
                      <a:pt x="112" y="263"/>
                      <a:pt x="112" y="263"/>
                    </a:cubicBezTo>
                    <a:cubicBezTo>
                      <a:pt x="119" y="263"/>
                      <a:pt x="119" y="263"/>
                      <a:pt x="119" y="263"/>
                    </a:cubicBezTo>
                    <a:cubicBezTo>
                      <a:pt x="123" y="269"/>
                      <a:pt x="123" y="269"/>
                      <a:pt x="123" y="269"/>
                    </a:cubicBezTo>
                    <a:cubicBezTo>
                      <a:pt x="127" y="275"/>
                      <a:pt x="127" y="275"/>
                      <a:pt x="127" y="275"/>
                    </a:cubicBezTo>
                    <a:cubicBezTo>
                      <a:pt x="123" y="282"/>
                      <a:pt x="123" y="282"/>
                      <a:pt x="123" y="282"/>
                    </a:cubicBezTo>
                    <a:cubicBezTo>
                      <a:pt x="119" y="288"/>
                      <a:pt x="119" y="288"/>
                      <a:pt x="119" y="288"/>
                    </a:cubicBezTo>
                    <a:cubicBezTo>
                      <a:pt x="112" y="288"/>
                      <a:pt x="112" y="288"/>
                      <a:pt x="112" y="288"/>
                    </a:cubicBezTo>
                    <a:cubicBezTo>
                      <a:pt x="105" y="288"/>
                      <a:pt x="105" y="288"/>
                      <a:pt x="105" y="288"/>
                    </a:cubicBezTo>
                    <a:cubicBezTo>
                      <a:pt x="101" y="282"/>
                      <a:pt x="101" y="282"/>
                      <a:pt x="101" y="282"/>
                    </a:cubicBezTo>
                    <a:cubicBezTo>
                      <a:pt x="98" y="275"/>
                      <a:pt x="98" y="275"/>
                      <a:pt x="98" y="275"/>
                    </a:cubicBezTo>
                    <a:close/>
                    <a:moveTo>
                      <a:pt x="17" y="275"/>
                    </a:moveTo>
                    <a:cubicBezTo>
                      <a:pt x="21" y="269"/>
                      <a:pt x="21" y="269"/>
                      <a:pt x="21" y="269"/>
                    </a:cubicBezTo>
                    <a:cubicBezTo>
                      <a:pt x="24" y="263"/>
                      <a:pt x="24" y="263"/>
                      <a:pt x="24" y="263"/>
                    </a:cubicBezTo>
                    <a:cubicBezTo>
                      <a:pt x="31" y="263"/>
                      <a:pt x="31" y="263"/>
                      <a:pt x="31" y="263"/>
                    </a:cubicBezTo>
                    <a:cubicBezTo>
                      <a:pt x="39" y="263"/>
                      <a:pt x="39" y="263"/>
                      <a:pt x="39" y="263"/>
                    </a:cubicBezTo>
                    <a:cubicBezTo>
                      <a:pt x="42" y="269"/>
                      <a:pt x="42" y="269"/>
                      <a:pt x="42" y="269"/>
                    </a:cubicBezTo>
                    <a:cubicBezTo>
                      <a:pt x="46" y="275"/>
                      <a:pt x="46" y="275"/>
                      <a:pt x="46" y="275"/>
                    </a:cubicBezTo>
                    <a:cubicBezTo>
                      <a:pt x="42" y="282"/>
                      <a:pt x="42" y="282"/>
                      <a:pt x="42" y="282"/>
                    </a:cubicBezTo>
                    <a:cubicBezTo>
                      <a:pt x="39" y="288"/>
                      <a:pt x="39" y="288"/>
                      <a:pt x="39" y="288"/>
                    </a:cubicBezTo>
                    <a:cubicBezTo>
                      <a:pt x="31" y="288"/>
                      <a:pt x="31" y="288"/>
                      <a:pt x="31" y="288"/>
                    </a:cubicBezTo>
                    <a:cubicBezTo>
                      <a:pt x="24" y="288"/>
                      <a:pt x="24" y="288"/>
                      <a:pt x="24" y="288"/>
                    </a:cubicBezTo>
                    <a:cubicBezTo>
                      <a:pt x="21" y="282"/>
                      <a:pt x="21" y="282"/>
                      <a:pt x="21" y="282"/>
                    </a:cubicBezTo>
                    <a:cubicBezTo>
                      <a:pt x="17" y="275"/>
                      <a:pt x="17" y="275"/>
                      <a:pt x="17" y="275"/>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75" name="组合 174"/>
          <p:cNvGrpSpPr/>
          <p:nvPr/>
        </p:nvGrpSpPr>
        <p:grpSpPr>
          <a:xfrm>
            <a:off x="3783469" y="3100352"/>
            <a:ext cx="5029606" cy="453909"/>
            <a:chOff x="4305990" y="3100352"/>
            <a:chExt cx="4607928" cy="453909"/>
          </a:xfrm>
        </p:grpSpPr>
        <p:sp>
          <p:nvSpPr>
            <p:cNvPr id="91" name="任意多边形 90"/>
            <p:cNvSpPr/>
            <p:nvPr/>
          </p:nvSpPr>
          <p:spPr>
            <a:xfrm>
              <a:off x="4406099" y="3100352"/>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F4B63F"/>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液体环境旋转动力，细胞靶向给药</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6" name="组合 319"/>
            <p:cNvGrpSpPr>
              <a:grpSpLocks/>
            </p:cNvGrpSpPr>
            <p:nvPr/>
          </p:nvGrpSpPr>
          <p:grpSpPr bwMode="auto">
            <a:xfrm>
              <a:off x="4305990" y="3100352"/>
              <a:ext cx="453908" cy="453909"/>
              <a:chOff x="0" y="0"/>
              <a:chExt cx="1150938" cy="1149350"/>
            </a:xfrm>
          </p:grpSpPr>
          <p:sp>
            <p:nvSpPr>
              <p:cNvPr id="77" name="Oval 7"/>
              <p:cNvSpPr>
                <a:spLocks noChangeArrowheads="1"/>
              </p:cNvSpPr>
              <p:nvPr/>
            </p:nvSpPr>
            <p:spPr bwMode="auto">
              <a:xfrm>
                <a:off x="0" y="0"/>
                <a:ext cx="1150938" cy="1149350"/>
              </a:xfrm>
              <a:prstGeom prst="ellipse">
                <a:avLst/>
              </a:prstGeom>
              <a:solidFill>
                <a:srgbClr val="F4B63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8" name="Freeform 274"/>
              <p:cNvSpPr>
                <a:spLocks noChangeArrowheads="1"/>
              </p:cNvSpPr>
              <p:nvPr/>
            </p:nvSpPr>
            <p:spPr bwMode="auto">
              <a:xfrm>
                <a:off x="214313" y="403225"/>
                <a:ext cx="931863" cy="746125"/>
              </a:xfrm>
              <a:custGeom>
                <a:avLst/>
                <a:gdLst>
                  <a:gd name="T0" fmla="*/ 222 w 287"/>
                  <a:gd name="T1" fmla="*/ 3 h 230"/>
                  <a:gd name="T2" fmla="*/ 287 w 287"/>
                  <a:gd name="T3" fmla="*/ 69 h 230"/>
                  <a:gd name="T4" fmla="*/ 111 w 287"/>
                  <a:gd name="T5" fmla="*/ 230 h 230"/>
                  <a:gd name="T6" fmla="*/ 59 w 287"/>
                  <a:gd name="T7" fmla="*/ 223 h 230"/>
                  <a:gd name="T8" fmla="*/ 0 w 287"/>
                  <a:gd name="T9" fmla="*/ 163 h 230"/>
                  <a:gd name="T10" fmla="*/ 31 w 287"/>
                  <a:gd name="T11" fmla="*/ 0 h 230"/>
                  <a:gd name="T12" fmla="*/ 97 w 287"/>
                  <a:gd name="T13" fmla="*/ 66 h 230"/>
                  <a:gd name="T14" fmla="*/ 107 w 287"/>
                  <a:gd name="T15" fmla="*/ 19 h 230"/>
                  <a:gd name="T16" fmla="*/ 175 w 287"/>
                  <a:gd name="T17" fmla="*/ 87 h 230"/>
                  <a:gd name="T18" fmla="*/ 183 w 287"/>
                  <a:gd name="T19" fmla="*/ 56 h 230"/>
                  <a:gd name="T20" fmla="*/ 194 w 287"/>
                  <a:gd name="T21" fmla="*/ 67 h 230"/>
                  <a:gd name="T22" fmla="*/ 196 w 287"/>
                  <a:gd name="T23" fmla="*/ 10 h 230"/>
                  <a:gd name="T24" fmla="*/ 222 w 287"/>
                  <a:gd name="T25" fmla="*/ 3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230"/>
                  <a:gd name="T41" fmla="*/ 287 w 287"/>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230">
                    <a:moveTo>
                      <a:pt x="222" y="3"/>
                    </a:moveTo>
                    <a:cubicBezTo>
                      <a:pt x="287" y="69"/>
                      <a:pt x="287" y="69"/>
                      <a:pt x="287" y="69"/>
                    </a:cubicBezTo>
                    <a:cubicBezTo>
                      <a:pt x="279" y="159"/>
                      <a:pt x="203" y="230"/>
                      <a:pt x="111" y="230"/>
                    </a:cubicBezTo>
                    <a:cubicBezTo>
                      <a:pt x="93" y="230"/>
                      <a:pt x="75" y="228"/>
                      <a:pt x="59" y="223"/>
                    </a:cubicBezTo>
                    <a:cubicBezTo>
                      <a:pt x="0" y="163"/>
                      <a:pt x="0" y="163"/>
                      <a:pt x="0" y="163"/>
                    </a:cubicBezTo>
                    <a:cubicBezTo>
                      <a:pt x="31" y="0"/>
                      <a:pt x="31" y="0"/>
                      <a:pt x="31" y="0"/>
                    </a:cubicBezTo>
                    <a:cubicBezTo>
                      <a:pt x="97" y="66"/>
                      <a:pt x="97" y="66"/>
                      <a:pt x="97" y="66"/>
                    </a:cubicBezTo>
                    <a:cubicBezTo>
                      <a:pt x="107" y="19"/>
                      <a:pt x="107" y="19"/>
                      <a:pt x="107" y="19"/>
                    </a:cubicBezTo>
                    <a:cubicBezTo>
                      <a:pt x="175" y="87"/>
                      <a:pt x="175" y="87"/>
                      <a:pt x="175" y="87"/>
                    </a:cubicBezTo>
                    <a:cubicBezTo>
                      <a:pt x="183" y="56"/>
                      <a:pt x="183" y="56"/>
                      <a:pt x="183" y="56"/>
                    </a:cubicBezTo>
                    <a:cubicBezTo>
                      <a:pt x="194" y="67"/>
                      <a:pt x="194" y="67"/>
                      <a:pt x="194" y="67"/>
                    </a:cubicBezTo>
                    <a:cubicBezTo>
                      <a:pt x="196" y="10"/>
                      <a:pt x="196" y="10"/>
                      <a:pt x="196" y="10"/>
                    </a:cubicBezTo>
                    <a:cubicBezTo>
                      <a:pt x="222" y="3"/>
                      <a:pt x="222" y="3"/>
                      <a:pt x="222" y="3"/>
                    </a:cubicBezTo>
                    <a:close/>
                  </a:path>
                </a:pathLst>
              </a:custGeom>
              <a:solidFill>
                <a:srgbClr val="C991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9" name="Freeform 276"/>
              <p:cNvSpPr>
                <a:spLocks noChangeArrowheads="1"/>
              </p:cNvSpPr>
              <p:nvPr/>
            </p:nvSpPr>
            <p:spPr bwMode="auto">
              <a:xfrm>
                <a:off x="338138" y="633413"/>
                <a:ext cx="101600" cy="298450"/>
              </a:xfrm>
              <a:custGeom>
                <a:avLst/>
                <a:gdLst>
                  <a:gd name="T0" fmla="*/ 0 w 64"/>
                  <a:gd name="T1" fmla="*/ 0 h 188"/>
                  <a:gd name="T2" fmla="*/ 64 w 64"/>
                  <a:gd name="T3" fmla="*/ 0 h 188"/>
                  <a:gd name="T4" fmla="*/ 64 w 64"/>
                  <a:gd name="T5" fmla="*/ 188 h 188"/>
                  <a:gd name="T6" fmla="*/ 0 w 64"/>
                  <a:gd name="T7" fmla="*/ 188 h 188"/>
                  <a:gd name="T8" fmla="*/ 0 w 64"/>
                  <a:gd name="T9" fmla="*/ 0 h 188"/>
                  <a:gd name="T10" fmla="*/ 0 w 64"/>
                  <a:gd name="T11" fmla="*/ 0 h 188"/>
                  <a:gd name="T12" fmla="*/ 0 60000 65536"/>
                  <a:gd name="T13" fmla="*/ 0 60000 65536"/>
                  <a:gd name="T14" fmla="*/ 0 60000 65536"/>
                  <a:gd name="T15" fmla="*/ 0 60000 65536"/>
                  <a:gd name="T16" fmla="*/ 0 60000 65536"/>
                  <a:gd name="T17" fmla="*/ 0 60000 65536"/>
                  <a:gd name="T18" fmla="*/ 0 w 64"/>
                  <a:gd name="T19" fmla="*/ 0 h 188"/>
                  <a:gd name="T20" fmla="*/ 64 w 64"/>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64" h="188">
                    <a:moveTo>
                      <a:pt x="0" y="0"/>
                    </a:moveTo>
                    <a:lnTo>
                      <a:pt x="64" y="0"/>
                    </a:lnTo>
                    <a:lnTo>
                      <a:pt x="64" y="188"/>
                    </a:lnTo>
                    <a:lnTo>
                      <a:pt x="0" y="188"/>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0" name="Freeform 277"/>
              <p:cNvSpPr>
                <a:spLocks noChangeArrowheads="1"/>
              </p:cNvSpPr>
              <p:nvPr/>
            </p:nvSpPr>
            <p:spPr bwMode="auto">
              <a:xfrm>
                <a:off x="461963" y="465138"/>
                <a:ext cx="100013" cy="466725"/>
              </a:xfrm>
              <a:custGeom>
                <a:avLst/>
                <a:gdLst>
                  <a:gd name="T0" fmla="*/ 0 w 63"/>
                  <a:gd name="T1" fmla="*/ 0 h 294"/>
                  <a:gd name="T2" fmla="*/ 63 w 63"/>
                  <a:gd name="T3" fmla="*/ 0 h 294"/>
                  <a:gd name="T4" fmla="*/ 63 w 63"/>
                  <a:gd name="T5" fmla="*/ 294 h 294"/>
                  <a:gd name="T6" fmla="*/ 0 w 63"/>
                  <a:gd name="T7" fmla="*/ 294 h 294"/>
                  <a:gd name="T8" fmla="*/ 0 w 63"/>
                  <a:gd name="T9" fmla="*/ 0 h 294"/>
                  <a:gd name="T10" fmla="*/ 0 w 63"/>
                  <a:gd name="T11" fmla="*/ 0 h 294"/>
                  <a:gd name="T12" fmla="*/ 0 60000 65536"/>
                  <a:gd name="T13" fmla="*/ 0 60000 65536"/>
                  <a:gd name="T14" fmla="*/ 0 60000 65536"/>
                  <a:gd name="T15" fmla="*/ 0 60000 65536"/>
                  <a:gd name="T16" fmla="*/ 0 60000 65536"/>
                  <a:gd name="T17" fmla="*/ 0 60000 65536"/>
                  <a:gd name="T18" fmla="*/ 0 w 63"/>
                  <a:gd name="T19" fmla="*/ 0 h 294"/>
                  <a:gd name="T20" fmla="*/ 63 w 63"/>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63" h="294">
                    <a:moveTo>
                      <a:pt x="0" y="0"/>
                    </a:moveTo>
                    <a:lnTo>
                      <a:pt x="63" y="0"/>
                    </a:lnTo>
                    <a:lnTo>
                      <a:pt x="63" y="294"/>
                    </a:lnTo>
                    <a:lnTo>
                      <a:pt x="0" y="294"/>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1" name="Freeform 278"/>
              <p:cNvSpPr>
                <a:spLocks noChangeArrowheads="1"/>
              </p:cNvSpPr>
              <p:nvPr/>
            </p:nvSpPr>
            <p:spPr bwMode="auto">
              <a:xfrm>
                <a:off x="585788" y="785813"/>
                <a:ext cx="100013" cy="146050"/>
              </a:xfrm>
              <a:custGeom>
                <a:avLst/>
                <a:gdLst>
                  <a:gd name="T0" fmla="*/ 0 w 63"/>
                  <a:gd name="T1" fmla="*/ 0 h 92"/>
                  <a:gd name="T2" fmla="*/ 63 w 63"/>
                  <a:gd name="T3" fmla="*/ 0 h 92"/>
                  <a:gd name="T4" fmla="*/ 63 w 63"/>
                  <a:gd name="T5" fmla="*/ 92 h 92"/>
                  <a:gd name="T6" fmla="*/ 0 w 63"/>
                  <a:gd name="T7" fmla="*/ 92 h 92"/>
                  <a:gd name="T8" fmla="*/ 0 w 63"/>
                  <a:gd name="T9" fmla="*/ 0 h 92"/>
                  <a:gd name="T10" fmla="*/ 0 w 63"/>
                  <a:gd name="T11" fmla="*/ 0 h 92"/>
                  <a:gd name="T12" fmla="*/ 0 60000 65536"/>
                  <a:gd name="T13" fmla="*/ 0 60000 65536"/>
                  <a:gd name="T14" fmla="*/ 0 60000 65536"/>
                  <a:gd name="T15" fmla="*/ 0 60000 65536"/>
                  <a:gd name="T16" fmla="*/ 0 60000 65536"/>
                  <a:gd name="T17" fmla="*/ 0 60000 65536"/>
                  <a:gd name="T18" fmla="*/ 0 w 63"/>
                  <a:gd name="T19" fmla="*/ 0 h 92"/>
                  <a:gd name="T20" fmla="*/ 63 w 63"/>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63" h="92">
                    <a:moveTo>
                      <a:pt x="0" y="0"/>
                    </a:moveTo>
                    <a:lnTo>
                      <a:pt x="63" y="0"/>
                    </a:lnTo>
                    <a:lnTo>
                      <a:pt x="63" y="92"/>
                    </a:lnTo>
                    <a:lnTo>
                      <a:pt x="0" y="92"/>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2" name="Freeform 279"/>
              <p:cNvSpPr>
                <a:spLocks noChangeArrowheads="1"/>
              </p:cNvSpPr>
              <p:nvPr/>
            </p:nvSpPr>
            <p:spPr bwMode="auto">
              <a:xfrm>
                <a:off x="711200" y="584200"/>
                <a:ext cx="98425" cy="347663"/>
              </a:xfrm>
              <a:custGeom>
                <a:avLst/>
                <a:gdLst>
                  <a:gd name="T0" fmla="*/ 0 w 62"/>
                  <a:gd name="T1" fmla="*/ 0 h 219"/>
                  <a:gd name="T2" fmla="*/ 62 w 62"/>
                  <a:gd name="T3" fmla="*/ 0 h 219"/>
                  <a:gd name="T4" fmla="*/ 62 w 62"/>
                  <a:gd name="T5" fmla="*/ 219 h 219"/>
                  <a:gd name="T6" fmla="*/ 0 w 62"/>
                  <a:gd name="T7" fmla="*/ 219 h 219"/>
                  <a:gd name="T8" fmla="*/ 0 w 62"/>
                  <a:gd name="T9" fmla="*/ 0 h 219"/>
                  <a:gd name="T10" fmla="*/ 0 w 62"/>
                  <a:gd name="T11" fmla="*/ 0 h 219"/>
                  <a:gd name="T12" fmla="*/ 0 60000 65536"/>
                  <a:gd name="T13" fmla="*/ 0 60000 65536"/>
                  <a:gd name="T14" fmla="*/ 0 60000 65536"/>
                  <a:gd name="T15" fmla="*/ 0 60000 65536"/>
                  <a:gd name="T16" fmla="*/ 0 60000 65536"/>
                  <a:gd name="T17" fmla="*/ 0 60000 65536"/>
                  <a:gd name="T18" fmla="*/ 0 w 62"/>
                  <a:gd name="T19" fmla="*/ 0 h 219"/>
                  <a:gd name="T20" fmla="*/ 62 w 62"/>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62" h="219">
                    <a:moveTo>
                      <a:pt x="0" y="0"/>
                    </a:moveTo>
                    <a:lnTo>
                      <a:pt x="62" y="0"/>
                    </a:lnTo>
                    <a:lnTo>
                      <a:pt x="62" y="219"/>
                    </a:lnTo>
                    <a:lnTo>
                      <a:pt x="0" y="219"/>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3" name="Freeform 280"/>
              <p:cNvSpPr>
                <a:spLocks noChangeArrowheads="1"/>
              </p:cNvSpPr>
              <p:nvPr/>
            </p:nvSpPr>
            <p:spPr bwMode="auto">
              <a:xfrm>
                <a:off x="835025" y="412750"/>
                <a:ext cx="101600" cy="519113"/>
              </a:xfrm>
              <a:custGeom>
                <a:avLst/>
                <a:gdLst>
                  <a:gd name="T0" fmla="*/ 0 w 64"/>
                  <a:gd name="T1" fmla="*/ 0 h 327"/>
                  <a:gd name="T2" fmla="*/ 64 w 64"/>
                  <a:gd name="T3" fmla="*/ 0 h 327"/>
                  <a:gd name="T4" fmla="*/ 64 w 64"/>
                  <a:gd name="T5" fmla="*/ 327 h 327"/>
                  <a:gd name="T6" fmla="*/ 0 w 64"/>
                  <a:gd name="T7" fmla="*/ 327 h 327"/>
                  <a:gd name="T8" fmla="*/ 0 w 64"/>
                  <a:gd name="T9" fmla="*/ 0 h 327"/>
                  <a:gd name="T10" fmla="*/ 0 w 64"/>
                  <a:gd name="T11" fmla="*/ 0 h 327"/>
                  <a:gd name="T12" fmla="*/ 0 60000 65536"/>
                  <a:gd name="T13" fmla="*/ 0 60000 65536"/>
                  <a:gd name="T14" fmla="*/ 0 60000 65536"/>
                  <a:gd name="T15" fmla="*/ 0 60000 65536"/>
                  <a:gd name="T16" fmla="*/ 0 60000 65536"/>
                  <a:gd name="T17" fmla="*/ 0 60000 65536"/>
                  <a:gd name="T18" fmla="*/ 0 w 64"/>
                  <a:gd name="T19" fmla="*/ 0 h 327"/>
                  <a:gd name="T20" fmla="*/ 64 w 64"/>
                  <a:gd name="T21" fmla="*/ 327 h 327"/>
                </a:gdLst>
                <a:ahLst/>
                <a:cxnLst>
                  <a:cxn ang="T12">
                    <a:pos x="T0" y="T1"/>
                  </a:cxn>
                  <a:cxn ang="T13">
                    <a:pos x="T2" y="T3"/>
                  </a:cxn>
                  <a:cxn ang="T14">
                    <a:pos x="T4" y="T5"/>
                  </a:cxn>
                  <a:cxn ang="T15">
                    <a:pos x="T6" y="T7"/>
                  </a:cxn>
                  <a:cxn ang="T16">
                    <a:pos x="T8" y="T9"/>
                  </a:cxn>
                  <a:cxn ang="T17">
                    <a:pos x="T10" y="T11"/>
                  </a:cxn>
                </a:cxnLst>
                <a:rect l="T18" t="T19" r="T20" b="T21"/>
                <a:pathLst>
                  <a:path w="64" h="327">
                    <a:moveTo>
                      <a:pt x="0" y="0"/>
                    </a:moveTo>
                    <a:lnTo>
                      <a:pt x="64" y="0"/>
                    </a:lnTo>
                    <a:lnTo>
                      <a:pt x="64" y="327"/>
                    </a:lnTo>
                    <a:lnTo>
                      <a:pt x="0" y="327"/>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4" name="Freeform 281"/>
              <p:cNvSpPr>
                <a:spLocks noChangeArrowheads="1"/>
              </p:cNvSpPr>
              <p:nvPr/>
            </p:nvSpPr>
            <p:spPr bwMode="auto">
              <a:xfrm>
                <a:off x="214313" y="403225"/>
                <a:ext cx="101600" cy="528638"/>
              </a:xfrm>
              <a:custGeom>
                <a:avLst/>
                <a:gdLst>
                  <a:gd name="T0" fmla="*/ 0 w 64"/>
                  <a:gd name="T1" fmla="*/ 0 h 333"/>
                  <a:gd name="T2" fmla="*/ 64 w 64"/>
                  <a:gd name="T3" fmla="*/ 0 h 333"/>
                  <a:gd name="T4" fmla="*/ 64 w 64"/>
                  <a:gd name="T5" fmla="*/ 333 h 333"/>
                  <a:gd name="T6" fmla="*/ 0 w 64"/>
                  <a:gd name="T7" fmla="*/ 333 h 333"/>
                  <a:gd name="T8" fmla="*/ 0 w 64"/>
                  <a:gd name="T9" fmla="*/ 0 h 333"/>
                  <a:gd name="T10" fmla="*/ 0 w 64"/>
                  <a:gd name="T11" fmla="*/ 0 h 333"/>
                  <a:gd name="T12" fmla="*/ 0 60000 65536"/>
                  <a:gd name="T13" fmla="*/ 0 60000 65536"/>
                  <a:gd name="T14" fmla="*/ 0 60000 65536"/>
                  <a:gd name="T15" fmla="*/ 0 60000 65536"/>
                  <a:gd name="T16" fmla="*/ 0 60000 65536"/>
                  <a:gd name="T17" fmla="*/ 0 60000 65536"/>
                  <a:gd name="T18" fmla="*/ 0 w 64"/>
                  <a:gd name="T19" fmla="*/ 0 h 333"/>
                  <a:gd name="T20" fmla="*/ 64 w 64"/>
                  <a:gd name="T21" fmla="*/ 333 h 333"/>
                </a:gdLst>
                <a:ahLst/>
                <a:cxnLst>
                  <a:cxn ang="T12">
                    <a:pos x="T0" y="T1"/>
                  </a:cxn>
                  <a:cxn ang="T13">
                    <a:pos x="T2" y="T3"/>
                  </a:cxn>
                  <a:cxn ang="T14">
                    <a:pos x="T4" y="T5"/>
                  </a:cxn>
                  <a:cxn ang="T15">
                    <a:pos x="T6" y="T7"/>
                  </a:cxn>
                  <a:cxn ang="T16">
                    <a:pos x="T8" y="T9"/>
                  </a:cxn>
                  <a:cxn ang="T17">
                    <a:pos x="T10" y="T11"/>
                  </a:cxn>
                </a:cxnLst>
                <a:rect l="T18" t="T19" r="T20" b="T21"/>
                <a:pathLst>
                  <a:path w="64" h="333">
                    <a:moveTo>
                      <a:pt x="0" y="0"/>
                    </a:moveTo>
                    <a:lnTo>
                      <a:pt x="64" y="0"/>
                    </a:lnTo>
                    <a:lnTo>
                      <a:pt x="64" y="333"/>
                    </a:lnTo>
                    <a:lnTo>
                      <a:pt x="0" y="333"/>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74" name="组合 173"/>
          <p:cNvGrpSpPr/>
          <p:nvPr/>
        </p:nvGrpSpPr>
        <p:grpSpPr>
          <a:xfrm>
            <a:off x="3783468" y="2496388"/>
            <a:ext cx="5029608" cy="453909"/>
            <a:chOff x="4305990" y="2496388"/>
            <a:chExt cx="4417661" cy="453909"/>
          </a:xfrm>
        </p:grpSpPr>
        <p:sp>
          <p:nvSpPr>
            <p:cNvPr id="85" name="任意多边形 84"/>
            <p:cNvSpPr/>
            <p:nvPr/>
          </p:nvSpPr>
          <p:spPr>
            <a:xfrm>
              <a:off x="4406099" y="2496388"/>
              <a:ext cx="4317552"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8AD497"/>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a:solidFill>
                    <a:sysClr val="window" lastClr="FFFFFF"/>
                  </a:solidFill>
                  <a:latin typeface="宋体" panose="02010600030101010101" pitchFamily="2" charset="-122"/>
                </a:rPr>
                <a:t>均匀</a:t>
              </a:r>
              <a:r>
                <a:rPr lang="zh-CN" altLang="en-US" sz="2000" b="1" dirty="0" smtClean="0">
                  <a:solidFill>
                    <a:sysClr val="window" lastClr="FFFFFF"/>
                  </a:solidFill>
                  <a:latin typeface="宋体" panose="02010600030101010101" pitchFamily="2" charset="-122"/>
                </a:rPr>
                <a:t>磁场亥姆霍兹线圈</a:t>
              </a:r>
              <a:r>
                <a:rPr lang="zh-CN" altLang="en-US" sz="2000" b="1" dirty="0">
                  <a:solidFill>
                    <a:sysClr val="window" lastClr="FFFFFF"/>
                  </a:solidFill>
                  <a:latin typeface="宋体" panose="02010600030101010101" pitchFamily="2" charset="-122"/>
                </a:rPr>
                <a:t>搭建驱动系统</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6" name="Group 331"/>
            <p:cNvGrpSpPr>
              <a:grpSpLocks/>
            </p:cNvGrpSpPr>
            <p:nvPr/>
          </p:nvGrpSpPr>
          <p:grpSpPr bwMode="auto">
            <a:xfrm>
              <a:off x="4305990" y="2496388"/>
              <a:ext cx="453908" cy="453909"/>
              <a:chOff x="0" y="0"/>
              <a:chExt cx="1570" cy="1570"/>
            </a:xfrm>
          </p:grpSpPr>
          <p:sp>
            <p:nvSpPr>
              <p:cNvPr id="87" name="Oval 5"/>
              <p:cNvSpPr>
                <a:spLocks noChangeArrowheads="1"/>
              </p:cNvSpPr>
              <p:nvPr/>
            </p:nvSpPr>
            <p:spPr bwMode="auto">
              <a:xfrm>
                <a:off x="0" y="0"/>
                <a:ext cx="1570" cy="1570"/>
              </a:xfrm>
              <a:prstGeom prst="ellipse">
                <a:avLst/>
              </a:prstGeom>
              <a:solidFill>
                <a:srgbClr val="8AD49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8" name="Freeform 6"/>
              <p:cNvSpPr>
                <a:spLocks noChangeArrowheads="1"/>
              </p:cNvSpPr>
              <p:nvPr/>
            </p:nvSpPr>
            <p:spPr bwMode="auto">
              <a:xfrm>
                <a:off x="198" y="260"/>
                <a:ext cx="1338" cy="1297"/>
              </a:xfrm>
              <a:custGeom>
                <a:avLst/>
                <a:gdLst>
                  <a:gd name="T0" fmla="*/ 27 w 302"/>
                  <a:gd name="T1" fmla="*/ 158 h 293"/>
                  <a:gd name="T2" fmla="*/ 21 w 302"/>
                  <a:gd name="T3" fmla="*/ 152 h 293"/>
                  <a:gd name="T4" fmla="*/ 16 w 302"/>
                  <a:gd name="T5" fmla="*/ 145 h 293"/>
                  <a:gd name="T6" fmla="*/ 11 w 302"/>
                  <a:gd name="T7" fmla="*/ 137 h 293"/>
                  <a:gd name="T8" fmla="*/ 7 w 302"/>
                  <a:gd name="T9" fmla="*/ 130 h 293"/>
                  <a:gd name="T10" fmla="*/ 4 w 302"/>
                  <a:gd name="T11" fmla="*/ 121 h 293"/>
                  <a:gd name="T12" fmla="*/ 2 w 302"/>
                  <a:gd name="T13" fmla="*/ 112 h 293"/>
                  <a:gd name="T14" fmla="*/ 1 w 302"/>
                  <a:gd name="T15" fmla="*/ 103 h 293"/>
                  <a:gd name="T16" fmla="*/ 0 w 302"/>
                  <a:gd name="T17" fmla="*/ 94 h 293"/>
                  <a:gd name="T18" fmla="*/ 0 w 302"/>
                  <a:gd name="T19" fmla="*/ 84 h 293"/>
                  <a:gd name="T20" fmla="*/ 2 w 302"/>
                  <a:gd name="T21" fmla="*/ 75 h 293"/>
                  <a:gd name="T22" fmla="*/ 4 w 302"/>
                  <a:gd name="T23" fmla="*/ 66 h 293"/>
                  <a:gd name="T24" fmla="*/ 7 w 302"/>
                  <a:gd name="T25" fmla="*/ 58 h 293"/>
                  <a:gd name="T26" fmla="*/ 11 w 302"/>
                  <a:gd name="T27" fmla="*/ 50 h 293"/>
                  <a:gd name="T28" fmla="*/ 15 w 302"/>
                  <a:gd name="T29" fmla="*/ 42 h 293"/>
                  <a:gd name="T30" fmla="*/ 21 w 302"/>
                  <a:gd name="T31" fmla="*/ 35 h 293"/>
                  <a:gd name="T32" fmla="*/ 26 w 302"/>
                  <a:gd name="T33" fmla="*/ 28 h 293"/>
                  <a:gd name="T34" fmla="*/ 33 w 302"/>
                  <a:gd name="T35" fmla="*/ 22 h 293"/>
                  <a:gd name="T36" fmla="*/ 40 w 302"/>
                  <a:gd name="T37" fmla="*/ 17 h 293"/>
                  <a:gd name="T38" fmla="*/ 48 w 302"/>
                  <a:gd name="T39" fmla="*/ 12 h 293"/>
                  <a:gd name="T40" fmla="*/ 56 w 302"/>
                  <a:gd name="T41" fmla="*/ 8 h 293"/>
                  <a:gd name="T42" fmla="*/ 65 w 302"/>
                  <a:gd name="T43" fmla="*/ 5 h 293"/>
                  <a:gd name="T44" fmla="*/ 74 w 302"/>
                  <a:gd name="T45" fmla="*/ 2 h 293"/>
                  <a:gd name="T46" fmla="*/ 83 w 302"/>
                  <a:gd name="T47" fmla="*/ 1 h 293"/>
                  <a:gd name="T48" fmla="*/ 93 w 302"/>
                  <a:gd name="T49" fmla="*/ 0 h 293"/>
                  <a:gd name="T50" fmla="*/ 102 w 302"/>
                  <a:gd name="T51" fmla="*/ 1 h 293"/>
                  <a:gd name="T52" fmla="*/ 111 w 302"/>
                  <a:gd name="T53" fmla="*/ 2 h 293"/>
                  <a:gd name="T54" fmla="*/ 120 w 302"/>
                  <a:gd name="T55" fmla="*/ 4 h 293"/>
                  <a:gd name="T56" fmla="*/ 128 w 302"/>
                  <a:gd name="T57" fmla="*/ 7 h 293"/>
                  <a:gd name="T58" fmla="*/ 136 w 302"/>
                  <a:gd name="T59" fmla="*/ 11 h 293"/>
                  <a:gd name="T60" fmla="*/ 144 w 302"/>
                  <a:gd name="T61" fmla="*/ 16 h 293"/>
                  <a:gd name="T62" fmla="*/ 151 w 302"/>
                  <a:gd name="T63" fmla="*/ 21 h 293"/>
                  <a:gd name="T64" fmla="*/ 158 w 302"/>
                  <a:gd name="T65" fmla="*/ 27 h 293"/>
                  <a:gd name="T66" fmla="*/ 302 w 302"/>
                  <a:gd name="T67" fmla="*/ 171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2"/>
                  <a:gd name="T103" fmla="*/ 0 h 293"/>
                  <a:gd name="T104" fmla="*/ 302 w 302"/>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2" h="293">
                    <a:moveTo>
                      <a:pt x="162" y="293"/>
                    </a:moveTo>
                    <a:cubicBezTo>
                      <a:pt x="27" y="158"/>
                      <a:pt x="27" y="158"/>
                      <a:pt x="27" y="158"/>
                    </a:cubicBezTo>
                    <a:cubicBezTo>
                      <a:pt x="24" y="155"/>
                      <a:pt x="24" y="155"/>
                      <a:pt x="24" y="155"/>
                    </a:cubicBezTo>
                    <a:cubicBezTo>
                      <a:pt x="21" y="152"/>
                      <a:pt x="21" y="152"/>
                      <a:pt x="21" y="152"/>
                    </a:cubicBezTo>
                    <a:cubicBezTo>
                      <a:pt x="18" y="149"/>
                      <a:pt x="18" y="149"/>
                      <a:pt x="18" y="149"/>
                    </a:cubicBezTo>
                    <a:cubicBezTo>
                      <a:pt x="16" y="145"/>
                      <a:pt x="16" y="145"/>
                      <a:pt x="16" y="145"/>
                    </a:cubicBezTo>
                    <a:cubicBezTo>
                      <a:pt x="13" y="141"/>
                      <a:pt x="13" y="141"/>
                      <a:pt x="13" y="141"/>
                    </a:cubicBezTo>
                    <a:cubicBezTo>
                      <a:pt x="11" y="137"/>
                      <a:pt x="11" y="137"/>
                      <a:pt x="11" y="137"/>
                    </a:cubicBezTo>
                    <a:cubicBezTo>
                      <a:pt x="9" y="134"/>
                      <a:pt x="9" y="134"/>
                      <a:pt x="9" y="134"/>
                    </a:cubicBezTo>
                    <a:cubicBezTo>
                      <a:pt x="7" y="130"/>
                      <a:pt x="7" y="130"/>
                      <a:pt x="7" y="130"/>
                    </a:cubicBezTo>
                    <a:cubicBezTo>
                      <a:pt x="6" y="125"/>
                      <a:pt x="6" y="125"/>
                      <a:pt x="6" y="125"/>
                    </a:cubicBezTo>
                    <a:cubicBezTo>
                      <a:pt x="4" y="121"/>
                      <a:pt x="4" y="121"/>
                      <a:pt x="4" y="121"/>
                    </a:cubicBezTo>
                    <a:cubicBezTo>
                      <a:pt x="3" y="117"/>
                      <a:pt x="3" y="117"/>
                      <a:pt x="3" y="117"/>
                    </a:cubicBezTo>
                    <a:cubicBezTo>
                      <a:pt x="2" y="112"/>
                      <a:pt x="2" y="112"/>
                      <a:pt x="2" y="112"/>
                    </a:cubicBezTo>
                    <a:cubicBezTo>
                      <a:pt x="1" y="108"/>
                      <a:pt x="1" y="108"/>
                      <a:pt x="1" y="108"/>
                    </a:cubicBezTo>
                    <a:cubicBezTo>
                      <a:pt x="1" y="103"/>
                      <a:pt x="1" y="103"/>
                      <a:pt x="1" y="103"/>
                    </a:cubicBezTo>
                    <a:cubicBezTo>
                      <a:pt x="0" y="98"/>
                      <a:pt x="0" y="98"/>
                      <a:pt x="0" y="98"/>
                    </a:cubicBezTo>
                    <a:cubicBezTo>
                      <a:pt x="0" y="94"/>
                      <a:pt x="0" y="94"/>
                      <a:pt x="0" y="94"/>
                    </a:cubicBezTo>
                    <a:cubicBezTo>
                      <a:pt x="0" y="89"/>
                      <a:pt x="0" y="89"/>
                      <a:pt x="0" y="89"/>
                    </a:cubicBezTo>
                    <a:cubicBezTo>
                      <a:pt x="0" y="84"/>
                      <a:pt x="0" y="84"/>
                      <a:pt x="0" y="84"/>
                    </a:cubicBezTo>
                    <a:cubicBezTo>
                      <a:pt x="1" y="80"/>
                      <a:pt x="1" y="80"/>
                      <a:pt x="1" y="80"/>
                    </a:cubicBezTo>
                    <a:cubicBezTo>
                      <a:pt x="2" y="75"/>
                      <a:pt x="2" y="75"/>
                      <a:pt x="2" y="75"/>
                    </a:cubicBezTo>
                    <a:cubicBezTo>
                      <a:pt x="3" y="71"/>
                      <a:pt x="3" y="71"/>
                      <a:pt x="3" y="71"/>
                    </a:cubicBezTo>
                    <a:cubicBezTo>
                      <a:pt x="4" y="66"/>
                      <a:pt x="4" y="66"/>
                      <a:pt x="4" y="66"/>
                    </a:cubicBezTo>
                    <a:cubicBezTo>
                      <a:pt x="5" y="62"/>
                      <a:pt x="5" y="62"/>
                      <a:pt x="5" y="62"/>
                    </a:cubicBezTo>
                    <a:cubicBezTo>
                      <a:pt x="7" y="58"/>
                      <a:pt x="7" y="58"/>
                      <a:pt x="7" y="58"/>
                    </a:cubicBezTo>
                    <a:cubicBezTo>
                      <a:pt x="9" y="54"/>
                      <a:pt x="9" y="54"/>
                      <a:pt x="9" y="54"/>
                    </a:cubicBezTo>
                    <a:cubicBezTo>
                      <a:pt x="11" y="50"/>
                      <a:pt x="11" y="50"/>
                      <a:pt x="11" y="50"/>
                    </a:cubicBezTo>
                    <a:cubicBezTo>
                      <a:pt x="13" y="46"/>
                      <a:pt x="13" y="46"/>
                      <a:pt x="13" y="46"/>
                    </a:cubicBezTo>
                    <a:cubicBezTo>
                      <a:pt x="15" y="42"/>
                      <a:pt x="15" y="42"/>
                      <a:pt x="15" y="42"/>
                    </a:cubicBezTo>
                    <a:cubicBezTo>
                      <a:pt x="18" y="39"/>
                      <a:pt x="18" y="39"/>
                      <a:pt x="18" y="39"/>
                    </a:cubicBezTo>
                    <a:cubicBezTo>
                      <a:pt x="21" y="35"/>
                      <a:pt x="21" y="35"/>
                      <a:pt x="21" y="35"/>
                    </a:cubicBezTo>
                    <a:cubicBezTo>
                      <a:pt x="23" y="32"/>
                      <a:pt x="23" y="32"/>
                      <a:pt x="23" y="32"/>
                    </a:cubicBezTo>
                    <a:cubicBezTo>
                      <a:pt x="26" y="28"/>
                      <a:pt x="26" y="28"/>
                      <a:pt x="26" y="28"/>
                    </a:cubicBezTo>
                    <a:cubicBezTo>
                      <a:pt x="30" y="25"/>
                      <a:pt x="30" y="25"/>
                      <a:pt x="30" y="25"/>
                    </a:cubicBezTo>
                    <a:cubicBezTo>
                      <a:pt x="33" y="22"/>
                      <a:pt x="33" y="22"/>
                      <a:pt x="33" y="22"/>
                    </a:cubicBezTo>
                    <a:cubicBezTo>
                      <a:pt x="36" y="19"/>
                      <a:pt x="36" y="19"/>
                      <a:pt x="36" y="19"/>
                    </a:cubicBezTo>
                    <a:cubicBezTo>
                      <a:pt x="40" y="17"/>
                      <a:pt x="40" y="17"/>
                      <a:pt x="40" y="17"/>
                    </a:cubicBezTo>
                    <a:cubicBezTo>
                      <a:pt x="44" y="14"/>
                      <a:pt x="44" y="14"/>
                      <a:pt x="44" y="14"/>
                    </a:cubicBezTo>
                    <a:cubicBezTo>
                      <a:pt x="48" y="12"/>
                      <a:pt x="48" y="12"/>
                      <a:pt x="48" y="12"/>
                    </a:cubicBezTo>
                    <a:cubicBezTo>
                      <a:pt x="52" y="10"/>
                      <a:pt x="52" y="10"/>
                      <a:pt x="52" y="10"/>
                    </a:cubicBezTo>
                    <a:cubicBezTo>
                      <a:pt x="56" y="8"/>
                      <a:pt x="56" y="8"/>
                      <a:pt x="56" y="8"/>
                    </a:cubicBezTo>
                    <a:cubicBezTo>
                      <a:pt x="60" y="6"/>
                      <a:pt x="60" y="6"/>
                      <a:pt x="60" y="6"/>
                    </a:cubicBezTo>
                    <a:cubicBezTo>
                      <a:pt x="65" y="5"/>
                      <a:pt x="65" y="5"/>
                      <a:pt x="65" y="5"/>
                    </a:cubicBezTo>
                    <a:cubicBezTo>
                      <a:pt x="69" y="3"/>
                      <a:pt x="69" y="3"/>
                      <a:pt x="69" y="3"/>
                    </a:cubicBezTo>
                    <a:cubicBezTo>
                      <a:pt x="74" y="2"/>
                      <a:pt x="74" y="2"/>
                      <a:pt x="74" y="2"/>
                    </a:cubicBezTo>
                    <a:cubicBezTo>
                      <a:pt x="78" y="1"/>
                      <a:pt x="78" y="1"/>
                      <a:pt x="78" y="1"/>
                    </a:cubicBezTo>
                    <a:cubicBezTo>
                      <a:pt x="83" y="1"/>
                      <a:pt x="83" y="1"/>
                      <a:pt x="83" y="1"/>
                    </a:cubicBezTo>
                    <a:cubicBezTo>
                      <a:pt x="88" y="0"/>
                      <a:pt x="88" y="0"/>
                      <a:pt x="88" y="0"/>
                    </a:cubicBezTo>
                    <a:cubicBezTo>
                      <a:pt x="93" y="0"/>
                      <a:pt x="93" y="0"/>
                      <a:pt x="93" y="0"/>
                    </a:cubicBezTo>
                    <a:cubicBezTo>
                      <a:pt x="97" y="0"/>
                      <a:pt x="97" y="0"/>
                      <a:pt x="97" y="0"/>
                    </a:cubicBezTo>
                    <a:cubicBezTo>
                      <a:pt x="102" y="1"/>
                      <a:pt x="102" y="1"/>
                      <a:pt x="102" y="1"/>
                    </a:cubicBezTo>
                    <a:cubicBezTo>
                      <a:pt x="106" y="1"/>
                      <a:pt x="106" y="1"/>
                      <a:pt x="106" y="1"/>
                    </a:cubicBezTo>
                    <a:cubicBezTo>
                      <a:pt x="111" y="2"/>
                      <a:pt x="111" y="2"/>
                      <a:pt x="111" y="2"/>
                    </a:cubicBezTo>
                    <a:cubicBezTo>
                      <a:pt x="115" y="3"/>
                      <a:pt x="115" y="3"/>
                      <a:pt x="115" y="3"/>
                    </a:cubicBezTo>
                    <a:cubicBezTo>
                      <a:pt x="120" y="4"/>
                      <a:pt x="120" y="4"/>
                      <a:pt x="120" y="4"/>
                    </a:cubicBezTo>
                    <a:cubicBezTo>
                      <a:pt x="124" y="6"/>
                      <a:pt x="124" y="6"/>
                      <a:pt x="124" y="6"/>
                    </a:cubicBezTo>
                    <a:cubicBezTo>
                      <a:pt x="128" y="7"/>
                      <a:pt x="128" y="7"/>
                      <a:pt x="128" y="7"/>
                    </a:cubicBezTo>
                    <a:cubicBezTo>
                      <a:pt x="132" y="9"/>
                      <a:pt x="132" y="9"/>
                      <a:pt x="132" y="9"/>
                    </a:cubicBezTo>
                    <a:cubicBezTo>
                      <a:pt x="136" y="11"/>
                      <a:pt x="136" y="11"/>
                      <a:pt x="136" y="11"/>
                    </a:cubicBezTo>
                    <a:cubicBezTo>
                      <a:pt x="140" y="13"/>
                      <a:pt x="140" y="13"/>
                      <a:pt x="140" y="13"/>
                    </a:cubicBezTo>
                    <a:cubicBezTo>
                      <a:pt x="144" y="16"/>
                      <a:pt x="144" y="16"/>
                      <a:pt x="144" y="16"/>
                    </a:cubicBezTo>
                    <a:cubicBezTo>
                      <a:pt x="148" y="18"/>
                      <a:pt x="148" y="18"/>
                      <a:pt x="148" y="18"/>
                    </a:cubicBezTo>
                    <a:cubicBezTo>
                      <a:pt x="151" y="21"/>
                      <a:pt x="151" y="21"/>
                      <a:pt x="151" y="21"/>
                    </a:cubicBezTo>
                    <a:cubicBezTo>
                      <a:pt x="155" y="24"/>
                      <a:pt x="155" y="24"/>
                      <a:pt x="155" y="24"/>
                    </a:cubicBezTo>
                    <a:cubicBezTo>
                      <a:pt x="158" y="27"/>
                      <a:pt x="158" y="27"/>
                      <a:pt x="158" y="27"/>
                    </a:cubicBezTo>
                    <a:cubicBezTo>
                      <a:pt x="161" y="30"/>
                      <a:pt x="161" y="30"/>
                      <a:pt x="161" y="30"/>
                    </a:cubicBezTo>
                    <a:cubicBezTo>
                      <a:pt x="302" y="171"/>
                      <a:pt x="302" y="171"/>
                      <a:pt x="302" y="171"/>
                    </a:cubicBezTo>
                    <a:cubicBezTo>
                      <a:pt x="282" y="234"/>
                      <a:pt x="228" y="282"/>
                      <a:pt x="162" y="293"/>
                    </a:cubicBezTo>
                    <a:close/>
                  </a:path>
                </a:pathLst>
              </a:custGeom>
              <a:solidFill>
                <a:srgbClr val="5BA66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9" name="Freeform 72"/>
              <p:cNvSpPr>
                <a:spLocks noEditPoints="1" noChangeArrowheads="1"/>
              </p:cNvSpPr>
              <p:nvPr/>
            </p:nvSpPr>
            <p:spPr bwMode="auto">
              <a:xfrm>
                <a:off x="340" y="403"/>
                <a:ext cx="890" cy="832"/>
              </a:xfrm>
              <a:custGeom>
                <a:avLst/>
                <a:gdLst>
                  <a:gd name="T0" fmla="*/ 83 w 201"/>
                  <a:gd name="T1" fmla="*/ 63 h 188"/>
                  <a:gd name="T2" fmla="*/ 121 w 201"/>
                  <a:gd name="T3" fmla="*/ 52 h 188"/>
                  <a:gd name="T4" fmla="*/ 98 w 201"/>
                  <a:gd name="T5" fmla="*/ 78 h 188"/>
                  <a:gd name="T6" fmla="*/ 193 w 201"/>
                  <a:gd name="T7" fmla="*/ 165 h 188"/>
                  <a:gd name="T8" fmla="*/ 198 w 201"/>
                  <a:gd name="T9" fmla="*/ 126 h 188"/>
                  <a:gd name="T10" fmla="*/ 193 w 201"/>
                  <a:gd name="T11" fmla="*/ 165 h 188"/>
                  <a:gd name="T12" fmla="*/ 188 w 201"/>
                  <a:gd name="T13" fmla="*/ 108 h 188"/>
                  <a:gd name="T14" fmla="*/ 154 w 201"/>
                  <a:gd name="T15" fmla="*/ 91 h 188"/>
                  <a:gd name="T16" fmla="*/ 134 w 201"/>
                  <a:gd name="T17" fmla="*/ 95 h 188"/>
                  <a:gd name="T18" fmla="*/ 139 w 201"/>
                  <a:gd name="T19" fmla="*/ 126 h 188"/>
                  <a:gd name="T20" fmla="*/ 134 w 201"/>
                  <a:gd name="T21" fmla="*/ 95 h 188"/>
                  <a:gd name="T22" fmla="*/ 103 w 201"/>
                  <a:gd name="T23" fmla="*/ 141 h 188"/>
                  <a:gd name="T24" fmla="*/ 119 w 201"/>
                  <a:gd name="T25" fmla="*/ 176 h 188"/>
                  <a:gd name="T26" fmla="*/ 103 w 201"/>
                  <a:gd name="T27" fmla="*/ 141 h 188"/>
                  <a:gd name="T28" fmla="*/ 137 w 201"/>
                  <a:gd name="T29" fmla="*/ 186 h 188"/>
                  <a:gd name="T30" fmla="*/ 179 w 201"/>
                  <a:gd name="T31" fmla="*/ 179 h 188"/>
                  <a:gd name="T32" fmla="*/ 137 w 201"/>
                  <a:gd name="T33" fmla="*/ 186 h 188"/>
                  <a:gd name="T34" fmla="*/ 149 w 201"/>
                  <a:gd name="T35" fmla="*/ 127 h 188"/>
                  <a:gd name="T36" fmla="*/ 153 w 201"/>
                  <a:gd name="T37" fmla="*/ 153 h 188"/>
                  <a:gd name="T38" fmla="*/ 149 w 201"/>
                  <a:gd name="T39" fmla="*/ 127 h 188"/>
                  <a:gd name="T40" fmla="*/ 43 w 201"/>
                  <a:gd name="T41" fmla="*/ 119 h 188"/>
                  <a:gd name="T42" fmla="*/ 81 w 201"/>
                  <a:gd name="T43" fmla="*/ 98 h 188"/>
                  <a:gd name="T44" fmla="*/ 70 w 201"/>
                  <a:gd name="T45" fmla="*/ 121 h 188"/>
                  <a:gd name="T46" fmla="*/ 0 w 201"/>
                  <a:gd name="T47" fmla="*/ 64 h 188"/>
                  <a:gd name="T48" fmla="*/ 40 w 201"/>
                  <a:gd name="T49" fmla="*/ 70 h 188"/>
                  <a:gd name="T50" fmla="*/ 1 w 201"/>
                  <a:gd name="T51" fmla="*/ 71 h 188"/>
                  <a:gd name="T52" fmla="*/ 39 w 201"/>
                  <a:gd name="T53" fmla="*/ 4 h 188"/>
                  <a:gd name="T54" fmla="*/ 45 w 201"/>
                  <a:gd name="T55" fmla="*/ 44 h 188"/>
                  <a:gd name="T56" fmla="*/ 39 w 201"/>
                  <a:gd name="T57" fmla="*/ 4 h 188"/>
                  <a:gd name="T58" fmla="*/ 58 w 201"/>
                  <a:gd name="T59" fmla="*/ 45 h 188"/>
                  <a:gd name="T60" fmla="*/ 64 w 201"/>
                  <a:gd name="T61" fmla="*/ 77 h 188"/>
                  <a:gd name="T62" fmla="*/ 58 w 201"/>
                  <a:gd name="T63" fmla="*/ 45 h 188"/>
                  <a:gd name="T64" fmla="*/ 107 w 201"/>
                  <a:gd name="T65" fmla="*/ 22 h 188"/>
                  <a:gd name="T66" fmla="*/ 64 w 201"/>
                  <a:gd name="T67" fmla="*/ 0 h 1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1"/>
                  <a:gd name="T103" fmla="*/ 0 h 188"/>
                  <a:gd name="T104" fmla="*/ 201 w 201"/>
                  <a:gd name="T105" fmla="*/ 188 h 1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1" h="188">
                    <a:moveTo>
                      <a:pt x="98" y="78"/>
                    </a:moveTo>
                    <a:cubicBezTo>
                      <a:pt x="83" y="63"/>
                      <a:pt x="83" y="63"/>
                      <a:pt x="83" y="63"/>
                    </a:cubicBezTo>
                    <a:cubicBezTo>
                      <a:pt x="120" y="45"/>
                      <a:pt x="120" y="45"/>
                      <a:pt x="120" y="45"/>
                    </a:cubicBezTo>
                    <a:cubicBezTo>
                      <a:pt x="120" y="47"/>
                      <a:pt x="121" y="49"/>
                      <a:pt x="121" y="52"/>
                    </a:cubicBezTo>
                    <a:cubicBezTo>
                      <a:pt x="122" y="56"/>
                      <a:pt x="122" y="59"/>
                      <a:pt x="122" y="63"/>
                    </a:cubicBezTo>
                    <a:cubicBezTo>
                      <a:pt x="113" y="67"/>
                      <a:pt x="105" y="72"/>
                      <a:pt x="98" y="78"/>
                    </a:cubicBezTo>
                    <a:close/>
                    <a:moveTo>
                      <a:pt x="193" y="165"/>
                    </a:moveTo>
                    <a:cubicBezTo>
                      <a:pt x="193" y="165"/>
                      <a:pt x="193" y="165"/>
                      <a:pt x="193" y="165"/>
                    </a:cubicBezTo>
                    <a:cubicBezTo>
                      <a:pt x="168" y="141"/>
                      <a:pt x="168" y="141"/>
                      <a:pt x="168" y="141"/>
                    </a:cubicBezTo>
                    <a:cubicBezTo>
                      <a:pt x="198" y="126"/>
                      <a:pt x="198" y="126"/>
                      <a:pt x="198" y="126"/>
                    </a:cubicBezTo>
                    <a:cubicBezTo>
                      <a:pt x="198" y="128"/>
                      <a:pt x="199" y="130"/>
                      <a:pt x="199" y="132"/>
                    </a:cubicBezTo>
                    <a:cubicBezTo>
                      <a:pt x="201" y="144"/>
                      <a:pt x="198" y="155"/>
                      <a:pt x="193" y="165"/>
                    </a:cubicBezTo>
                    <a:close/>
                    <a:moveTo>
                      <a:pt x="188" y="108"/>
                    </a:moveTo>
                    <a:cubicBezTo>
                      <a:pt x="188" y="108"/>
                      <a:pt x="188" y="108"/>
                      <a:pt x="188" y="108"/>
                    </a:cubicBezTo>
                    <a:cubicBezTo>
                      <a:pt x="159" y="123"/>
                      <a:pt x="159" y="123"/>
                      <a:pt x="159" y="123"/>
                    </a:cubicBezTo>
                    <a:cubicBezTo>
                      <a:pt x="154" y="91"/>
                      <a:pt x="154" y="91"/>
                      <a:pt x="154" y="91"/>
                    </a:cubicBezTo>
                    <a:cubicBezTo>
                      <a:pt x="167" y="92"/>
                      <a:pt x="180" y="99"/>
                      <a:pt x="188" y="108"/>
                    </a:cubicBezTo>
                    <a:close/>
                    <a:moveTo>
                      <a:pt x="134" y="95"/>
                    </a:moveTo>
                    <a:cubicBezTo>
                      <a:pt x="134" y="95"/>
                      <a:pt x="134" y="95"/>
                      <a:pt x="134" y="95"/>
                    </a:cubicBezTo>
                    <a:cubicBezTo>
                      <a:pt x="139" y="126"/>
                      <a:pt x="139" y="126"/>
                      <a:pt x="139" y="126"/>
                    </a:cubicBezTo>
                    <a:cubicBezTo>
                      <a:pt x="107" y="121"/>
                      <a:pt x="107" y="121"/>
                      <a:pt x="107" y="121"/>
                    </a:cubicBezTo>
                    <a:cubicBezTo>
                      <a:pt x="112" y="109"/>
                      <a:pt x="121" y="100"/>
                      <a:pt x="134" y="95"/>
                    </a:cubicBezTo>
                    <a:close/>
                    <a:moveTo>
                      <a:pt x="103" y="141"/>
                    </a:moveTo>
                    <a:cubicBezTo>
                      <a:pt x="103" y="141"/>
                      <a:pt x="103" y="141"/>
                      <a:pt x="103" y="141"/>
                    </a:cubicBezTo>
                    <a:cubicBezTo>
                      <a:pt x="135" y="146"/>
                      <a:pt x="135" y="146"/>
                      <a:pt x="135" y="146"/>
                    </a:cubicBezTo>
                    <a:cubicBezTo>
                      <a:pt x="119" y="176"/>
                      <a:pt x="119" y="176"/>
                      <a:pt x="119" y="176"/>
                    </a:cubicBezTo>
                    <a:cubicBezTo>
                      <a:pt x="111" y="168"/>
                      <a:pt x="106" y="159"/>
                      <a:pt x="104" y="147"/>
                    </a:cubicBezTo>
                    <a:cubicBezTo>
                      <a:pt x="103" y="145"/>
                      <a:pt x="103" y="143"/>
                      <a:pt x="103" y="141"/>
                    </a:cubicBezTo>
                    <a:close/>
                    <a:moveTo>
                      <a:pt x="137" y="186"/>
                    </a:moveTo>
                    <a:cubicBezTo>
                      <a:pt x="137" y="186"/>
                      <a:pt x="137" y="186"/>
                      <a:pt x="137" y="186"/>
                    </a:cubicBezTo>
                    <a:cubicBezTo>
                      <a:pt x="153" y="155"/>
                      <a:pt x="153" y="155"/>
                      <a:pt x="153" y="155"/>
                    </a:cubicBezTo>
                    <a:cubicBezTo>
                      <a:pt x="179" y="179"/>
                      <a:pt x="179" y="179"/>
                      <a:pt x="179" y="179"/>
                    </a:cubicBezTo>
                    <a:cubicBezTo>
                      <a:pt x="173" y="183"/>
                      <a:pt x="166" y="186"/>
                      <a:pt x="159" y="187"/>
                    </a:cubicBezTo>
                    <a:cubicBezTo>
                      <a:pt x="151" y="188"/>
                      <a:pt x="144" y="188"/>
                      <a:pt x="137" y="186"/>
                    </a:cubicBezTo>
                    <a:close/>
                    <a:moveTo>
                      <a:pt x="149" y="127"/>
                    </a:moveTo>
                    <a:cubicBezTo>
                      <a:pt x="149" y="127"/>
                      <a:pt x="149" y="127"/>
                      <a:pt x="149" y="127"/>
                    </a:cubicBezTo>
                    <a:cubicBezTo>
                      <a:pt x="156" y="126"/>
                      <a:pt x="163" y="131"/>
                      <a:pt x="164" y="138"/>
                    </a:cubicBezTo>
                    <a:cubicBezTo>
                      <a:pt x="165" y="145"/>
                      <a:pt x="161" y="151"/>
                      <a:pt x="153" y="153"/>
                    </a:cubicBezTo>
                    <a:cubicBezTo>
                      <a:pt x="146" y="154"/>
                      <a:pt x="140" y="149"/>
                      <a:pt x="139" y="142"/>
                    </a:cubicBezTo>
                    <a:cubicBezTo>
                      <a:pt x="137" y="135"/>
                      <a:pt x="142" y="128"/>
                      <a:pt x="149" y="127"/>
                    </a:cubicBezTo>
                    <a:close/>
                    <a:moveTo>
                      <a:pt x="43" y="119"/>
                    </a:moveTo>
                    <a:cubicBezTo>
                      <a:pt x="43" y="119"/>
                      <a:pt x="43" y="119"/>
                      <a:pt x="43" y="119"/>
                    </a:cubicBezTo>
                    <a:cubicBezTo>
                      <a:pt x="63" y="81"/>
                      <a:pt x="63" y="81"/>
                      <a:pt x="63" y="81"/>
                    </a:cubicBezTo>
                    <a:cubicBezTo>
                      <a:pt x="81" y="98"/>
                      <a:pt x="81" y="98"/>
                      <a:pt x="81" y="98"/>
                    </a:cubicBezTo>
                    <a:cubicBezTo>
                      <a:pt x="77" y="105"/>
                      <a:pt x="73" y="113"/>
                      <a:pt x="72" y="121"/>
                    </a:cubicBezTo>
                    <a:cubicBezTo>
                      <a:pt x="71" y="121"/>
                      <a:pt x="71" y="121"/>
                      <a:pt x="70" y="121"/>
                    </a:cubicBezTo>
                    <a:cubicBezTo>
                      <a:pt x="61" y="123"/>
                      <a:pt x="52" y="122"/>
                      <a:pt x="43" y="119"/>
                    </a:cubicBezTo>
                    <a:close/>
                    <a:moveTo>
                      <a:pt x="0" y="64"/>
                    </a:moveTo>
                    <a:cubicBezTo>
                      <a:pt x="0" y="64"/>
                      <a:pt x="0" y="64"/>
                      <a:pt x="0" y="64"/>
                    </a:cubicBezTo>
                    <a:cubicBezTo>
                      <a:pt x="40" y="70"/>
                      <a:pt x="40" y="70"/>
                      <a:pt x="40" y="70"/>
                    </a:cubicBezTo>
                    <a:cubicBezTo>
                      <a:pt x="20" y="107"/>
                      <a:pt x="20" y="107"/>
                      <a:pt x="20" y="107"/>
                    </a:cubicBezTo>
                    <a:cubicBezTo>
                      <a:pt x="10" y="98"/>
                      <a:pt x="3" y="85"/>
                      <a:pt x="1" y="71"/>
                    </a:cubicBezTo>
                    <a:cubicBezTo>
                      <a:pt x="0" y="68"/>
                      <a:pt x="0" y="66"/>
                      <a:pt x="0" y="64"/>
                    </a:cubicBezTo>
                    <a:close/>
                    <a:moveTo>
                      <a:pt x="39" y="4"/>
                    </a:moveTo>
                    <a:cubicBezTo>
                      <a:pt x="39" y="4"/>
                      <a:pt x="39" y="4"/>
                      <a:pt x="39" y="4"/>
                    </a:cubicBezTo>
                    <a:cubicBezTo>
                      <a:pt x="45" y="44"/>
                      <a:pt x="45" y="44"/>
                      <a:pt x="45" y="44"/>
                    </a:cubicBezTo>
                    <a:cubicBezTo>
                      <a:pt x="5" y="38"/>
                      <a:pt x="5" y="38"/>
                      <a:pt x="5" y="38"/>
                    </a:cubicBezTo>
                    <a:cubicBezTo>
                      <a:pt x="11" y="23"/>
                      <a:pt x="23" y="11"/>
                      <a:pt x="39" y="4"/>
                    </a:cubicBezTo>
                    <a:close/>
                    <a:moveTo>
                      <a:pt x="58" y="45"/>
                    </a:moveTo>
                    <a:cubicBezTo>
                      <a:pt x="58" y="45"/>
                      <a:pt x="58" y="45"/>
                      <a:pt x="58" y="45"/>
                    </a:cubicBezTo>
                    <a:cubicBezTo>
                      <a:pt x="67" y="44"/>
                      <a:pt x="76" y="50"/>
                      <a:pt x="77" y="59"/>
                    </a:cubicBezTo>
                    <a:cubicBezTo>
                      <a:pt x="79" y="68"/>
                      <a:pt x="72" y="76"/>
                      <a:pt x="64" y="77"/>
                    </a:cubicBezTo>
                    <a:cubicBezTo>
                      <a:pt x="55" y="79"/>
                      <a:pt x="46" y="73"/>
                      <a:pt x="45" y="64"/>
                    </a:cubicBezTo>
                    <a:cubicBezTo>
                      <a:pt x="43" y="55"/>
                      <a:pt x="49" y="46"/>
                      <a:pt x="58" y="45"/>
                    </a:cubicBezTo>
                    <a:close/>
                    <a:moveTo>
                      <a:pt x="107" y="22"/>
                    </a:moveTo>
                    <a:cubicBezTo>
                      <a:pt x="107" y="22"/>
                      <a:pt x="107" y="22"/>
                      <a:pt x="107" y="22"/>
                    </a:cubicBezTo>
                    <a:cubicBezTo>
                      <a:pt x="71" y="40"/>
                      <a:pt x="71" y="40"/>
                      <a:pt x="71" y="40"/>
                    </a:cubicBezTo>
                    <a:cubicBezTo>
                      <a:pt x="64" y="0"/>
                      <a:pt x="64" y="0"/>
                      <a:pt x="64" y="0"/>
                    </a:cubicBezTo>
                    <a:cubicBezTo>
                      <a:pt x="81" y="1"/>
                      <a:pt x="97" y="9"/>
                      <a:pt x="107" y="22"/>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0" name="Freeform 73"/>
              <p:cNvSpPr>
                <a:spLocks noEditPoints="1" noChangeArrowheads="1"/>
              </p:cNvSpPr>
              <p:nvPr/>
            </p:nvSpPr>
            <p:spPr bwMode="auto">
              <a:xfrm>
                <a:off x="168" y="230"/>
                <a:ext cx="1190" cy="1142"/>
              </a:xfrm>
              <a:custGeom>
                <a:avLst/>
                <a:gdLst>
                  <a:gd name="T0" fmla="*/ 179 w 269"/>
                  <a:gd name="T1" fmla="*/ 106 h 258"/>
                  <a:gd name="T2" fmla="*/ 263 w 269"/>
                  <a:gd name="T3" fmla="*/ 167 h 258"/>
                  <a:gd name="T4" fmla="*/ 202 w 269"/>
                  <a:gd name="T5" fmla="*/ 251 h 258"/>
                  <a:gd name="T6" fmla="*/ 118 w 269"/>
                  <a:gd name="T7" fmla="*/ 190 h 258"/>
                  <a:gd name="T8" fmla="*/ 179 w 269"/>
                  <a:gd name="T9" fmla="*/ 106 h 258"/>
                  <a:gd name="T10" fmla="*/ 89 w 269"/>
                  <a:gd name="T11" fmla="*/ 34 h 258"/>
                  <a:gd name="T12" fmla="*/ 166 w 269"/>
                  <a:gd name="T13" fmla="*/ 90 h 258"/>
                  <a:gd name="T14" fmla="*/ 167 w 269"/>
                  <a:gd name="T15" fmla="*/ 100 h 258"/>
                  <a:gd name="T16" fmla="*/ 178 w 269"/>
                  <a:gd name="T17" fmla="*/ 98 h 258"/>
                  <a:gd name="T18" fmla="*/ 193 w 269"/>
                  <a:gd name="T19" fmla="*/ 97 h 258"/>
                  <a:gd name="T20" fmla="*/ 192 w 269"/>
                  <a:gd name="T21" fmla="*/ 86 h 258"/>
                  <a:gd name="T22" fmla="*/ 85 w 269"/>
                  <a:gd name="T23" fmla="*/ 8 h 258"/>
                  <a:gd name="T24" fmla="*/ 8 w 269"/>
                  <a:gd name="T25" fmla="*/ 115 h 258"/>
                  <a:gd name="T26" fmla="*/ 110 w 269"/>
                  <a:gd name="T27" fmla="*/ 193 h 258"/>
                  <a:gd name="T28" fmla="*/ 109 w 269"/>
                  <a:gd name="T29" fmla="*/ 191 h 258"/>
                  <a:gd name="T30" fmla="*/ 109 w 269"/>
                  <a:gd name="T31" fmla="*/ 167 h 258"/>
                  <a:gd name="T32" fmla="*/ 33 w 269"/>
                  <a:gd name="T33" fmla="*/ 111 h 258"/>
                  <a:gd name="T34" fmla="*/ 89 w 269"/>
                  <a:gd name="T35" fmla="*/ 34 h 258"/>
                  <a:gd name="T36" fmla="*/ 182 w 269"/>
                  <a:gd name="T37" fmla="*/ 126 h 258"/>
                  <a:gd name="T38" fmla="*/ 243 w 269"/>
                  <a:gd name="T39" fmla="*/ 170 h 258"/>
                  <a:gd name="T40" fmla="*/ 199 w 269"/>
                  <a:gd name="T41" fmla="*/ 231 h 258"/>
                  <a:gd name="T42" fmla="*/ 138 w 269"/>
                  <a:gd name="T43" fmla="*/ 187 h 258"/>
                  <a:gd name="T44" fmla="*/ 182 w 269"/>
                  <a:gd name="T45" fmla="*/ 126 h 2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9"/>
                  <a:gd name="T70" fmla="*/ 0 h 258"/>
                  <a:gd name="T71" fmla="*/ 269 w 269"/>
                  <a:gd name="T72" fmla="*/ 258 h 2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9" h="258">
                    <a:moveTo>
                      <a:pt x="179" y="106"/>
                    </a:moveTo>
                    <a:cubicBezTo>
                      <a:pt x="219" y="100"/>
                      <a:pt x="257" y="127"/>
                      <a:pt x="263" y="167"/>
                    </a:cubicBezTo>
                    <a:cubicBezTo>
                      <a:pt x="269" y="207"/>
                      <a:pt x="242" y="245"/>
                      <a:pt x="202" y="251"/>
                    </a:cubicBezTo>
                    <a:cubicBezTo>
                      <a:pt x="162" y="258"/>
                      <a:pt x="124" y="230"/>
                      <a:pt x="118" y="190"/>
                    </a:cubicBezTo>
                    <a:cubicBezTo>
                      <a:pt x="111" y="150"/>
                      <a:pt x="139" y="112"/>
                      <a:pt x="179" y="106"/>
                    </a:cubicBezTo>
                    <a:close/>
                    <a:moveTo>
                      <a:pt x="89" y="34"/>
                    </a:moveTo>
                    <a:cubicBezTo>
                      <a:pt x="126" y="28"/>
                      <a:pt x="161" y="53"/>
                      <a:pt x="166" y="90"/>
                    </a:cubicBezTo>
                    <a:cubicBezTo>
                      <a:pt x="167" y="93"/>
                      <a:pt x="167" y="97"/>
                      <a:pt x="167" y="100"/>
                    </a:cubicBezTo>
                    <a:cubicBezTo>
                      <a:pt x="171" y="99"/>
                      <a:pt x="174" y="98"/>
                      <a:pt x="178" y="98"/>
                    </a:cubicBezTo>
                    <a:cubicBezTo>
                      <a:pt x="183" y="97"/>
                      <a:pt x="188" y="97"/>
                      <a:pt x="193" y="97"/>
                    </a:cubicBezTo>
                    <a:cubicBezTo>
                      <a:pt x="193" y="93"/>
                      <a:pt x="192" y="89"/>
                      <a:pt x="192" y="86"/>
                    </a:cubicBezTo>
                    <a:cubicBezTo>
                      <a:pt x="184" y="35"/>
                      <a:pt x="136" y="0"/>
                      <a:pt x="85" y="8"/>
                    </a:cubicBezTo>
                    <a:cubicBezTo>
                      <a:pt x="35" y="16"/>
                      <a:pt x="0" y="64"/>
                      <a:pt x="8" y="115"/>
                    </a:cubicBezTo>
                    <a:cubicBezTo>
                      <a:pt x="16" y="164"/>
                      <a:pt x="61" y="198"/>
                      <a:pt x="110" y="193"/>
                    </a:cubicBezTo>
                    <a:cubicBezTo>
                      <a:pt x="110" y="192"/>
                      <a:pt x="110" y="192"/>
                      <a:pt x="109" y="191"/>
                    </a:cubicBezTo>
                    <a:cubicBezTo>
                      <a:pt x="108" y="183"/>
                      <a:pt x="108" y="175"/>
                      <a:pt x="109" y="167"/>
                    </a:cubicBezTo>
                    <a:cubicBezTo>
                      <a:pt x="73" y="172"/>
                      <a:pt x="39" y="147"/>
                      <a:pt x="33" y="111"/>
                    </a:cubicBezTo>
                    <a:cubicBezTo>
                      <a:pt x="28" y="74"/>
                      <a:pt x="53" y="39"/>
                      <a:pt x="89" y="34"/>
                    </a:cubicBezTo>
                    <a:close/>
                    <a:moveTo>
                      <a:pt x="182" y="126"/>
                    </a:moveTo>
                    <a:cubicBezTo>
                      <a:pt x="211" y="121"/>
                      <a:pt x="238" y="141"/>
                      <a:pt x="243" y="170"/>
                    </a:cubicBezTo>
                    <a:cubicBezTo>
                      <a:pt x="248" y="199"/>
                      <a:pt x="228" y="227"/>
                      <a:pt x="199" y="231"/>
                    </a:cubicBezTo>
                    <a:cubicBezTo>
                      <a:pt x="170" y="236"/>
                      <a:pt x="142" y="216"/>
                      <a:pt x="138" y="187"/>
                    </a:cubicBezTo>
                    <a:cubicBezTo>
                      <a:pt x="133" y="158"/>
                      <a:pt x="153" y="131"/>
                      <a:pt x="182" y="126"/>
                    </a:cubicBezTo>
                    <a:close/>
                  </a:path>
                </a:pathLst>
              </a:custGeom>
              <a:solidFill>
                <a:srgbClr val="334D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76" name="组合 175"/>
          <p:cNvGrpSpPr/>
          <p:nvPr/>
        </p:nvGrpSpPr>
        <p:grpSpPr>
          <a:xfrm>
            <a:off x="3807219" y="4076658"/>
            <a:ext cx="5005855" cy="453909"/>
            <a:chOff x="4305990" y="4076658"/>
            <a:chExt cx="4723710" cy="453909"/>
          </a:xfrm>
        </p:grpSpPr>
        <p:sp>
          <p:nvSpPr>
            <p:cNvPr id="136" name="任意多边形 135"/>
            <p:cNvSpPr/>
            <p:nvPr/>
          </p:nvSpPr>
          <p:spPr>
            <a:xfrm>
              <a:off x="4406099" y="4076658"/>
              <a:ext cx="4623601"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ACACAC"/>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rPr>
                <a:t>美国田纳西大学</a:t>
              </a:r>
              <a:r>
                <a:rPr lang="en-US" altLang="zh-CN" sz="2000" b="1" dirty="0" err="1" smtClean="0">
                  <a:solidFill>
                    <a:sysClr val="window" lastClr="FFFFFF"/>
                  </a:solidFill>
                  <a:latin typeface="宋体" panose="02010600030101010101" pitchFamily="2" charset="-122"/>
                </a:rPr>
                <a:t>Xiaolong</a:t>
              </a:r>
              <a:r>
                <a:rPr lang="en-US" altLang="zh-CN" sz="2000" b="1" dirty="0" smtClean="0">
                  <a:solidFill>
                    <a:sysClr val="window" lastClr="FFFFFF"/>
                  </a:solidFill>
                  <a:latin typeface="宋体" panose="02010600030101010101" pitchFamily="2" charset="-122"/>
                </a:rPr>
                <a:t> Liu</a:t>
              </a:r>
              <a:r>
                <a:rPr lang="zh-CN" altLang="en-US" sz="2000" b="1" dirty="0" smtClean="0">
                  <a:solidFill>
                    <a:sysClr val="window" lastClr="FFFFFF"/>
                  </a:solidFill>
                  <a:latin typeface="宋体" panose="02010600030101010101" pitchFamily="2" charset="-122"/>
                </a:rPr>
                <a:t>团队</a:t>
              </a:r>
              <a:endParaRPr lang="en-US" altLang="zh-CN" sz="2000" b="1" dirty="0">
                <a:solidFill>
                  <a:sysClr val="window" lastClr="FFFFFF"/>
                </a:solidFill>
                <a:latin typeface="宋体" panose="02010600030101010101" pitchFamily="2" charset="-122"/>
                <a:ea typeface="宋体" panose="02010600030101010101" pitchFamily="2" charset="-122"/>
              </a:endParaRPr>
            </a:p>
          </p:txBody>
        </p:sp>
        <p:grpSp>
          <p:nvGrpSpPr>
            <p:cNvPr id="137" name="组合 136"/>
            <p:cNvGrpSpPr/>
            <p:nvPr/>
          </p:nvGrpSpPr>
          <p:grpSpPr>
            <a:xfrm>
              <a:off x="4305990" y="4076658"/>
              <a:ext cx="453908" cy="453909"/>
              <a:chOff x="2806493" y="3248285"/>
              <a:chExt cx="540000" cy="540000"/>
            </a:xfrm>
          </p:grpSpPr>
          <p:sp>
            <p:nvSpPr>
              <p:cNvPr id="160" name="椭圆 159"/>
              <p:cNvSpPr/>
              <p:nvPr/>
            </p:nvSpPr>
            <p:spPr>
              <a:xfrm>
                <a:off x="2806493" y="3248285"/>
                <a:ext cx="540000" cy="540000"/>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nvGrpSpPr>
              <p:cNvPr id="161" name="组合 302"/>
              <p:cNvGrpSpPr>
                <a:grpSpLocks/>
              </p:cNvGrpSpPr>
              <p:nvPr/>
            </p:nvGrpSpPr>
            <p:grpSpPr bwMode="auto">
              <a:xfrm>
                <a:off x="2806493" y="3248285"/>
                <a:ext cx="540000" cy="540000"/>
                <a:chOff x="0" y="0"/>
                <a:chExt cx="1149350" cy="1149350"/>
              </a:xfrm>
            </p:grpSpPr>
            <p:sp>
              <p:nvSpPr>
                <p:cNvPr id="162" name="Oval 22"/>
                <p:cNvSpPr>
                  <a:spLocks noChangeArrowheads="1"/>
                </p:cNvSpPr>
                <p:nvPr/>
              </p:nvSpPr>
              <p:spPr bwMode="auto">
                <a:xfrm>
                  <a:off x="0" y="0"/>
                  <a:ext cx="1149350" cy="1149350"/>
                </a:xfrm>
                <a:prstGeom prst="ellipse">
                  <a:avLst/>
                </a:prstGeom>
                <a:solidFill>
                  <a:srgbClr val="ACACA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3" name="Freeform 192"/>
                <p:cNvSpPr>
                  <a:spLocks noChangeArrowheads="1"/>
                </p:cNvSpPr>
                <p:nvPr/>
              </p:nvSpPr>
              <p:spPr bwMode="auto">
                <a:xfrm>
                  <a:off x="285750" y="220662"/>
                  <a:ext cx="860425" cy="928688"/>
                </a:xfrm>
                <a:custGeom>
                  <a:avLst/>
                  <a:gdLst>
                    <a:gd name="T0" fmla="*/ 137 w 265"/>
                    <a:gd name="T1" fmla="*/ 0 h 286"/>
                    <a:gd name="T2" fmla="*/ 265 w 265"/>
                    <a:gd name="T3" fmla="*/ 129 h 286"/>
                    <a:gd name="T4" fmla="*/ 89 w 265"/>
                    <a:gd name="T5" fmla="*/ 286 h 286"/>
                    <a:gd name="T6" fmla="*/ 45 w 265"/>
                    <a:gd name="T7" fmla="*/ 280 h 286"/>
                    <a:gd name="T8" fmla="*/ 0 w 265"/>
                    <a:gd name="T9" fmla="*/ 235 h 286"/>
                    <a:gd name="T10" fmla="*/ 83 w 265"/>
                    <a:gd name="T11" fmla="*/ 164 h 286"/>
                    <a:gd name="T12" fmla="*/ 75 w 265"/>
                    <a:gd name="T13" fmla="*/ 43 h 286"/>
                    <a:gd name="T14" fmla="*/ 137 w 265"/>
                    <a:gd name="T15" fmla="*/ 0 h 286"/>
                    <a:gd name="T16" fmla="*/ 0 60000 65536"/>
                    <a:gd name="T17" fmla="*/ 0 60000 65536"/>
                    <a:gd name="T18" fmla="*/ 0 60000 65536"/>
                    <a:gd name="T19" fmla="*/ 0 60000 65536"/>
                    <a:gd name="T20" fmla="*/ 0 60000 65536"/>
                    <a:gd name="T21" fmla="*/ 0 60000 65536"/>
                    <a:gd name="T22" fmla="*/ 0 60000 65536"/>
                    <a:gd name="T23" fmla="*/ 0 60000 65536"/>
                    <a:gd name="T24" fmla="*/ 0 w 265"/>
                    <a:gd name="T25" fmla="*/ 0 h 286"/>
                    <a:gd name="T26" fmla="*/ 265 w 265"/>
                    <a:gd name="T27" fmla="*/ 286 h 2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 h="286">
                      <a:moveTo>
                        <a:pt x="137" y="0"/>
                      </a:moveTo>
                      <a:cubicBezTo>
                        <a:pt x="265" y="129"/>
                        <a:pt x="265" y="129"/>
                        <a:pt x="265" y="129"/>
                      </a:cubicBezTo>
                      <a:cubicBezTo>
                        <a:pt x="255" y="217"/>
                        <a:pt x="180" y="286"/>
                        <a:pt x="89" y="286"/>
                      </a:cubicBezTo>
                      <a:cubicBezTo>
                        <a:pt x="74" y="286"/>
                        <a:pt x="59" y="284"/>
                        <a:pt x="45" y="280"/>
                      </a:cubicBezTo>
                      <a:cubicBezTo>
                        <a:pt x="0" y="235"/>
                        <a:pt x="0" y="235"/>
                        <a:pt x="0" y="235"/>
                      </a:cubicBezTo>
                      <a:cubicBezTo>
                        <a:pt x="83" y="164"/>
                        <a:pt x="83" y="164"/>
                        <a:pt x="83" y="164"/>
                      </a:cubicBezTo>
                      <a:cubicBezTo>
                        <a:pt x="75" y="43"/>
                        <a:pt x="75" y="43"/>
                        <a:pt x="75" y="43"/>
                      </a:cubicBezTo>
                      <a:cubicBezTo>
                        <a:pt x="137" y="0"/>
                        <a:pt x="137" y="0"/>
                        <a:pt x="137" y="0"/>
                      </a:cubicBezTo>
                      <a:close/>
                    </a:path>
                  </a:pathLst>
                </a:custGeom>
                <a:solidFill>
                  <a:srgbClr val="8B8B8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4" name="Freeform 193"/>
                <p:cNvSpPr>
                  <a:spLocks noChangeArrowheads="1"/>
                </p:cNvSpPr>
                <p:nvPr/>
              </p:nvSpPr>
              <p:spPr bwMode="auto">
                <a:xfrm>
                  <a:off x="263525" y="631825"/>
                  <a:ext cx="622300" cy="350838"/>
                </a:xfrm>
                <a:custGeom>
                  <a:avLst/>
                  <a:gdLst>
                    <a:gd name="T0" fmla="*/ 7 w 192"/>
                    <a:gd name="T1" fmla="*/ 108 h 108"/>
                    <a:gd name="T2" fmla="*/ 77 w 192"/>
                    <a:gd name="T3" fmla="*/ 29 h 108"/>
                    <a:gd name="T4" fmla="*/ 77 w 192"/>
                    <a:gd name="T5" fmla="*/ 0 h 108"/>
                    <a:gd name="T6" fmla="*/ 96 w 192"/>
                    <a:gd name="T7" fmla="*/ 0 h 108"/>
                    <a:gd name="T8" fmla="*/ 97 w 192"/>
                    <a:gd name="T9" fmla="*/ 0 h 108"/>
                    <a:gd name="T10" fmla="*/ 116 w 192"/>
                    <a:gd name="T11" fmla="*/ 0 h 108"/>
                    <a:gd name="T12" fmla="*/ 116 w 192"/>
                    <a:gd name="T13" fmla="*/ 29 h 108"/>
                    <a:gd name="T14" fmla="*/ 186 w 192"/>
                    <a:gd name="T15" fmla="*/ 108 h 108"/>
                    <a:gd name="T16" fmla="*/ 7 w 192"/>
                    <a:gd name="T17" fmla="*/ 108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08"/>
                    <a:gd name="T29" fmla="*/ 192 w 192"/>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08">
                      <a:moveTo>
                        <a:pt x="7" y="108"/>
                      </a:moveTo>
                      <a:cubicBezTo>
                        <a:pt x="7" y="72"/>
                        <a:pt x="0" y="36"/>
                        <a:pt x="77" y="29"/>
                      </a:cubicBezTo>
                      <a:cubicBezTo>
                        <a:pt x="77" y="26"/>
                        <a:pt x="77" y="3"/>
                        <a:pt x="77" y="0"/>
                      </a:cubicBezTo>
                      <a:cubicBezTo>
                        <a:pt x="96" y="0"/>
                        <a:pt x="96" y="0"/>
                        <a:pt x="96" y="0"/>
                      </a:cubicBezTo>
                      <a:cubicBezTo>
                        <a:pt x="97" y="0"/>
                        <a:pt x="97" y="0"/>
                        <a:pt x="97" y="0"/>
                      </a:cubicBezTo>
                      <a:cubicBezTo>
                        <a:pt x="116" y="0"/>
                        <a:pt x="116" y="0"/>
                        <a:pt x="116" y="0"/>
                      </a:cubicBezTo>
                      <a:cubicBezTo>
                        <a:pt x="116" y="3"/>
                        <a:pt x="116" y="26"/>
                        <a:pt x="116" y="29"/>
                      </a:cubicBezTo>
                      <a:cubicBezTo>
                        <a:pt x="192" y="36"/>
                        <a:pt x="185" y="72"/>
                        <a:pt x="186" y="108"/>
                      </a:cubicBezTo>
                      <a:cubicBezTo>
                        <a:pt x="7" y="108"/>
                        <a:pt x="7" y="108"/>
                        <a:pt x="7" y="108"/>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5" name="Freeform 194"/>
                <p:cNvSpPr>
                  <a:spLocks noChangeArrowheads="1"/>
                </p:cNvSpPr>
                <p:nvPr/>
              </p:nvSpPr>
              <p:spPr bwMode="auto">
                <a:xfrm>
                  <a:off x="509587" y="636587"/>
                  <a:ext cx="130175" cy="50800"/>
                </a:xfrm>
                <a:custGeom>
                  <a:avLst/>
                  <a:gdLst>
                    <a:gd name="T0" fmla="*/ 40 w 40"/>
                    <a:gd name="T1" fmla="*/ 0 h 16"/>
                    <a:gd name="T2" fmla="*/ 0 w 40"/>
                    <a:gd name="T3" fmla="*/ 0 h 16"/>
                    <a:gd name="T4" fmla="*/ 40 w 40"/>
                    <a:gd name="T5" fmla="*/ 0 h 16"/>
                    <a:gd name="T6" fmla="*/ 0 60000 65536"/>
                    <a:gd name="T7" fmla="*/ 0 60000 65536"/>
                    <a:gd name="T8" fmla="*/ 0 60000 65536"/>
                    <a:gd name="T9" fmla="*/ 0 w 40"/>
                    <a:gd name="T10" fmla="*/ 0 h 16"/>
                    <a:gd name="T11" fmla="*/ 40 w 40"/>
                    <a:gd name="T12" fmla="*/ 16 h 16"/>
                  </a:gdLst>
                  <a:ahLst/>
                  <a:cxnLst>
                    <a:cxn ang="T6">
                      <a:pos x="T0" y="T1"/>
                    </a:cxn>
                    <a:cxn ang="T7">
                      <a:pos x="T2" y="T3"/>
                    </a:cxn>
                    <a:cxn ang="T8">
                      <a:pos x="T4" y="T5"/>
                    </a:cxn>
                  </a:cxnLst>
                  <a:rect l="T9" t="T10" r="T11" b="T12"/>
                  <a:pathLst>
                    <a:path w="40" h="16">
                      <a:moveTo>
                        <a:pt x="40" y="0"/>
                      </a:moveTo>
                      <a:cubicBezTo>
                        <a:pt x="0" y="0"/>
                        <a:pt x="0" y="0"/>
                        <a:pt x="0" y="0"/>
                      </a:cubicBezTo>
                      <a:cubicBezTo>
                        <a:pt x="5" y="16"/>
                        <a:pt x="36" y="16"/>
                        <a:pt x="40" y="0"/>
                      </a:cubicBezTo>
                      <a:close/>
                    </a:path>
                  </a:pathLst>
                </a:custGeom>
                <a:solidFill>
                  <a:srgbClr val="E8A98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6" name="Freeform 195"/>
                <p:cNvSpPr>
                  <a:spLocks noChangeArrowheads="1"/>
                </p:cNvSpPr>
                <p:nvPr/>
              </p:nvSpPr>
              <p:spPr bwMode="auto">
                <a:xfrm>
                  <a:off x="373062" y="184150"/>
                  <a:ext cx="403225" cy="471488"/>
                </a:xfrm>
                <a:custGeom>
                  <a:avLst/>
                  <a:gdLst>
                    <a:gd name="T0" fmla="*/ 7 w 124"/>
                    <a:gd name="T1" fmla="*/ 69 h 145"/>
                    <a:gd name="T2" fmla="*/ 13 w 124"/>
                    <a:gd name="T3" fmla="*/ 108 h 145"/>
                    <a:gd name="T4" fmla="*/ 62 w 124"/>
                    <a:gd name="T5" fmla="*/ 145 h 145"/>
                    <a:gd name="T6" fmla="*/ 112 w 124"/>
                    <a:gd name="T7" fmla="*/ 108 h 145"/>
                    <a:gd name="T8" fmla="*/ 117 w 124"/>
                    <a:gd name="T9" fmla="*/ 69 h 145"/>
                    <a:gd name="T10" fmla="*/ 62 w 124"/>
                    <a:gd name="T11" fmla="*/ 0 h 145"/>
                    <a:gd name="T12" fmla="*/ 7 w 124"/>
                    <a:gd name="T13" fmla="*/ 69 h 145"/>
                    <a:gd name="T14" fmla="*/ 0 60000 65536"/>
                    <a:gd name="T15" fmla="*/ 0 60000 65536"/>
                    <a:gd name="T16" fmla="*/ 0 60000 65536"/>
                    <a:gd name="T17" fmla="*/ 0 60000 65536"/>
                    <a:gd name="T18" fmla="*/ 0 60000 65536"/>
                    <a:gd name="T19" fmla="*/ 0 60000 65536"/>
                    <a:gd name="T20" fmla="*/ 0 60000 65536"/>
                    <a:gd name="T21" fmla="*/ 0 w 124"/>
                    <a:gd name="T22" fmla="*/ 0 h 145"/>
                    <a:gd name="T23" fmla="*/ 124 w 12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145">
                      <a:moveTo>
                        <a:pt x="7" y="69"/>
                      </a:moveTo>
                      <a:cubicBezTo>
                        <a:pt x="0" y="68"/>
                        <a:pt x="1" y="108"/>
                        <a:pt x="13" y="108"/>
                      </a:cubicBezTo>
                      <a:cubicBezTo>
                        <a:pt x="22" y="128"/>
                        <a:pt x="38" y="145"/>
                        <a:pt x="62" y="145"/>
                      </a:cubicBezTo>
                      <a:cubicBezTo>
                        <a:pt x="86" y="145"/>
                        <a:pt x="103" y="128"/>
                        <a:pt x="112" y="108"/>
                      </a:cubicBezTo>
                      <a:cubicBezTo>
                        <a:pt x="122" y="108"/>
                        <a:pt x="124" y="68"/>
                        <a:pt x="117" y="69"/>
                      </a:cubicBezTo>
                      <a:cubicBezTo>
                        <a:pt x="120" y="27"/>
                        <a:pt x="118" y="0"/>
                        <a:pt x="62" y="0"/>
                      </a:cubicBezTo>
                      <a:cubicBezTo>
                        <a:pt x="7" y="0"/>
                        <a:pt x="4" y="25"/>
                        <a:pt x="7" y="69"/>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7" name="Freeform 196"/>
                <p:cNvSpPr>
                  <a:spLocks noChangeArrowheads="1"/>
                </p:cNvSpPr>
                <p:nvPr/>
              </p:nvSpPr>
              <p:spPr bwMode="auto">
                <a:xfrm>
                  <a:off x="263525" y="727075"/>
                  <a:ext cx="622300" cy="255588"/>
                </a:xfrm>
                <a:custGeom>
                  <a:avLst/>
                  <a:gdLst>
                    <a:gd name="T0" fmla="*/ 7 w 192"/>
                    <a:gd name="T1" fmla="*/ 79 h 79"/>
                    <a:gd name="T2" fmla="*/ 77 w 192"/>
                    <a:gd name="T3" fmla="*/ 0 h 79"/>
                    <a:gd name="T4" fmla="*/ 116 w 192"/>
                    <a:gd name="T5" fmla="*/ 0 h 79"/>
                    <a:gd name="T6" fmla="*/ 186 w 192"/>
                    <a:gd name="T7" fmla="*/ 79 h 79"/>
                    <a:gd name="T8" fmla="*/ 7 w 192"/>
                    <a:gd name="T9" fmla="*/ 79 h 79"/>
                    <a:gd name="T10" fmla="*/ 0 60000 65536"/>
                    <a:gd name="T11" fmla="*/ 0 60000 65536"/>
                    <a:gd name="T12" fmla="*/ 0 60000 65536"/>
                    <a:gd name="T13" fmla="*/ 0 60000 65536"/>
                    <a:gd name="T14" fmla="*/ 0 60000 65536"/>
                    <a:gd name="T15" fmla="*/ 0 w 192"/>
                    <a:gd name="T16" fmla="*/ 0 h 79"/>
                    <a:gd name="T17" fmla="*/ 192 w 192"/>
                    <a:gd name="T18" fmla="*/ 79 h 79"/>
                  </a:gdLst>
                  <a:ahLst/>
                  <a:cxnLst>
                    <a:cxn ang="T10">
                      <a:pos x="T0" y="T1"/>
                    </a:cxn>
                    <a:cxn ang="T11">
                      <a:pos x="T2" y="T3"/>
                    </a:cxn>
                    <a:cxn ang="T12">
                      <a:pos x="T4" y="T5"/>
                    </a:cxn>
                    <a:cxn ang="T13">
                      <a:pos x="T6" y="T7"/>
                    </a:cxn>
                    <a:cxn ang="T14">
                      <a:pos x="T8" y="T9"/>
                    </a:cxn>
                  </a:cxnLst>
                  <a:rect l="T15" t="T16" r="T17" b="T18"/>
                  <a:pathLst>
                    <a:path w="192" h="79">
                      <a:moveTo>
                        <a:pt x="7" y="79"/>
                      </a:moveTo>
                      <a:cubicBezTo>
                        <a:pt x="7" y="43"/>
                        <a:pt x="0" y="7"/>
                        <a:pt x="77" y="0"/>
                      </a:cubicBezTo>
                      <a:cubicBezTo>
                        <a:pt x="89" y="7"/>
                        <a:pt x="102" y="7"/>
                        <a:pt x="116" y="0"/>
                      </a:cubicBezTo>
                      <a:cubicBezTo>
                        <a:pt x="192" y="7"/>
                        <a:pt x="185" y="43"/>
                        <a:pt x="186" y="79"/>
                      </a:cubicBezTo>
                      <a:cubicBezTo>
                        <a:pt x="7" y="79"/>
                        <a:pt x="7" y="79"/>
                        <a:pt x="7" y="79"/>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8" name="Freeform 197"/>
                <p:cNvSpPr>
                  <a:spLocks noChangeArrowheads="1"/>
                </p:cNvSpPr>
                <p:nvPr/>
              </p:nvSpPr>
              <p:spPr bwMode="auto">
                <a:xfrm>
                  <a:off x="369887" y="125412"/>
                  <a:ext cx="454025" cy="334963"/>
                </a:xfrm>
                <a:custGeom>
                  <a:avLst/>
                  <a:gdLst>
                    <a:gd name="T0" fmla="*/ 108 w 140"/>
                    <a:gd name="T1" fmla="*/ 103 h 103"/>
                    <a:gd name="T2" fmla="*/ 118 w 140"/>
                    <a:gd name="T3" fmla="*/ 87 h 103"/>
                    <a:gd name="T4" fmla="*/ 28 w 140"/>
                    <a:gd name="T5" fmla="*/ 24 h 103"/>
                    <a:gd name="T6" fmla="*/ 8 w 140"/>
                    <a:gd name="T7" fmla="*/ 87 h 103"/>
                    <a:gd name="T8" fmla="*/ 19 w 140"/>
                    <a:gd name="T9" fmla="*/ 103 h 103"/>
                    <a:gd name="T10" fmla="*/ 28 w 140"/>
                    <a:gd name="T11" fmla="*/ 55 h 103"/>
                    <a:gd name="T12" fmla="*/ 53 w 140"/>
                    <a:gd name="T13" fmla="*/ 64 h 103"/>
                    <a:gd name="T14" fmla="*/ 85 w 140"/>
                    <a:gd name="T15" fmla="*/ 68 h 103"/>
                    <a:gd name="T16" fmla="*/ 108 w 140"/>
                    <a:gd name="T17" fmla="*/ 103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03"/>
                    <a:gd name="T29" fmla="*/ 140 w 140"/>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03">
                      <a:moveTo>
                        <a:pt x="108" y="103"/>
                      </a:moveTo>
                      <a:cubicBezTo>
                        <a:pt x="108" y="93"/>
                        <a:pt x="109" y="87"/>
                        <a:pt x="118" y="87"/>
                      </a:cubicBezTo>
                      <a:cubicBezTo>
                        <a:pt x="140" y="6"/>
                        <a:pt x="57" y="0"/>
                        <a:pt x="28" y="24"/>
                      </a:cubicBezTo>
                      <a:cubicBezTo>
                        <a:pt x="2" y="26"/>
                        <a:pt x="0" y="57"/>
                        <a:pt x="8" y="87"/>
                      </a:cubicBezTo>
                      <a:cubicBezTo>
                        <a:pt x="17" y="87"/>
                        <a:pt x="19" y="93"/>
                        <a:pt x="19" y="103"/>
                      </a:cubicBezTo>
                      <a:cubicBezTo>
                        <a:pt x="21" y="84"/>
                        <a:pt x="20" y="65"/>
                        <a:pt x="28" y="55"/>
                      </a:cubicBezTo>
                      <a:cubicBezTo>
                        <a:pt x="36" y="58"/>
                        <a:pt x="44" y="63"/>
                        <a:pt x="53" y="64"/>
                      </a:cubicBezTo>
                      <a:cubicBezTo>
                        <a:pt x="70" y="67"/>
                        <a:pt x="79" y="64"/>
                        <a:pt x="85" y="68"/>
                      </a:cubicBezTo>
                      <a:cubicBezTo>
                        <a:pt x="100" y="77"/>
                        <a:pt x="105" y="83"/>
                        <a:pt x="108" y="103"/>
                      </a:cubicBezTo>
                      <a:close/>
                    </a:path>
                  </a:pathLst>
                </a:custGeom>
                <a:solidFill>
                  <a:srgbClr val="6633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69" name="Freeform 198"/>
                <p:cNvSpPr>
                  <a:spLocks noEditPoints="1" noChangeArrowheads="1"/>
                </p:cNvSpPr>
                <p:nvPr/>
              </p:nvSpPr>
              <p:spPr bwMode="auto">
                <a:xfrm>
                  <a:off x="441325"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8 w 70"/>
                    <a:gd name="T13" fmla="*/ 9 h 41"/>
                    <a:gd name="T14" fmla="*/ 8 w 70"/>
                    <a:gd name="T15" fmla="*/ 35 h 41"/>
                    <a:gd name="T16" fmla="*/ 64 w 70"/>
                    <a:gd name="T17" fmla="*/ 35 h 41"/>
                    <a:gd name="T18" fmla="*/ 64 w 70"/>
                    <a:gd name="T19" fmla="*/ 9 h 41"/>
                    <a:gd name="T20" fmla="*/ 8 w 70"/>
                    <a:gd name="T21" fmla="*/ 9 h 41"/>
                    <a:gd name="T22" fmla="*/ 8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8" y="9"/>
                      </a:moveTo>
                      <a:lnTo>
                        <a:pt x="8" y="35"/>
                      </a:lnTo>
                      <a:lnTo>
                        <a:pt x="64" y="35"/>
                      </a:lnTo>
                      <a:lnTo>
                        <a:pt x="64" y="9"/>
                      </a:lnTo>
                      <a:lnTo>
                        <a:pt x="8" y="9"/>
                      </a:lnTo>
                      <a:lnTo>
                        <a:pt x="8"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70" name="Freeform 199"/>
                <p:cNvSpPr>
                  <a:spLocks noEditPoints="1" noChangeArrowheads="1"/>
                </p:cNvSpPr>
                <p:nvPr/>
              </p:nvSpPr>
              <p:spPr bwMode="auto">
                <a:xfrm>
                  <a:off x="596900"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6 w 70"/>
                    <a:gd name="T13" fmla="*/ 9 h 41"/>
                    <a:gd name="T14" fmla="*/ 6 w 70"/>
                    <a:gd name="T15" fmla="*/ 35 h 41"/>
                    <a:gd name="T16" fmla="*/ 62 w 70"/>
                    <a:gd name="T17" fmla="*/ 35 h 41"/>
                    <a:gd name="T18" fmla="*/ 62 w 70"/>
                    <a:gd name="T19" fmla="*/ 9 h 41"/>
                    <a:gd name="T20" fmla="*/ 6 w 70"/>
                    <a:gd name="T21" fmla="*/ 9 h 41"/>
                    <a:gd name="T22" fmla="*/ 6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6" y="9"/>
                      </a:moveTo>
                      <a:lnTo>
                        <a:pt x="6" y="35"/>
                      </a:lnTo>
                      <a:lnTo>
                        <a:pt x="62" y="35"/>
                      </a:lnTo>
                      <a:lnTo>
                        <a:pt x="62" y="9"/>
                      </a:lnTo>
                      <a:lnTo>
                        <a:pt x="6" y="9"/>
                      </a:lnTo>
                      <a:lnTo>
                        <a:pt x="6"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71" name="Freeform 200"/>
                <p:cNvSpPr>
                  <a:spLocks noChangeArrowheads="1"/>
                </p:cNvSpPr>
                <p:nvPr/>
              </p:nvSpPr>
              <p:spPr bwMode="auto">
                <a:xfrm>
                  <a:off x="552450" y="438150"/>
                  <a:ext cx="47625" cy="9525"/>
                </a:xfrm>
                <a:custGeom>
                  <a:avLst/>
                  <a:gdLst>
                    <a:gd name="T0" fmla="*/ 0 w 30"/>
                    <a:gd name="T1" fmla="*/ 0 h 6"/>
                    <a:gd name="T2" fmla="*/ 30 w 30"/>
                    <a:gd name="T3" fmla="*/ 0 h 6"/>
                    <a:gd name="T4" fmla="*/ 30 w 30"/>
                    <a:gd name="T5" fmla="*/ 6 h 6"/>
                    <a:gd name="T6" fmla="*/ 0 w 30"/>
                    <a:gd name="T7" fmla="*/ 6 h 6"/>
                    <a:gd name="T8" fmla="*/ 0 w 30"/>
                    <a:gd name="T9" fmla="*/ 0 h 6"/>
                    <a:gd name="T10" fmla="*/ 0 w 30"/>
                    <a:gd name="T11" fmla="*/ 0 h 6"/>
                    <a:gd name="T12" fmla="*/ 0 60000 65536"/>
                    <a:gd name="T13" fmla="*/ 0 60000 65536"/>
                    <a:gd name="T14" fmla="*/ 0 60000 65536"/>
                    <a:gd name="T15" fmla="*/ 0 60000 65536"/>
                    <a:gd name="T16" fmla="*/ 0 60000 65536"/>
                    <a:gd name="T17" fmla="*/ 0 60000 65536"/>
                    <a:gd name="T18" fmla="*/ 0 w 30"/>
                    <a:gd name="T19" fmla="*/ 0 h 6"/>
                    <a:gd name="T20" fmla="*/ 30 w 30"/>
                    <a:gd name="T21" fmla="*/ 6 h 6"/>
                  </a:gdLst>
                  <a:ahLst/>
                  <a:cxnLst>
                    <a:cxn ang="T12">
                      <a:pos x="T0" y="T1"/>
                    </a:cxn>
                    <a:cxn ang="T13">
                      <a:pos x="T2" y="T3"/>
                    </a:cxn>
                    <a:cxn ang="T14">
                      <a:pos x="T4" y="T5"/>
                    </a:cxn>
                    <a:cxn ang="T15">
                      <a:pos x="T6" y="T7"/>
                    </a:cxn>
                    <a:cxn ang="T16">
                      <a:pos x="T8" y="T9"/>
                    </a:cxn>
                    <a:cxn ang="T17">
                      <a:pos x="T10" y="T11"/>
                    </a:cxn>
                  </a:cxnLst>
                  <a:rect l="T18" t="T19" r="T20" b="T21"/>
                  <a:pathLst>
                    <a:path w="30" h="6">
                      <a:moveTo>
                        <a:pt x="0" y="0"/>
                      </a:moveTo>
                      <a:lnTo>
                        <a:pt x="30" y="0"/>
                      </a:lnTo>
                      <a:lnTo>
                        <a:pt x="30" y="6"/>
                      </a:lnTo>
                      <a:lnTo>
                        <a:pt x="0" y="6"/>
                      </a:lnTo>
                      <a:lnTo>
                        <a:pt x="0" y="0"/>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72" name="Freeform 201"/>
                <p:cNvSpPr>
                  <a:spLocks noChangeArrowheads="1"/>
                </p:cNvSpPr>
                <p:nvPr/>
              </p:nvSpPr>
              <p:spPr bwMode="auto">
                <a:xfrm>
                  <a:off x="534987" y="755650"/>
                  <a:ext cx="79375" cy="227013"/>
                </a:xfrm>
                <a:custGeom>
                  <a:avLst/>
                  <a:gdLst>
                    <a:gd name="T0" fmla="*/ 0 w 50"/>
                    <a:gd name="T1" fmla="*/ 25 h 143"/>
                    <a:gd name="T2" fmla="*/ 15 w 50"/>
                    <a:gd name="T3" fmla="*/ 55 h 143"/>
                    <a:gd name="T4" fmla="*/ 9 w 50"/>
                    <a:gd name="T5" fmla="*/ 143 h 143"/>
                    <a:gd name="T6" fmla="*/ 43 w 50"/>
                    <a:gd name="T7" fmla="*/ 143 h 143"/>
                    <a:gd name="T8" fmla="*/ 35 w 50"/>
                    <a:gd name="T9" fmla="*/ 55 h 143"/>
                    <a:gd name="T10" fmla="*/ 50 w 50"/>
                    <a:gd name="T11" fmla="*/ 25 h 143"/>
                    <a:gd name="T12" fmla="*/ 25 w 50"/>
                    <a:gd name="T13" fmla="*/ 0 h 143"/>
                    <a:gd name="T14" fmla="*/ 0 w 50"/>
                    <a:gd name="T15" fmla="*/ 25 h 143"/>
                    <a:gd name="T16" fmla="*/ 0 w 50"/>
                    <a:gd name="T17" fmla="*/ 2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143"/>
                    <a:gd name="T29" fmla="*/ 50 w 50"/>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143">
                      <a:moveTo>
                        <a:pt x="0" y="25"/>
                      </a:moveTo>
                      <a:lnTo>
                        <a:pt x="15" y="55"/>
                      </a:lnTo>
                      <a:lnTo>
                        <a:pt x="9" y="143"/>
                      </a:lnTo>
                      <a:lnTo>
                        <a:pt x="43" y="143"/>
                      </a:lnTo>
                      <a:lnTo>
                        <a:pt x="35" y="55"/>
                      </a:lnTo>
                      <a:lnTo>
                        <a:pt x="50" y="25"/>
                      </a:lnTo>
                      <a:lnTo>
                        <a:pt x="25" y="0"/>
                      </a:lnTo>
                      <a:lnTo>
                        <a:pt x="0" y="25"/>
                      </a:lnTo>
                      <a:lnTo>
                        <a:pt x="0" y="25"/>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grpSp>
        <p:nvGrpSpPr>
          <p:cNvPr id="177" name="组合 176"/>
          <p:cNvGrpSpPr/>
          <p:nvPr/>
        </p:nvGrpSpPr>
        <p:grpSpPr>
          <a:xfrm>
            <a:off x="3807219" y="4680623"/>
            <a:ext cx="5005855" cy="453909"/>
            <a:chOff x="4305990" y="4680623"/>
            <a:chExt cx="4607928" cy="453909"/>
          </a:xfrm>
        </p:grpSpPr>
        <p:sp>
          <p:nvSpPr>
            <p:cNvPr id="138" name="任意多边形 137"/>
            <p:cNvSpPr/>
            <p:nvPr/>
          </p:nvSpPr>
          <p:spPr>
            <a:xfrm>
              <a:off x="4406099" y="4680623"/>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3F6373"/>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插入式胶囊内窥镜机器人</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39" name="Group 472"/>
            <p:cNvGrpSpPr>
              <a:grpSpLocks/>
            </p:cNvGrpSpPr>
            <p:nvPr/>
          </p:nvGrpSpPr>
          <p:grpSpPr bwMode="auto">
            <a:xfrm>
              <a:off x="4305990" y="4680623"/>
              <a:ext cx="453908" cy="453909"/>
              <a:chOff x="0" y="0"/>
              <a:chExt cx="1570" cy="1570"/>
            </a:xfrm>
          </p:grpSpPr>
          <p:sp>
            <p:nvSpPr>
              <p:cNvPr id="157" name="Oval 51"/>
              <p:cNvSpPr>
                <a:spLocks noChangeArrowheads="1"/>
              </p:cNvSpPr>
              <p:nvPr/>
            </p:nvSpPr>
            <p:spPr bwMode="auto">
              <a:xfrm>
                <a:off x="0" y="0"/>
                <a:ext cx="1570" cy="1570"/>
              </a:xfrm>
              <a:prstGeom prst="ellipse">
                <a:avLst/>
              </a:prstGeom>
              <a:solidFill>
                <a:srgbClr val="3F637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8" name="Freeform 193"/>
              <p:cNvSpPr>
                <a:spLocks noChangeArrowheads="1"/>
              </p:cNvSpPr>
              <p:nvPr/>
            </p:nvSpPr>
            <p:spPr bwMode="auto">
              <a:xfrm>
                <a:off x="455" y="125"/>
                <a:ext cx="1115" cy="1445"/>
              </a:xfrm>
              <a:custGeom>
                <a:avLst/>
                <a:gdLst>
                  <a:gd name="T0" fmla="*/ 11 w 252"/>
                  <a:gd name="T1" fmla="*/ 288 h 327"/>
                  <a:gd name="T2" fmla="*/ 6 w 252"/>
                  <a:gd name="T3" fmla="*/ 279 h 327"/>
                  <a:gd name="T4" fmla="*/ 5 w 252"/>
                  <a:gd name="T5" fmla="*/ 270 h 327"/>
                  <a:gd name="T6" fmla="*/ 7 w 252"/>
                  <a:gd name="T7" fmla="*/ 263 h 327"/>
                  <a:gd name="T8" fmla="*/ 9 w 252"/>
                  <a:gd name="T9" fmla="*/ 258 h 327"/>
                  <a:gd name="T10" fmla="*/ 14 w 252"/>
                  <a:gd name="T11" fmla="*/ 253 h 327"/>
                  <a:gd name="T12" fmla="*/ 19 w 252"/>
                  <a:gd name="T13" fmla="*/ 88 h 327"/>
                  <a:gd name="T14" fmla="*/ 18 w 252"/>
                  <a:gd name="T15" fmla="*/ 80 h 327"/>
                  <a:gd name="T16" fmla="*/ 17 w 252"/>
                  <a:gd name="T17" fmla="*/ 73 h 327"/>
                  <a:gd name="T18" fmla="*/ 15 w 252"/>
                  <a:gd name="T19" fmla="*/ 66 h 327"/>
                  <a:gd name="T20" fmla="*/ 11 w 252"/>
                  <a:gd name="T21" fmla="*/ 58 h 327"/>
                  <a:gd name="T22" fmla="*/ 8 w 252"/>
                  <a:gd name="T23" fmla="*/ 54 h 327"/>
                  <a:gd name="T24" fmla="*/ 6 w 252"/>
                  <a:gd name="T25" fmla="*/ 52 h 327"/>
                  <a:gd name="T26" fmla="*/ 4 w 252"/>
                  <a:gd name="T27" fmla="*/ 48 h 327"/>
                  <a:gd name="T28" fmla="*/ 1 w 252"/>
                  <a:gd name="T29" fmla="*/ 43 h 327"/>
                  <a:gd name="T30" fmla="*/ 0 w 252"/>
                  <a:gd name="T31" fmla="*/ 38 h 327"/>
                  <a:gd name="T32" fmla="*/ 0 w 252"/>
                  <a:gd name="T33" fmla="*/ 31 h 327"/>
                  <a:gd name="T34" fmla="*/ 1 w 252"/>
                  <a:gd name="T35" fmla="*/ 24 h 327"/>
                  <a:gd name="T36" fmla="*/ 3 w 252"/>
                  <a:gd name="T37" fmla="*/ 18 h 327"/>
                  <a:gd name="T38" fmla="*/ 5 w 252"/>
                  <a:gd name="T39" fmla="*/ 13 h 327"/>
                  <a:gd name="T40" fmla="*/ 9 w 252"/>
                  <a:gd name="T41" fmla="*/ 10 h 327"/>
                  <a:gd name="T42" fmla="*/ 33 w 252"/>
                  <a:gd name="T43" fmla="*/ 33 h 327"/>
                  <a:gd name="T44" fmla="*/ 36 w 252"/>
                  <a:gd name="T45" fmla="*/ 32 h 327"/>
                  <a:gd name="T46" fmla="*/ 39 w 252"/>
                  <a:gd name="T47" fmla="*/ 30 h 327"/>
                  <a:gd name="T48" fmla="*/ 41 w 252"/>
                  <a:gd name="T49" fmla="*/ 27 h 327"/>
                  <a:gd name="T50" fmla="*/ 42 w 252"/>
                  <a:gd name="T51" fmla="*/ 25 h 327"/>
                  <a:gd name="T52" fmla="*/ 42 w 252"/>
                  <a:gd name="T53" fmla="*/ 16 h 327"/>
                  <a:gd name="T54" fmla="*/ 41 w 252"/>
                  <a:gd name="T55" fmla="*/ 11 h 327"/>
                  <a:gd name="T56" fmla="*/ 40 w 252"/>
                  <a:gd name="T57" fmla="*/ 8 h 327"/>
                  <a:gd name="T58" fmla="*/ 39 w 252"/>
                  <a:gd name="T59" fmla="*/ 4 h 327"/>
                  <a:gd name="T60" fmla="*/ 39 w 252"/>
                  <a:gd name="T61" fmla="*/ 0 h 327"/>
                  <a:gd name="T62" fmla="*/ 41 w 252"/>
                  <a:gd name="T63" fmla="*/ 0 h 327"/>
                  <a:gd name="T64" fmla="*/ 45 w 252"/>
                  <a:gd name="T65" fmla="*/ 2 h 327"/>
                  <a:gd name="T66" fmla="*/ 50 w 252"/>
                  <a:gd name="T67" fmla="*/ 5 h 327"/>
                  <a:gd name="T68" fmla="*/ 80 w 252"/>
                  <a:gd name="T69" fmla="*/ 36 h 327"/>
                  <a:gd name="T70" fmla="*/ 80 w 252"/>
                  <a:gd name="T71" fmla="*/ 34 h 327"/>
                  <a:gd name="T72" fmla="*/ 80 w 252"/>
                  <a:gd name="T73" fmla="*/ 31 h 327"/>
                  <a:gd name="T74" fmla="*/ 81 w 252"/>
                  <a:gd name="T75" fmla="*/ 29 h 327"/>
                  <a:gd name="T76" fmla="*/ 81 w 252"/>
                  <a:gd name="T77" fmla="*/ 28 h 327"/>
                  <a:gd name="T78" fmla="*/ 81 w 252"/>
                  <a:gd name="T79" fmla="*/ 26 h 327"/>
                  <a:gd name="T80" fmla="*/ 82 w 252"/>
                  <a:gd name="T81" fmla="*/ 23 h 327"/>
                  <a:gd name="T82" fmla="*/ 82 w 252"/>
                  <a:gd name="T83" fmla="*/ 21 h 327"/>
                  <a:gd name="T84" fmla="*/ 83 w 252"/>
                  <a:gd name="T85" fmla="*/ 18 h 327"/>
                  <a:gd name="T86" fmla="*/ 84 w 252"/>
                  <a:gd name="T87" fmla="*/ 17 h 327"/>
                  <a:gd name="T88" fmla="*/ 85 w 252"/>
                  <a:gd name="T89" fmla="*/ 15 h 327"/>
                  <a:gd name="T90" fmla="*/ 88 w 252"/>
                  <a:gd name="T91" fmla="*/ 11 h 327"/>
                  <a:gd name="T92" fmla="*/ 91 w 252"/>
                  <a:gd name="T93" fmla="*/ 10 h 327"/>
                  <a:gd name="T94" fmla="*/ 123 w 252"/>
                  <a:gd name="T95" fmla="*/ 22 h 327"/>
                  <a:gd name="T96" fmla="*/ 122 w 252"/>
                  <a:gd name="T97" fmla="*/ 15 h 327"/>
                  <a:gd name="T98" fmla="*/ 121 w 252"/>
                  <a:gd name="T99" fmla="*/ 10 h 327"/>
                  <a:gd name="T100" fmla="*/ 121 w 252"/>
                  <a:gd name="T101" fmla="*/ 8 h 327"/>
                  <a:gd name="T102" fmla="*/ 119 w 252"/>
                  <a:gd name="T103" fmla="*/ 3 h 327"/>
                  <a:gd name="T104" fmla="*/ 120 w 252"/>
                  <a:gd name="T105" fmla="*/ 0 h 327"/>
                  <a:gd name="T106" fmla="*/ 123 w 252"/>
                  <a:gd name="T107" fmla="*/ 0 h 327"/>
                  <a:gd name="T108" fmla="*/ 127 w 252"/>
                  <a:gd name="T109" fmla="*/ 3 h 327"/>
                  <a:gd name="T110" fmla="*/ 131 w 252"/>
                  <a:gd name="T111" fmla="*/ 6 h 327"/>
                  <a:gd name="T112" fmla="*/ 133 w 252"/>
                  <a:gd name="T113" fmla="*/ 8 h 327"/>
                  <a:gd name="T114" fmla="*/ 134 w 252"/>
                  <a:gd name="T115" fmla="*/ 9 h 327"/>
                  <a:gd name="T116" fmla="*/ 74 w 252"/>
                  <a:gd name="T117" fmla="*/ 327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2"/>
                  <a:gd name="T178" fmla="*/ 0 h 327"/>
                  <a:gd name="T179" fmla="*/ 252 w 252"/>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2" h="327">
                    <a:moveTo>
                      <a:pt x="48" y="325"/>
                    </a:moveTo>
                    <a:cubicBezTo>
                      <a:pt x="14" y="291"/>
                      <a:pt x="14" y="291"/>
                      <a:pt x="14" y="291"/>
                    </a:cubicBezTo>
                    <a:cubicBezTo>
                      <a:pt x="14" y="291"/>
                      <a:pt x="13" y="290"/>
                      <a:pt x="13" y="289"/>
                    </a:cubicBezTo>
                    <a:cubicBezTo>
                      <a:pt x="12" y="289"/>
                      <a:pt x="11" y="288"/>
                      <a:pt x="11" y="288"/>
                    </a:cubicBezTo>
                    <a:cubicBezTo>
                      <a:pt x="10" y="287"/>
                      <a:pt x="10" y="286"/>
                      <a:pt x="9" y="286"/>
                    </a:cubicBezTo>
                    <a:cubicBezTo>
                      <a:pt x="9" y="285"/>
                      <a:pt x="9" y="284"/>
                      <a:pt x="8" y="283"/>
                    </a:cubicBezTo>
                    <a:cubicBezTo>
                      <a:pt x="8" y="283"/>
                      <a:pt x="7" y="282"/>
                      <a:pt x="7" y="281"/>
                    </a:cubicBezTo>
                    <a:cubicBezTo>
                      <a:pt x="7" y="281"/>
                      <a:pt x="7" y="280"/>
                      <a:pt x="6" y="279"/>
                    </a:cubicBezTo>
                    <a:cubicBezTo>
                      <a:pt x="6" y="278"/>
                      <a:pt x="6" y="278"/>
                      <a:pt x="6" y="277"/>
                    </a:cubicBezTo>
                    <a:cubicBezTo>
                      <a:pt x="6" y="276"/>
                      <a:pt x="5" y="275"/>
                      <a:pt x="5" y="275"/>
                    </a:cubicBezTo>
                    <a:cubicBezTo>
                      <a:pt x="5" y="274"/>
                      <a:pt x="5" y="273"/>
                      <a:pt x="5" y="272"/>
                    </a:cubicBezTo>
                    <a:cubicBezTo>
                      <a:pt x="5" y="272"/>
                      <a:pt x="5" y="271"/>
                      <a:pt x="5" y="270"/>
                    </a:cubicBezTo>
                    <a:cubicBezTo>
                      <a:pt x="5" y="270"/>
                      <a:pt x="5" y="269"/>
                      <a:pt x="5" y="268"/>
                    </a:cubicBezTo>
                    <a:cubicBezTo>
                      <a:pt x="5" y="268"/>
                      <a:pt x="6" y="267"/>
                      <a:pt x="6" y="266"/>
                    </a:cubicBezTo>
                    <a:cubicBezTo>
                      <a:pt x="6" y="266"/>
                      <a:pt x="6" y="265"/>
                      <a:pt x="6" y="265"/>
                    </a:cubicBezTo>
                    <a:cubicBezTo>
                      <a:pt x="6" y="264"/>
                      <a:pt x="6" y="264"/>
                      <a:pt x="7" y="263"/>
                    </a:cubicBezTo>
                    <a:cubicBezTo>
                      <a:pt x="7" y="263"/>
                      <a:pt x="7" y="262"/>
                      <a:pt x="7" y="262"/>
                    </a:cubicBezTo>
                    <a:cubicBezTo>
                      <a:pt x="7" y="261"/>
                      <a:pt x="8" y="261"/>
                      <a:pt x="8" y="260"/>
                    </a:cubicBezTo>
                    <a:cubicBezTo>
                      <a:pt x="8" y="260"/>
                      <a:pt x="8" y="259"/>
                      <a:pt x="9" y="259"/>
                    </a:cubicBezTo>
                    <a:cubicBezTo>
                      <a:pt x="9" y="258"/>
                      <a:pt x="9" y="258"/>
                      <a:pt x="9" y="258"/>
                    </a:cubicBezTo>
                    <a:cubicBezTo>
                      <a:pt x="10" y="257"/>
                      <a:pt x="10" y="257"/>
                      <a:pt x="10" y="256"/>
                    </a:cubicBezTo>
                    <a:cubicBezTo>
                      <a:pt x="11" y="256"/>
                      <a:pt x="11" y="256"/>
                      <a:pt x="11" y="255"/>
                    </a:cubicBezTo>
                    <a:cubicBezTo>
                      <a:pt x="12" y="255"/>
                      <a:pt x="12" y="255"/>
                      <a:pt x="12" y="254"/>
                    </a:cubicBezTo>
                    <a:cubicBezTo>
                      <a:pt x="13" y="254"/>
                      <a:pt x="13" y="254"/>
                      <a:pt x="14" y="253"/>
                    </a:cubicBezTo>
                    <a:cubicBezTo>
                      <a:pt x="14" y="253"/>
                      <a:pt x="14" y="253"/>
                      <a:pt x="15" y="252"/>
                    </a:cubicBezTo>
                    <a:cubicBezTo>
                      <a:pt x="15" y="252"/>
                      <a:pt x="16" y="252"/>
                      <a:pt x="16" y="252"/>
                    </a:cubicBezTo>
                    <a:cubicBezTo>
                      <a:pt x="17" y="251"/>
                      <a:pt x="17" y="251"/>
                      <a:pt x="18" y="251"/>
                    </a:cubicBezTo>
                    <a:cubicBezTo>
                      <a:pt x="19" y="88"/>
                      <a:pt x="19" y="88"/>
                      <a:pt x="19" y="88"/>
                    </a:cubicBezTo>
                    <a:cubicBezTo>
                      <a:pt x="19" y="86"/>
                      <a:pt x="19" y="86"/>
                      <a:pt x="19" y="86"/>
                    </a:cubicBezTo>
                    <a:cubicBezTo>
                      <a:pt x="18" y="84"/>
                      <a:pt x="18" y="84"/>
                      <a:pt x="18" y="84"/>
                    </a:cubicBezTo>
                    <a:cubicBezTo>
                      <a:pt x="18" y="82"/>
                      <a:pt x="18" y="82"/>
                      <a:pt x="18" y="82"/>
                    </a:cubicBezTo>
                    <a:cubicBezTo>
                      <a:pt x="18" y="80"/>
                      <a:pt x="18" y="80"/>
                      <a:pt x="18" y="80"/>
                    </a:cubicBezTo>
                    <a:cubicBezTo>
                      <a:pt x="18" y="78"/>
                      <a:pt x="18" y="78"/>
                      <a:pt x="18" y="78"/>
                    </a:cubicBezTo>
                    <a:cubicBezTo>
                      <a:pt x="18" y="76"/>
                      <a:pt x="18" y="76"/>
                      <a:pt x="18" y="76"/>
                    </a:cubicBezTo>
                    <a:cubicBezTo>
                      <a:pt x="17" y="74"/>
                      <a:pt x="17" y="74"/>
                      <a:pt x="17" y="74"/>
                    </a:cubicBezTo>
                    <a:cubicBezTo>
                      <a:pt x="17" y="73"/>
                      <a:pt x="17" y="73"/>
                      <a:pt x="17" y="73"/>
                    </a:cubicBezTo>
                    <a:cubicBezTo>
                      <a:pt x="17" y="71"/>
                      <a:pt x="17" y="71"/>
                      <a:pt x="17" y="71"/>
                    </a:cubicBezTo>
                    <a:cubicBezTo>
                      <a:pt x="16" y="69"/>
                      <a:pt x="16" y="69"/>
                      <a:pt x="16" y="69"/>
                    </a:cubicBezTo>
                    <a:cubicBezTo>
                      <a:pt x="16" y="68"/>
                      <a:pt x="16" y="68"/>
                      <a:pt x="16" y="68"/>
                    </a:cubicBezTo>
                    <a:cubicBezTo>
                      <a:pt x="15" y="66"/>
                      <a:pt x="15" y="66"/>
                      <a:pt x="15" y="66"/>
                    </a:cubicBezTo>
                    <a:cubicBezTo>
                      <a:pt x="14" y="64"/>
                      <a:pt x="14" y="64"/>
                      <a:pt x="14" y="64"/>
                    </a:cubicBezTo>
                    <a:cubicBezTo>
                      <a:pt x="13" y="62"/>
                      <a:pt x="13" y="62"/>
                      <a:pt x="13" y="62"/>
                    </a:cubicBezTo>
                    <a:cubicBezTo>
                      <a:pt x="12" y="60"/>
                      <a:pt x="12" y="60"/>
                      <a:pt x="12" y="60"/>
                    </a:cubicBezTo>
                    <a:cubicBezTo>
                      <a:pt x="11" y="58"/>
                      <a:pt x="11" y="58"/>
                      <a:pt x="11" y="58"/>
                    </a:cubicBezTo>
                    <a:cubicBezTo>
                      <a:pt x="10" y="57"/>
                      <a:pt x="10" y="57"/>
                      <a:pt x="10" y="57"/>
                    </a:cubicBezTo>
                    <a:cubicBezTo>
                      <a:pt x="10" y="56"/>
                      <a:pt x="10" y="56"/>
                      <a:pt x="10" y="56"/>
                    </a:cubicBezTo>
                    <a:cubicBezTo>
                      <a:pt x="9" y="55"/>
                      <a:pt x="9" y="55"/>
                      <a:pt x="9" y="55"/>
                    </a:cubicBezTo>
                    <a:cubicBezTo>
                      <a:pt x="8" y="54"/>
                      <a:pt x="8" y="54"/>
                      <a:pt x="8" y="54"/>
                    </a:cubicBezTo>
                    <a:cubicBezTo>
                      <a:pt x="7" y="53"/>
                      <a:pt x="7" y="53"/>
                      <a:pt x="7" y="53"/>
                    </a:cubicBezTo>
                    <a:cubicBezTo>
                      <a:pt x="7" y="52"/>
                      <a:pt x="7" y="52"/>
                      <a:pt x="7" y="52"/>
                    </a:cubicBezTo>
                    <a:cubicBezTo>
                      <a:pt x="7" y="52"/>
                      <a:pt x="7" y="52"/>
                      <a:pt x="7" y="52"/>
                    </a:cubicBezTo>
                    <a:cubicBezTo>
                      <a:pt x="6" y="52"/>
                      <a:pt x="6" y="52"/>
                      <a:pt x="6" y="52"/>
                    </a:cubicBezTo>
                    <a:cubicBezTo>
                      <a:pt x="6" y="52"/>
                      <a:pt x="6" y="52"/>
                      <a:pt x="6" y="52"/>
                    </a:cubicBezTo>
                    <a:cubicBezTo>
                      <a:pt x="5" y="50"/>
                      <a:pt x="5" y="50"/>
                      <a:pt x="5" y="50"/>
                    </a:cubicBezTo>
                    <a:cubicBezTo>
                      <a:pt x="5" y="50"/>
                      <a:pt x="5" y="50"/>
                      <a:pt x="4" y="49"/>
                    </a:cubicBezTo>
                    <a:cubicBezTo>
                      <a:pt x="4" y="49"/>
                      <a:pt x="4" y="49"/>
                      <a:pt x="4" y="48"/>
                    </a:cubicBezTo>
                    <a:cubicBezTo>
                      <a:pt x="3" y="48"/>
                      <a:pt x="3" y="47"/>
                      <a:pt x="3" y="47"/>
                    </a:cubicBezTo>
                    <a:cubicBezTo>
                      <a:pt x="3" y="47"/>
                      <a:pt x="2" y="46"/>
                      <a:pt x="2" y="46"/>
                    </a:cubicBezTo>
                    <a:cubicBezTo>
                      <a:pt x="2" y="45"/>
                      <a:pt x="2" y="45"/>
                      <a:pt x="1" y="45"/>
                    </a:cubicBezTo>
                    <a:cubicBezTo>
                      <a:pt x="1" y="44"/>
                      <a:pt x="1" y="44"/>
                      <a:pt x="1" y="43"/>
                    </a:cubicBezTo>
                    <a:cubicBezTo>
                      <a:pt x="1" y="43"/>
                      <a:pt x="1" y="43"/>
                      <a:pt x="0" y="42"/>
                    </a:cubicBezTo>
                    <a:cubicBezTo>
                      <a:pt x="0" y="42"/>
                      <a:pt x="0" y="41"/>
                      <a:pt x="0" y="41"/>
                    </a:cubicBezTo>
                    <a:cubicBezTo>
                      <a:pt x="0" y="40"/>
                      <a:pt x="0" y="40"/>
                      <a:pt x="0" y="40"/>
                    </a:cubicBezTo>
                    <a:cubicBezTo>
                      <a:pt x="0" y="39"/>
                      <a:pt x="0" y="38"/>
                      <a:pt x="0" y="38"/>
                    </a:cubicBezTo>
                    <a:cubicBezTo>
                      <a:pt x="0" y="37"/>
                      <a:pt x="0" y="37"/>
                      <a:pt x="0" y="36"/>
                    </a:cubicBezTo>
                    <a:cubicBezTo>
                      <a:pt x="0" y="35"/>
                      <a:pt x="0" y="35"/>
                      <a:pt x="0" y="34"/>
                    </a:cubicBezTo>
                    <a:cubicBezTo>
                      <a:pt x="0" y="34"/>
                      <a:pt x="0" y="33"/>
                      <a:pt x="0" y="32"/>
                    </a:cubicBezTo>
                    <a:cubicBezTo>
                      <a:pt x="0" y="32"/>
                      <a:pt x="0" y="31"/>
                      <a:pt x="0" y="31"/>
                    </a:cubicBezTo>
                    <a:cubicBezTo>
                      <a:pt x="0" y="30"/>
                      <a:pt x="0" y="30"/>
                      <a:pt x="0" y="29"/>
                    </a:cubicBezTo>
                    <a:cubicBezTo>
                      <a:pt x="0" y="29"/>
                      <a:pt x="0" y="28"/>
                      <a:pt x="0" y="28"/>
                    </a:cubicBezTo>
                    <a:cubicBezTo>
                      <a:pt x="0" y="27"/>
                      <a:pt x="0" y="26"/>
                      <a:pt x="0" y="26"/>
                    </a:cubicBezTo>
                    <a:cubicBezTo>
                      <a:pt x="0" y="25"/>
                      <a:pt x="1" y="25"/>
                      <a:pt x="1" y="24"/>
                    </a:cubicBezTo>
                    <a:cubicBezTo>
                      <a:pt x="1" y="24"/>
                      <a:pt x="1" y="23"/>
                      <a:pt x="1" y="23"/>
                    </a:cubicBezTo>
                    <a:cubicBezTo>
                      <a:pt x="1" y="22"/>
                      <a:pt x="1" y="22"/>
                      <a:pt x="1" y="21"/>
                    </a:cubicBezTo>
                    <a:cubicBezTo>
                      <a:pt x="2" y="21"/>
                      <a:pt x="2" y="20"/>
                      <a:pt x="2" y="20"/>
                    </a:cubicBezTo>
                    <a:cubicBezTo>
                      <a:pt x="2" y="19"/>
                      <a:pt x="2" y="19"/>
                      <a:pt x="3" y="18"/>
                    </a:cubicBezTo>
                    <a:cubicBezTo>
                      <a:pt x="3" y="18"/>
                      <a:pt x="3" y="17"/>
                      <a:pt x="3" y="17"/>
                    </a:cubicBezTo>
                    <a:cubicBezTo>
                      <a:pt x="3" y="16"/>
                      <a:pt x="4" y="16"/>
                      <a:pt x="4" y="15"/>
                    </a:cubicBezTo>
                    <a:cubicBezTo>
                      <a:pt x="4" y="15"/>
                      <a:pt x="5" y="14"/>
                      <a:pt x="5" y="14"/>
                    </a:cubicBezTo>
                    <a:cubicBezTo>
                      <a:pt x="5" y="13"/>
                      <a:pt x="5" y="13"/>
                      <a:pt x="5" y="13"/>
                    </a:cubicBezTo>
                    <a:cubicBezTo>
                      <a:pt x="6" y="13"/>
                      <a:pt x="6" y="12"/>
                      <a:pt x="6" y="12"/>
                    </a:cubicBezTo>
                    <a:cubicBezTo>
                      <a:pt x="7" y="12"/>
                      <a:pt x="7" y="12"/>
                      <a:pt x="7" y="11"/>
                    </a:cubicBezTo>
                    <a:cubicBezTo>
                      <a:pt x="7" y="11"/>
                      <a:pt x="8" y="11"/>
                      <a:pt x="8" y="11"/>
                    </a:cubicBezTo>
                    <a:cubicBezTo>
                      <a:pt x="8" y="10"/>
                      <a:pt x="9" y="10"/>
                      <a:pt x="9" y="10"/>
                    </a:cubicBezTo>
                    <a:cubicBezTo>
                      <a:pt x="9" y="10"/>
                      <a:pt x="10" y="10"/>
                      <a:pt x="10" y="10"/>
                    </a:cubicBezTo>
                    <a:cubicBezTo>
                      <a:pt x="10" y="10"/>
                      <a:pt x="10" y="10"/>
                      <a:pt x="10" y="10"/>
                    </a:cubicBezTo>
                    <a:cubicBezTo>
                      <a:pt x="11" y="10"/>
                      <a:pt x="11" y="10"/>
                      <a:pt x="11" y="10"/>
                    </a:cubicBezTo>
                    <a:cubicBezTo>
                      <a:pt x="33" y="33"/>
                      <a:pt x="33" y="33"/>
                      <a:pt x="33" y="33"/>
                    </a:cubicBezTo>
                    <a:cubicBezTo>
                      <a:pt x="34" y="33"/>
                      <a:pt x="34" y="33"/>
                      <a:pt x="34" y="33"/>
                    </a:cubicBezTo>
                    <a:cubicBezTo>
                      <a:pt x="34" y="33"/>
                      <a:pt x="34" y="33"/>
                      <a:pt x="34" y="33"/>
                    </a:cubicBezTo>
                    <a:cubicBezTo>
                      <a:pt x="34" y="33"/>
                      <a:pt x="34" y="33"/>
                      <a:pt x="34" y="33"/>
                    </a:cubicBezTo>
                    <a:cubicBezTo>
                      <a:pt x="36" y="32"/>
                      <a:pt x="36" y="32"/>
                      <a:pt x="36" y="32"/>
                    </a:cubicBezTo>
                    <a:cubicBezTo>
                      <a:pt x="36" y="32"/>
                      <a:pt x="36" y="32"/>
                      <a:pt x="36" y="32"/>
                    </a:cubicBezTo>
                    <a:cubicBezTo>
                      <a:pt x="37" y="31"/>
                      <a:pt x="37" y="31"/>
                      <a:pt x="37" y="31"/>
                    </a:cubicBezTo>
                    <a:cubicBezTo>
                      <a:pt x="37" y="31"/>
                      <a:pt x="37" y="31"/>
                      <a:pt x="37" y="31"/>
                    </a:cubicBezTo>
                    <a:cubicBezTo>
                      <a:pt x="39" y="30"/>
                      <a:pt x="39" y="30"/>
                      <a:pt x="39" y="30"/>
                    </a:cubicBezTo>
                    <a:cubicBezTo>
                      <a:pt x="39" y="30"/>
                      <a:pt x="39" y="30"/>
                      <a:pt x="39" y="30"/>
                    </a:cubicBezTo>
                    <a:cubicBezTo>
                      <a:pt x="40" y="29"/>
                      <a:pt x="40" y="29"/>
                      <a:pt x="40" y="29"/>
                    </a:cubicBezTo>
                    <a:cubicBezTo>
                      <a:pt x="40" y="28"/>
                      <a:pt x="40" y="28"/>
                      <a:pt x="40" y="28"/>
                    </a:cubicBezTo>
                    <a:cubicBezTo>
                      <a:pt x="41" y="27"/>
                      <a:pt x="41" y="27"/>
                      <a:pt x="41" y="27"/>
                    </a:cubicBezTo>
                    <a:cubicBezTo>
                      <a:pt x="41" y="27"/>
                      <a:pt x="41" y="27"/>
                      <a:pt x="41" y="27"/>
                    </a:cubicBezTo>
                    <a:cubicBezTo>
                      <a:pt x="42" y="26"/>
                      <a:pt x="42" y="26"/>
                      <a:pt x="42" y="26"/>
                    </a:cubicBezTo>
                    <a:cubicBezTo>
                      <a:pt x="42" y="26"/>
                      <a:pt x="42" y="26"/>
                      <a:pt x="42" y="26"/>
                    </a:cubicBezTo>
                    <a:cubicBezTo>
                      <a:pt x="42" y="25"/>
                      <a:pt x="42" y="25"/>
                      <a:pt x="42" y="25"/>
                    </a:cubicBezTo>
                    <a:cubicBezTo>
                      <a:pt x="42" y="22"/>
                      <a:pt x="42" y="22"/>
                      <a:pt x="42" y="22"/>
                    </a:cubicBezTo>
                    <a:cubicBezTo>
                      <a:pt x="42" y="20"/>
                      <a:pt x="42" y="20"/>
                      <a:pt x="42" y="20"/>
                    </a:cubicBezTo>
                    <a:cubicBezTo>
                      <a:pt x="42" y="18"/>
                      <a:pt x="42" y="18"/>
                      <a:pt x="42" y="18"/>
                    </a:cubicBezTo>
                    <a:cubicBezTo>
                      <a:pt x="42" y="16"/>
                      <a:pt x="42" y="16"/>
                      <a:pt x="42" y="16"/>
                    </a:cubicBezTo>
                    <a:cubicBezTo>
                      <a:pt x="42" y="15"/>
                      <a:pt x="42" y="15"/>
                      <a:pt x="42" y="15"/>
                    </a:cubicBezTo>
                    <a:cubicBezTo>
                      <a:pt x="42" y="13"/>
                      <a:pt x="42" y="13"/>
                      <a:pt x="42" y="13"/>
                    </a:cubicBezTo>
                    <a:cubicBezTo>
                      <a:pt x="41" y="12"/>
                      <a:pt x="41" y="12"/>
                      <a:pt x="41" y="12"/>
                    </a:cubicBezTo>
                    <a:cubicBezTo>
                      <a:pt x="41" y="11"/>
                      <a:pt x="41" y="11"/>
                      <a:pt x="41" y="11"/>
                    </a:cubicBezTo>
                    <a:cubicBezTo>
                      <a:pt x="41" y="10"/>
                      <a:pt x="41" y="10"/>
                      <a:pt x="41" y="10"/>
                    </a:cubicBezTo>
                    <a:cubicBezTo>
                      <a:pt x="40" y="9"/>
                      <a:pt x="40" y="9"/>
                      <a:pt x="40" y="9"/>
                    </a:cubicBezTo>
                    <a:cubicBezTo>
                      <a:pt x="40" y="8"/>
                      <a:pt x="40" y="8"/>
                      <a:pt x="40" y="8"/>
                    </a:cubicBezTo>
                    <a:cubicBezTo>
                      <a:pt x="40" y="8"/>
                      <a:pt x="40" y="8"/>
                      <a:pt x="40" y="8"/>
                    </a:cubicBezTo>
                    <a:cubicBezTo>
                      <a:pt x="40" y="8"/>
                      <a:pt x="40" y="8"/>
                      <a:pt x="40" y="8"/>
                    </a:cubicBezTo>
                    <a:cubicBezTo>
                      <a:pt x="40" y="6"/>
                      <a:pt x="40" y="6"/>
                      <a:pt x="40" y="6"/>
                    </a:cubicBezTo>
                    <a:cubicBezTo>
                      <a:pt x="40" y="6"/>
                      <a:pt x="39" y="6"/>
                      <a:pt x="39" y="5"/>
                    </a:cubicBezTo>
                    <a:cubicBezTo>
                      <a:pt x="39" y="5"/>
                      <a:pt x="39" y="4"/>
                      <a:pt x="39" y="4"/>
                    </a:cubicBezTo>
                    <a:cubicBezTo>
                      <a:pt x="39" y="4"/>
                      <a:pt x="39" y="3"/>
                      <a:pt x="39" y="3"/>
                    </a:cubicBezTo>
                    <a:cubicBezTo>
                      <a:pt x="39" y="2"/>
                      <a:pt x="39" y="2"/>
                      <a:pt x="38" y="1"/>
                    </a:cubicBezTo>
                    <a:cubicBezTo>
                      <a:pt x="38" y="1"/>
                      <a:pt x="38" y="1"/>
                      <a:pt x="38" y="0"/>
                    </a:cubicBezTo>
                    <a:cubicBezTo>
                      <a:pt x="38" y="0"/>
                      <a:pt x="38" y="0"/>
                      <a:pt x="39" y="0"/>
                    </a:cubicBezTo>
                    <a:cubicBezTo>
                      <a:pt x="39" y="0"/>
                      <a:pt x="39" y="0"/>
                      <a:pt x="39" y="0"/>
                    </a:cubicBezTo>
                    <a:cubicBezTo>
                      <a:pt x="39" y="0"/>
                      <a:pt x="39" y="0"/>
                      <a:pt x="39" y="0"/>
                    </a:cubicBezTo>
                    <a:cubicBezTo>
                      <a:pt x="40" y="0"/>
                      <a:pt x="40" y="0"/>
                      <a:pt x="40" y="0"/>
                    </a:cubicBezTo>
                    <a:cubicBezTo>
                      <a:pt x="40" y="0"/>
                      <a:pt x="41" y="0"/>
                      <a:pt x="41" y="0"/>
                    </a:cubicBezTo>
                    <a:cubicBezTo>
                      <a:pt x="41" y="0"/>
                      <a:pt x="42" y="0"/>
                      <a:pt x="42" y="0"/>
                    </a:cubicBezTo>
                    <a:cubicBezTo>
                      <a:pt x="42" y="0"/>
                      <a:pt x="43" y="1"/>
                      <a:pt x="43" y="1"/>
                    </a:cubicBezTo>
                    <a:cubicBezTo>
                      <a:pt x="43" y="1"/>
                      <a:pt x="44" y="1"/>
                      <a:pt x="44" y="1"/>
                    </a:cubicBezTo>
                    <a:cubicBezTo>
                      <a:pt x="44" y="2"/>
                      <a:pt x="45" y="2"/>
                      <a:pt x="45" y="2"/>
                    </a:cubicBezTo>
                    <a:cubicBezTo>
                      <a:pt x="46" y="2"/>
                      <a:pt x="46" y="2"/>
                      <a:pt x="46" y="3"/>
                    </a:cubicBezTo>
                    <a:cubicBezTo>
                      <a:pt x="47" y="3"/>
                      <a:pt x="47" y="3"/>
                      <a:pt x="47" y="4"/>
                    </a:cubicBezTo>
                    <a:cubicBezTo>
                      <a:pt x="48" y="4"/>
                      <a:pt x="48" y="4"/>
                      <a:pt x="49" y="4"/>
                    </a:cubicBezTo>
                    <a:cubicBezTo>
                      <a:pt x="49" y="5"/>
                      <a:pt x="49" y="5"/>
                      <a:pt x="50" y="5"/>
                    </a:cubicBezTo>
                    <a:cubicBezTo>
                      <a:pt x="50" y="5"/>
                      <a:pt x="50" y="6"/>
                      <a:pt x="51" y="6"/>
                    </a:cubicBezTo>
                    <a:cubicBezTo>
                      <a:pt x="51" y="6"/>
                      <a:pt x="51" y="7"/>
                      <a:pt x="52" y="7"/>
                    </a:cubicBezTo>
                    <a:cubicBezTo>
                      <a:pt x="52" y="7"/>
                      <a:pt x="52" y="7"/>
                      <a:pt x="52" y="7"/>
                    </a:cubicBezTo>
                    <a:cubicBezTo>
                      <a:pt x="80" y="36"/>
                      <a:pt x="80" y="36"/>
                      <a:pt x="80" y="36"/>
                    </a:cubicBezTo>
                    <a:cubicBezTo>
                      <a:pt x="80" y="35"/>
                      <a:pt x="80" y="35"/>
                      <a:pt x="80" y="34"/>
                    </a:cubicBezTo>
                    <a:cubicBezTo>
                      <a:pt x="80" y="34"/>
                      <a:pt x="80" y="34"/>
                      <a:pt x="80" y="34"/>
                    </a:cubicBezTo>
                    <a:cubicBezTo>
                      <a:pt x="80" y="34"/>
                      <a:pt x="80" y="34"/>
                      <a:pt x="80" y="34"/>
                    </a:cubicBezTo>
                    <a:cubicBezTo>
                      <a:pt x="80" y="34"/>
                      <a:pt x="80" y="34"/>
                      <a:pt x="80" y="34"/>
                    </a:cubicBezTo>
                    <a:cubicBezTo>
                      <a:pt x="80" y="34"/>
                      <a:pt x="80" y="33"/>
                      <a:pt x="80" y="33"/>
                    </a:cubicBezTo>
                    <a:cubicBezTo>
                      <a:pt x="80" y="32"/>
                      <a:pt x="80" y="32"/>
                      <a:pt x="80" y="32"/>
                    </a:cubicBezTo>
                    <a:cubicBezTo>
                      <a:pt x="80" y="32"/>
                      <a:pt x="80" y="32"/>
                      <a:pt x="80" y="32"/>
                    </a:cubicBezTo>
                    <a:cubicBezTo>
                      <a:pt x="80" y="32"/>
                      <a:pt x="80" y="31"/>
                      <a:pt x="80" y="31"/>
                    </a:cubicBezTo>
                    <a:cubicBezTo>
                      <a:pt x="80" y="31"/>
                      <a:pt x="80" y="31"/>
                      <a:pt x="80" y="31"/>
                    </a:cubicBezTo>
                    <a:cubicBezTo>
                      <a:pt x="80" y="31"/>
                      <a:pt x="80" y="31"/>
                      <a:pt x="80" y="31"/>
                    </a:cubicBezTo>
                    <a:cubicBezTo>
                      <a:pt x="81" y="30"/>
                      <a:pt x="81" y="30"/>
                      <a:pt x="81" y="29"/>
                    </a:cubicBezTo>
                    <a:cubicBezTo>
                      <a:pt x="81" y="29"/>
                      <a:pt x="81" y="29"/>
                      <a:pt x="81" y="29"/>
                    </a:cubicBezTo>
                    <a:cubicBezTo>
                      <a:pt x="81" y="29"/>
                      <a:pt x="81" y="29"/>
                      <a:pt x="81" y="29"/>
                    </a:cubicBezTo>
                    <a:cubicBezTo>
                      <a:pt x="81" y="29"/>
                      <a:pt x="81" y="29"/>
                      <a:pt x="81" y="29"/>
                    </a:cubicBezTo>
                    <a:cubicBezTo>
                      <a:pt x="81" y="29"/>
                      <a:pt x="81" y="28"/>
                      <a:pt x="81" y="28"/>
                    </a:cubicBezTo>
                    <a:cubicBezTo>
                      <a:pt x="81" y="28"/>
                      <a:pt x="81" y="28"/>
                      <a:pt x="81" y="28"/>
                    </a:cubicBezTo>
                    <a:cubicBezTo>
                      <a:pt x="81" y="27"/>
                      <a:pt x="81" y="27"/>
                      <a:pt x="81" y="27"/>
                    </a:cubicBezTo>
                    <a:cubicBezTo>
                      <a:pt x="81" y="27"/>
                      <a:pt x="81" y="27"/>
                      <a:pt x="81" y="26"/>
                    </a:cubicBezTo>
                    <a:cubicBezTo>
                      <a:pt x="81" y="26"/>
                      <a:pt x="81" y="26"/>
                      <a:pt x="81" y="26"/>
                    </a:cubicBezTo>
                    <a:cubicBezTo>
                      <a:pt x="81" y="26"/>
                      <a:pt x="81" y="26"/>
                      <a:pt x="81" y="26"/>
                    </a:cubicBezTo>
                    <a:cubicBezTo>
                      <a:pt x="81" y="25"/>
                      <a:pt x="81" y="25"/>
                      <a:pt x="81" y="24"/>
                    </a:cubicBezTo>
                    <a:cubicBezTo>
                      <a:pt x="81" y="24"/>
                      <a:pt x="81" y="24"/>
                      <a:pt x="81" y="24"/>
                    </a:cubicBezTo>
                    <a:cubicBezTo>
                      <a:pt x="81" y="24"/>
                      <a:pt x="81" y="24"/>
                      <a:pt x="81" y="24"/>
                    </a:cubicBezTo>
                    <a:cubicBezTo>
                      <a:pt x="81" y="24"/>
                      <a:pt x="81" y="23"/>
                      <a:pt x="82" y="23"/>
                    </a:cubicBezTo>
                    <a:cubicBezTo>
                      <a:pt x="82" y="23"/>
                      <a:pt x="82" y="23"/>
                      <a:pt x="82" y="23"/>
                    </a:cubicBezTo>
                    <a:cubicBezTo>
                      <a:pt x="82" y="23"/>
                      <a:pt x="82" y="23"/>
                      <a:pt x="82" y="23"/>
                    </a:cubicBezTo>
                    <a:cubicBezTo>
                      <a:pt x="82" y="22"/>
                      <a:pt x="82" y="22"/>
                      <a:pt x="82" y="21"/>
                    </a:cubicBezTo>
                    <a:cubicBezTo>
                      <a:pt x="82" y="21"/>
                      <a:pt x="82" y="21"/>
                      <a:pt x="82" y="21"/>
                    </a:cubicBezTo>
                    <a:cubicBezTo>
                      <a:pt x="82" y="21"/>
                      <a:pt x="82" y="20"/>
                      <a:pt x="83" y="20"/>
                    </a:cubicBezTo>
                    <a:cubicBezTo>
                      <a:pt x="83" y="20"/>
                      <a:pt x="83" y="20"/>
                      <a:pt x="83" y="20"/>
                    </a:cubicBezTo>
                    <a:cubicBezTo>
                      <a:pt x="83" y="20"/>
                      <a:pt x="83" y="20"/>
                      <a:pt x="83" y="20"/>
                    </a:cubicBezTo>
                    <a:cubicBezTo>
                      <a:pt x="83" y="19"/>
                      <a:pt x="83" y="19"/>
                      <a:pt x="83" y="18"/>
                    </a:cubicBezTo>
                    <a:cubicBezTo>
                      <a:pt x="83" y="18"/>
                      <a:pt x="83" y="18"/>
                      <a:pt x="83" y="18"/>
                    </a:cubicBezTo>
                    <a:cubicBezTo>
                      <a:pt x="83" y="18"/>
                      <a:pt x="83" y="18"/>
                      <a:pt x="83" y="18"/>
                    </a:cubicBezTo>
                    <a:cubicBezTo>
                      <a:pt x="83" y="18"/>
                      <a:pt x="84" y="17"/>
                      <a:pt x="84" y="17"/>
                    </a:cubicBezTo>
                    <a:cubicBezTo>
                      <a:pt x="84" y="17"/>
                      <a:pt x="84" y="17"/>
                      <a:pt x="84" y="17"/>
                    </a:cubicBezTo>
                    <a:cubicBezTo>
                      <a:pt x="84" y="17"/>
                      <a:pt x="84" y="17"/>
                      <a:pt x="84" y="17"/>
                    </a:cubicBezTo>
                    <a:cubicBezTo>
                      <a:pt x="84" y="16"/>
                      <a:pt x="84" y="16"/>
                      <a:pt x="85" y="15"/>
                    </a:cubicBezTo>
                    <a:cubicBezTo>
                      <a:pt x="85" y="15"/>
                      <a:pt x="85" y="15"/>
                      <a:pt x="85" y="15"/>
                    </a:cubicBezTo>
                    <a:cubicBezTo>
                      <a:pt x="85" y="15"/>
                      <a:pt x="85" y="15"/>
                      <a:pt x="85" y="15"/>
                    </a:cubicBezTo>
                    <a:cubicBezTo>
                      <a:pt x="85" y="15"/>
                      <a:pt x="85" y="14"/>
                      <a:pt x="85" y="14"/>
                    </a:cubicBezTo>
                    <a:cubicBezTo>
                      <a:pt x="86" y="13"/>
                      <a:pt x="86" y="13"/>
                      <a:pt x="86" y="13"/>
                    </a:cubicBezTo>
                    <a:cubicBezTo>
                      <a:pt x="86" y="13"/>
                      <a:pt x="87" y="12"/>
                      <a:pt x="87" y="12"/>
                    </a:cubicBezTo>
                    <a:cubicBezTo>
                      <a:pt x="87" y="12"/>
                      <a:pt x="87" y="12"/>
                      <a:pt x="88" y="11"/>
                    </a:cubicBezTo>
                    <a:cubicBezTo>
                      <a:pt x="88" y="11"/>
                      <a:pt x="88" y="11"/>
                      <a:pt x="89" y="11"/>
                    </a:cubicBezTo>
                    <a:cubicBezTo>
                      <a:pt x="89" y="10"/>
                      <a:pt x="89" y="10"/>
                      <a:pt x="90" y="10"/>
                    </a:cubicBezTo>
                    <a:cubicBezTo>
                      <a:pt x="90" y="10"/>
                      <a:pt x="90" y="10"/>
                      <a:pt x="90" y="10"/>
                    </a:cubicBezTo>
                    <a:cubicBezTo>
                      <a:pt x="91" y="10"/>
                      <a:pt x="91" y="10"/>
                      <a:pt x="91" y="10"/>
                    </a:cubicBezTo>
                    <a:cubicBezTo>
                      <a:pt x="91" y="10"/>
                      <a:pt x="91" y="10"/>
                      <a:pt x="91" y="10"/>
                    </a:cubicBezTo>
                    <a:cubicBezTo>
                      <a:pt x="114" y="33"/>
                      <a:pt x="114" y="33"/>
                      <a:pt x="114" y="33"/>
                    </a:cubicBezTo>
                    <a:cubicBezTo>
                      <a:pt x="119" y="31"/>
                      <a:pt x="122" y="28"/>
                      <a:pt x="123" y="25"/>
                    </a:cubicBezTo>
                    <a:cubicBezTo>
                      <a:pt x="123" y="22"/>
                      <a:pt x="123" y="22"/>
                      <a:pt x="123" y="22"/>
                    </a:cubicBezTo>
                    <a:cubicBezTo>
                      <a:pt x="123" y="20"/>
                      <a:pt x="123" y="20"/>
                      <a:pt x="123" y="20"/>
                    </a:cubicBezTo>
                    <a:cubicBezTo>
                      <a:pt x="123" y="18"/>
                      <a:pt x="123" y="18"/>
                      <a:pt x="123" y="18"/>
                    </a:cubicBezTo>
                    <a:cubicBezTo>
                      <a:pt x="123" y="16"/>
                      <a:pt x="123" y="16"/>
                      <a:pt x="123" y="16"/>
                    </a:cubicBezTo>
                    <a:cubicBezTo>
                      <a:pt x="122" y="15"/>
                      <a:pt x="122" y="15"/>
                      <a:pt x="122" y="15"/>
                    </a:cubicBezTo>
                    <a:cubicBezTo>
                      <a:pt x="122" y="13"/>
                      <a:pt x="122" y="13"/>
                      <a:pt x="122" y="13"/>
                    </a:cubicBezTo>
                    <a:cubicBezTo>
                      <a:pt x="122" y="12"/>
                      <a:pt x="122" y="12"/>
                      <a:pt x="122" y="12"/>
                    </a:cubicBezTo>
                    <a:cubicBezTo>
                      <a:pt x="122" y="11"/>
                      <a:pt x="122" y="11"/>
                      <a:pt x="122" y="11"/>
                    </a:cubicBezTo>
                    <a:cubicBezTo>
                      <a:pt x="121" y="10"/>
                      <a:pt x="121" y="10"/>
                      <a:pt x="121" y="10"/>
                    </a:cubicBezTo>
                    <a:cubicBezTo>
                      <a:pt x="121" y="9"/>
                      <a:pt x="121" y="9"/>
                      <a:pt x="121" y="9"/>
                    </a:cubicBezTo>
                    <a:cubicBezTo>
                      <a:pt x="121" y="8"/>
                      <a:pt x="121" y="8"/>
                      <a:pt x="121" y="8"/>
                    </a:cubicBezTo>
                    <a:cubicBezTo>
                      <a:pt x="121" y="8"/>
                      <a:pt x="121" y="8"/>
                      <a:pt x="121" y="8"/>
                    </a:cubicBezTo>
                    <a:cubicBezTo>
                      <a:pt x="121" y="8"/>
                      <a:pt x="121" y="8"/>
                      <a:pt x="121" y="8"/>
                    </a:cubicBezTo>
                    <a:cubicBezTo>
                      <a:pt x="120" y="6"/>
                      <a:pt x="120" y="6"/>
                      <a:pt x="120" y="6"/>
                    </a:cubicBezTo>
                    <a:cubicBezTo>
                      <a:pt x="120" y="6"/>
                      <a:pt x="120" y="6"/>
                      <a:pt x="120" y="5"/>
                    </a:cubicBezTo>
                    <a:cubicBezTo>
                      <a:pt x="120" y="5"/>
                      <a:pt x="120" y="4"/>
                      <a:pt x="120" y="4"/>
                    </a:cubicBezTo>
                    <a:cubicBezTo>
                      <a:pt x="120" y="4"/>
                      <a:pt x="119" y="3"/>
                      <a:pt x="119" y="3"/>
                    </a:cubicBezTo>
                    <a:cubicBezTo>
                      <a:pt x="119" y="2"/>
                      <a:pt x="119" y="2"/>
                      <a:pt x="119" y="1"/>
                    </a:cubicBezTo>
                    <a:cubicBezTo>
                      <a:pt x="119" y="1"/>
                      <a:pt x="119" y="1"/>
                      <a:pt x="119" y="0"/>
                    </a:cubicBezTo>
                    <a:cubicBezTo>
                      <a:pt x="119" y="0"/>
                      <a:pt x="119" y="0"/>
                      <a:pt x="119" y="0"/>
                    </a:cubicBezTo>
                    <a:cubicBezTo>
                      <a:pt x="119" y="0"/>
                      <a:pt x="119" y="0"/>
                      <a:pt x="120" y="0"/>
                    </a:cubicBezTo>
                    <a:cubicBezTo>
                      <a:pt x="120" y="0"/>
                      <a:pt x="120" y="0"/>
                      <a:pt x="120" y="0"/>
                    </a:cubicBezTo>
                    <a:cubicBezTo>
                      <a:pt x="120" y="0"/>
                      <a:pt x="121" y="0"/>
                      <a:pt x="121" y="0"/>
                    </a:cubicBezTo>
                    <a:cubicBezTo>
                      <a:pt x="121" y="0"/>
                      <a:pt x="121" y="0"/>
                      <a:pt x="122" y="0"/>
                    </a:cubicBezTo>
                    <a:cubicBezTo>
                      <a:pt x="122" y="0"/>
                      <a:pt x="122" y="0"/>
                      <a:pt x="123" y="0"/>
                    </a:cubicBezTo>
                    <a:cubicBezTo>
                      <a:pt x="123" y="0"/>
                      <a:pt x="123" y="1"/>
                      <a:pt x="124" y="1"/>
                    </a:cubicBezTo>
                    <a:cubicBezTo>
                      <a:pt x="124" y="1"/>
                      <a:pt x="124" y="1"/>
                      <a:pt x="125" y="1"/>
                    </a:cubicBezTo>
                    <a:cubicBezTo>
                      <a:pt x="125" y="2"/>
                      <a:pt x="125" y="2"/>
                      <a:pt x="126" y="2"/>
                    </a:cubicBezTo>
                    <a:cubicBezTo>
                      <a:pt x="126" y="2"/>
                      <a:pt x="127" y="2"/>
                      <a:pt x="127" y="3"/>
                    </a:cubicBezTo>
                    <a:cubicBezTo>
                      <a:pt x="127" y="3"/>
                      <a:pt x="128" y="3"/>
                      <a:pt x="128" y="4"/>
                    </a:cubicBezTo>
                    <a:cubicBezTo>
                      <a:pt x="128" y="4"/>
                      <a:pt x="129" y="4"/>
                      <a:pt x="129" y="4"/>
                    </a:cubicBezTo>
                    <a:cubicBezTo>
                      <a:pt x="130" y="5"/>
                      <a:pt x="130" y="5"/>
                      <a:pt x="130" y="5"/>
                    </a:cubicBezTo>
                    <a:cubicBezTo>
                      <a:pt x="131" y="5"/>
                      <a:pt x="131" y="6"/>
                      <a:pt x="131" y="6"/>
                    </a:cubicBezTo>
                    <a:cubicBezTo>
                      <a:pt x="132" y="6"/>
                      <a:pt x="132" y="7"/>
                      <a:pt x="132" y="7"/>
                    </a:cubicBezTo>
                    <a:cubicBezTo>
                      <a:pt x="132" y="7"/>
                      <a:pt x="132" y="7"/>
                      <a:pt x="132" y="7"/>
                    </a:cubicBezTo>
                    <a:cubicBezTo>
                      <a:pt x="132" y="7"/>
                      <a:pt x="132" y="7"/>
                      <a:pt x="132" y="7"/>
                    </a:cubicBezTo>
                    <a:cubicBezTo>
                      <a:pt x="133" y="7"/>
                      <a:pt x="133" y="7"/>
                      <a:pt x="133" y="8"/>
                    </a:cubicBezTo>
                    <a:cubicBezTo>
                      <a:pt x="133" y="8"/>
                      <a:pt x="133" y="8"/>
                      <a:pt x="133" y="8"/>
                    </a:cubicBezTo>
                    <a:cubicBezTo>
                      <a:pt x="133" y="8"/>
                      <a:pt x="133" y="8"/>
                      <a:pt x="133" y="8"/>
                    </a:cubicBezTo>
                    <a:cubicBezTo>
                      <a:pt x="134" y="8"/>
                      <a:pt x="134" y="9"/>
                      <a:pt x="134" y="9"/>
                    </a:cubicBezTo>
                    <a:cubicBezTo>
                      <a:pt x="134" y="9"/>
                      <a:pt x="134" y="9"/>
                      <a:pt x="134" y="9"/>
                    </a:cubicBezTo>
                    <a:cubicBezTo>
                      <a:pt x="134" y="9"/>
                      <a:pt x="134" y="9"/>
                      <a:pt x="134" y="9"/>
                    </a:cubicBezTo>
                    <a:cubicBezTo>
                      <a:pt x="250" y="125"/>
                      <a:pt x="250" y="125"/>
                      <a:pt x="250" y="125"/>
                    </a:cubicBezTo>
                    <a:cubicBezTo>
                      <a:pt x="251" y="133"/>
                      <a:pt x="252" y="141"/>
                      <a:pt x="252" y="149"/>
                    </a:cubicBezTo>
                    <a:cubicBezTo>
                      <a:pt x="252" y="247"/>
                      <a:pt x="172" y="327"/>
                      <a:pt x="74" y="327"/>
                    </a:cubicBezTo>
                    <a:cubicBezTo>
                      <a:pt x="65" y="327"/>
                      <a:pt x="57" y="326"/>
                      <a:pt x="48" y="325"/>
                    </a:cubicBezTo>
                    <a:close/>
                  </a:path>
                </a:pathLst>
              </a:custGeom>
              <a:solidFill>
                <a:srgbClr val="1E344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9" name="Freeform 194"/>
              <p:cNvSpPr>
                <a:spLocks noEditPoints="1" noChangeArrowheads="1"/>
              </p:cNvSpPr>
              <p:nvPr/>
            </p:nvSpPr>
            <p:spPr bwMode="auto">
              <a:xfrm>
                <a:off x="450" y="110"/>
                <a:ext cx="648" cy="1332"/>
              </a:xfrm>
              <a:custGeom>
                <a:avLst/>
                <a:gdLst>
                  <a:gd name="T0" fmla="*/ 6 w 146"/>
                  <a:gd name="T1" fmla="*/ 275 h 301"/>
                  <a:gd name="T2" fmla="*/ 19 w 146"/>
                  <a:gd name="T3" fmla="*/ 254 h 301"/>
                  <a:gd name="T4" fmla="*/ 20 w 146"/>
                  <a:gd name="T5" fmla="*/ 91 h 301"/>
                  <a:gd name="T6" fmla="*/ 12 w 146"/>
                  <a:gd name="T7" fmla="*/ 61 h 301"/>
                  <a:gd name="T8" fmla="*/ 1 w 146"/>
                  <a:gd name="T9" fmla="*/ 43 h 301"/>
                  <a:gd name="T10" fmla="*/ 6 w 146"/>
                  <a:gd name="T11" fmla="*/ 17 h 301"/>
                  <a:gd name="T12" fmla="*/ 12 w 146"/>
                  <a:gd name="T13" fmla="*/ 13 h 301"/>
                  <a:gd name="T14" fmla="*/ 19 w 146"/>
                  <a:gd name="T15" fmla="*/ 35 h 301"/>
                  <a:gd name="T16" fmla="*/ 43 w 146"/>
                  <a:gd name="T17" fmla="*/ 28 h 301"/>
                  <a:gd name="T18" fmla="*/ 39 w 146"/>
                  <a:gd name="T19" fmla="*/ 4 h 301"/>
                  <a:gd name="T20" fmla="*/ 53 w 146"/>
                  <a:gd name="T21" fmla="*/ 10 h 301"/>
                  <a:gd name="T22" fmla="*/ 64 w 146"/>
                  <a:gd name="T23" fmla="*/ 28 h 301"/>
                  <a:gd name="T24" fmla="*/ 55 w 146"/>
                  <a:gd name="T25" fmla="*/ 55 h 301"/>
                  <a:gd name="T26" fmla="*/ 46 w 146"/>
                  <a:gd name="T27" fmla="*/ 88 h 301"/>
                  <a:gd name="T28" fmla="*/ 44 w 146"/>
                  <a:gd name="T29" fmla="*/ 254 h 301"/>
                  <a:gd name="T30" fmla="*/ 57 w 146"/>
                  <a:gd name="T31" fmla="*/ 275 h 301"/>
                  <a:gd name="T32" fmla="*/ 31 w 146"/>
                  <a:gd name="T33" fmla="*/ 301 h 301"/>
                  <a:gd name="T34" fmla="*/ 6 w 146"/>
                  <a:gd name="T35" fmla="*/ 275 h 301"/>
                  <a:gd name="T36" fmla="*/ 87 w 146"/>
                  <a:gd name="T37" fmla="*/ 275 h 301"/>
                  <a:gd name="T38" fmla="*/ 99 w 146"/>
                  <a:gd name="T39" fmla="*/ 254 h 301"/>
                  <a:gd name="T40" fmla="*/ 100 w 146"/>
                  <a:gd name="T41" fmla="*/ 91 h 301"/>
                  <a:gd name="T42" fmla="*/ 93 w 146"/>
                  <a:gd name="T43" fmla="*/ 61 h 301"/>
                  <a:gd name="T44" fmla="*/ 82 w 146"/>
                  <a:gd name="T45" fmla="*/ 43 h 301"/>
                  <a:gd name="T46" fmla="*/ 86 w 146"/>
                  <a:gd name="T47" fmla="*/ 17 h 301"/>
                  <a:gd name="T48" fmla="*/ 92 w 146"/>
                  <a:gd name="T49" fmla="*/ 13 h 301"/>
                  <a:gd name="T50" fmla="*/ 100 w 146"/>
                  <a:gd name="T51" fmla="*/ 35 h 301"/>
                  <a:gd name="T52" fmla="*/ 124 w 146"/>
                  <a:gd name="T53" fmla="*/ 28 h 301"/>
                  <a:gd name="T54" fmla="*/ 120 w 146"/>
                  <a:gd name="T55" fmla="*/ 4 h 301"/>
                  <a:gd name="T56" fmla="*/ 133 w 146"/>
                  <a:gd name="T57" fmla="*/ 10 h 301"/>
                  <a:gd name="T58" fmla="*/ 144 w 146"/>
                  <a:gd name="T59" fmla="*/ 28 h 301"/>
                  <a:gd name="T60" fmla="*/ 136 w 146"/>
                  <a:gd name="T61" fmla="*/ 55 h 301"/>
                  <a:gd name="T62" fmla="*/ 126 w 146"/>
                  <a:gd name="T63" fmla="*/ 88 h 301"/>
                  <a:gd name="T64" fmla="*/ 125 w 146"/>
                  <a:gd name="T65" fmla="*/ 254 h 301"/>
                  <a:gd name="T66" fmla="*/ 137 w 146"/>
                  <a:gd name="T67" fmla="*/ 275 h 301"/>
                  <a:gd name="T68" fmla="*/ 112 w 146"/>
                  <a:gd name="T69" fmla="*/ 301 h 301"/>
                  <a:gd name="T70" fmla="*/ 87 w 146"/>
                  <a:gd name="T71" fmla="*/ 275 h 301"/>
                  <a:gd name="T72" fmla="*/ 98 w 146"/>
                  <a:gd name="T73" fmla="*/ 275 h 301"/>
                  <a:gd name="T74" fmla="*/ 101 w 146"/>
                  <a:gd name="T75" fmla="*/ 269 h 301"/>
                  <a:gd name="T76" fmla="*/ 105 w 146"/>
                  <a:gd name="T77" fmla="*/ 263 h 301"/>
                  <a:gd name="T78" fmla="*/ 112 w 146"/>
                  <a:gd name="T79" fmla="*/ 263 h 301"/>
                  <a:gd name="T80" fmla="*/ 119 w 146"/>
                  <a:gd name="T81" fmla="*/ 263 h 301"/>
                  <a:gd name="T82" fmla="*/ 123 w 146"/>
                  <a:gd name="T83" fmla="*/ 269 h 301"/>
                  <a:gd name="T84" fmla="*/ 127 w 146"/>
                  <a:gd name="T85" fmla="*/ 275 h 301"/>
                  <a:gd name="T86" fmla="*/ 123 w 146"/>
                  <a:gd name="T87" fmla="*/ 282 h 301"/>
                  <a:gd name="T88" fmla="*/ 119 w 146"/>
                  <a:gd name="T89" fmla="*/ 288 h 301"/>
                  <a:gd name="T90" fmla="*/ 112 w 146"/>
                  <a:gd name="T91" fmla="*/ 288 h 301"/>
                  <a:gd name="T92" fmla="*/ 105 w 146"/>
                  <a:gd name="T93" fmla="*/ 288 h 301"/>
                  <a:gd name="T94" fmla="*/ 101 w 146"/>
                  <a:gd name="T95" fmla="*/ 282 h 301"/>
                  <a:gd name="T96" fmla="*/ 98 w 146"/>
                  <a:gd name="T97" fmla="*/ 275 h 301"/>
                  <a:gd name="T98" fmla="*/ 17 w 146"/>
                  <a:gd name="T99" fmla="*/ 275 h 301"/>
                  <a:gd name="T100" fmla="*/ 21 w 146"/>
                  <a:gd name="T101" fmla="*/ 269 h 301"/>
                  <a:gd name="T102" fmla="*/ 24 w 146"/>
                  <a:gd name="T103" fmla="*/ 263 h 301"/>
                  <a:gd name="T104" fmla="*/ 31 w 146"/>
                  <a:gd name="T105" fmla="*/ 263 h 301"/>
                  <a:gd name="T106" fmla="*/ 39 w 146"/>
                  <a:gd name="T107" fmla="*/ 263 h 301"/>
                  <a:gd name="T108" fmla="*/ 42 w 146"/>
                  <a:gd name="T109" fmla="*/ 269 h 301"/>
                  <a:gd name="T110" fmla="*/ 46 w 146"/>
                  <a:gd name="T111" fmla="*/ 275 h 301"/>
                  <a:gd name="T112" fmla="*/ 42 w 146"/>
                  <a:gd name="T113" fmla="*/ 282 h 301"/>
                  <a:gd name="T114" fmla="*/ 39 w 146"/>
                  <a:gd name="T115" fmla="*/ 288 h 301"/>
                  <a:gd name="T116" fmla="*/ 31 w 146"/>
                  <a:gd name="T117" fmla="*/ 288 h 301"/>
                  <a:gd name="T118" fmla="*/ 24 w 146"/>
                  <a:gd name="T119" fmla="*/ 288 h 301"/>
                  <a:gd name="T120" fmla="*/ 21 w 146"/>
                  <a:gd name="T121" fmla="*/ 282 h 301"/>
                  <a:gd name="T122" fmla="*/ 17 w 146"/>
                  <a:gd name="T123" fmla="*/ 275 h 3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6"/>
                  <a:gd name="T187" fmla="*/ 0 h 301"/>
                  <a:gd name="T188" fmla="*/ 146 w 146"/>
                  <a:gd name="T189" fmla="*/ 301 h 3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6" h="301">
                    <a:moveTo>
                      <a:pt x="6" y="275"/>
                    </a:moveTo>
                    <a:cubicBezTo>
                      <a:pt x="6" y="264"/>
                      <a:pt x="11" y="258"/>
                      <a:pt x="19" y="254"/>
                    </a:cubicBezTo>
                    <a:cubicBezTo>
                      <a:pt x="20" y="91"/>
                      <a:pt x="20" y="91"/>
                      <a:pt x="20" y="91"/>
                    </a:cubicBezTo>
                    <a:cubicBezTo>
                      <a:pt x="19" y="78"/>
                      <a:pt x="18" y="73"/>
                      <a:pt x="12" y="61"/>
                    </a:cubicBezTo>
                    <a:cubicBezTo>
                      <a:pt x="9" y="55"/>
                      <a:pt x="1" y="50"/>
                      <a:pt x="1" y="43"/>
                    </a:cubicBezTo>
                    <a:cubicBezTo>
                      <a:pt x="0" y="33"/>
                      <a:pt x="1" y="25"/>
                      <a:pt x="6" y="17"/>
                    </a:cubicBezTo>
                    <a:cubicBezTo>
                      <a:pt x="7" y="15"/>
                      <a:pt x="11" y="11"/>
                      <a:pt x="12" y="13"/>
                    </a:cubicBezTo>
                    <a:cubicBezTo>
                      <a:pt x="14" y="22"/>
                      <a:pt x="16" y="33"/>
                      <a:pt x="19" y="35"/>
                    </a:cubicBezTo>
                    <a:cubicBezTo>
                      <a:pt x="25" y="41"/>
                      <a:pt x="42" y="35"/>
                      <a:pt x="43" y="28"/>
                    </a:cubicBezTo>
                    <a:cubicBezTo>
                      <a:pt x="44" y="14"/>
                      <a:pt x="41" y="12"/>
                      <a:pt x="39" y="4"/>
                    </a:cubicBezTo>
                    <a:cubicBezTo>
                      <a:pt x="39" y="0"/>
                      <a:pt x="48" y="6"/>
                      <a:pt x="53" y="10"/>
                    </a:cubicBezTo>
                    <a:cubicBezTo>
                      <a:pt x="58" y="15"/>
                      <a:pt x="63" y="22"/>
                      <a:pt x="64" y="28"/>
                    </a:cubicBezTo>
                    <a:cubicBezTo>
                      <a:pt x="65" y="40"/>
                      <a:pt x="62" y="46"/>
                      <a:pt x="55" y="55"/>
                    </a:cubicBezTo>
                    <a:cubicBezTo>
                      <a:pt x="47" y="65"/>
                      <a:pt x="46" y="75"/>
                      <a:pt x="46" y="88"/>
                    </a:cubicBezTo>
                    <a:cubicBezTo>
                      <a:pt x="44" y="254"/>
                      <a:pt x="44" y="254"/>
                      <a:pt x="44" y="254"/>
                    </a:cubicBezTo>
                    <a:cubicBezTo>
                      <a:pt x="52" y="258"/>
                      <a:pt x="57" y="264"/>
                      <a:pt x="57" y="275"/>
                    </a:cubicBezTo>
                    <a:cubicBezTo>
                      <a:pt x="57" y="287"/>
                      <a:pt x="45" y="301"/>
                      <a:pt x="31" y="301"/>
                    </a:cubicBezTo>
                    <a:cubicBezTo>
                      <a:pt x="17" y="301"/>
                      <a:pt x="6" y="287"/>
                      <a:pt x="6" y="275"/>
                    </a:cubicBezTo>
                    <a:close/>
                    <a:moveTo>
                      <a:pt x="87" y="275"/>
                    </a:moveTo>
                    <a:cubicBezTo>
                      <a:pt x="87" y="264"/>
                      <a:pt x="92" y="258"/>
                      <a:pt x="99" y="254"/>
                    </a:cubicBezTo>
                    <a:cubicBezTo>
                      <a:pt x="100" y="91"/>
                      <a:pt x="100" y="91"/>
                      <a:pt x="100" y="91"/>
                    </a:cubicBezTo>
                    <a:cubicBezTo>
                      <a:pt x="100" y="78"/>
                      <a:pt x="99" y="73"/>
                      <a:pt x="93" y="61"/>
                    </a:cubicBezTo>
                    <a:cubicBezTo>
                      <a:pt x="89" y="55"/>
                      <a:pt x="82" y="50"/>
                      <a:pt x="82" y="43"/>
                    </a:cubicBezTo>
                    <a:cubicBezTo>
                      <a:pt x="81" y="33"/>
                      <a:pt x="82" y="25"/>
                      <a:pt x="86" y="17"/>
                    </a:cubicBezTo>
                    <a:cubicBezTo>
                      <a:pt x="88" y="15"/>
                      <a:pt x="92" y="11"/>
                      <a:pt x="92" y="13"/>
                    </a:cubicBezTo>
                    <a:cubicBezTo>
                      <a:pt x="95" y="22"/>
                      <a:pt x="97" y="33"/>
                      <a:pt x="100" y="35"/>
                    </a:cubicBezTo>
                    <a:cubicBezTo>
                      <a:pt x="106" y="41"/>
                      <a:pt x="123" y="35"/>
                      <a:pt x="124" y="28"/>
                    </a:cubicBezTo>
                    <a:cubicBezTo>
                      <a:pt x="124" y="14"/>
                      <a:pt x="121" y="12"/>
                      <a:pt x="120" y="4"/>
                    </a:cubicBezTo>
                    <a:cubicBezTo>
                      <a:pt x="119" y="0"/>
                      <a:pt x="129" y="6"/>
                      <a:pt x="133" y="10"/>
                    </a:cubicBezTo>
                    <a:cubicBezTo>
                      <a:pt x="139" y="15"/>
                      <a:pt x="143" y="22"/>
                      <a:pt x="144" y="28"/>
                    </a:cubicBezTo>
                    <a:cubicBezTo>
                      <a:pt x="146" y="40"/>
                      <a:pt x="143" y="46"/>
                      <a:pt x="136" y="55"/>
                    </a:cubicBezTo>
                    <a:cubicBezTo>
                      <a:pt x="127" y="65"/>
                      <a:pt x="127" y="75"/>
                      <a:pt x="126" y="88"/>
                    </a:cubicBezTo>
                    <a:cubicBezTo>
                      <a:pt x="125" y="254"/>
                      <a:pt x="125" y="254"/>
                      <a:pt x="125" y="254"/>
                    </a:cubicBezTo>
                    <a:cubicBezTo>
                      <a:pt x="132" y="258"/>
                      <a:pt x="137" y="264"/>
                      <a:pt x="137" y="275"/>
                    </a:cubicBezTo>
                    <a:cubicBezTo>
                      <a:pt x="137" y="287"/>
                      <a:pt x="126" y="301"/>
                      <a:pt x="112" y="301"/>
                    </a:cubicBezTo>
                    <a:cubicBezTo>
                      <a:pt x="98" y="301"/>
                      <a:pt x="87" y="287"/>
                      <a:pt x="87" y="275"/>
                    </a:cubicBezTo>
                    <a:close/>
                    <a:moveTo>
                      <a:pt x="98" y="275"/>
                    </a:moveTo>
                    <a:cubicBezTo>
                      <a:pt x="101" y="269"/>
                      <a:pt x="101" y="269"/>
                      <a:pt x="101" y="269"/>
                    </a:cubicBezTo>
                    <a:cubicBezTo>
                      <a:pt x="105" y="263"/>
                      <a:pt x="105" y="263"/>
                      <a:pt x="105" y="263"/>
                    </a:cubicBezTo>
                    <a:cubicBezTo>
                      <a:pt x="112" y="263"/>
                      <a:pt x="112" y="263"/>
                      <a:pt x="112" y="263"/>
                    </a:cubicBezTo>
                    <a:cubicBezTo>
                      <a:pt x="119" y="263"/>
                      <a:pt x="119" y="263"/>
                      <a:pt x="119" y="263"/>
                    </a:cubicBezTo>
                    <a:cubicBezTo>
                      <a:pt x="123" y="269"/>
                      <a:pt x="123" y="269"/>
                      <a:pt x="123" y="269"/>
                    </a:cubicBezTo>
                    <a:cubicBezTo>
                      <a:pt x="127" y="275"/>
                      <a:pt x="127" y="275"/>
                      <a:pt x="127" y="275"/>
                    </a:cubicBezTo>
                    <a:cubicBezTo>
                      <a:pt x="123" y="282"/>
                      <a:pt x="123" y="282"/>
                      <a:pt x="123" y="282"/>
                    </a:cubicBezTo>
                    <a:cubicBezTo>
                      <a:pt x="119" y="288"/>
                      <a:pt x="119" y="288"/>
                      <a:pt x="119" y="288"/>
                    </a:cubicBezTo>
                    <a:cubicBezTo>
                      <a:pt x="112" y="288"/>
                      <a:pt x="112" y="288"/>
                      <a:pt x="112" y="288"/>
                    </a:cubicBezTo>
                    <a:cubicBezTo>
                      <a:pt x="105" y="288"/>
                      <a:pt x="105" y="288"/>
                      <a:pt x="105" y="288"/>
                    </a:cubicBezTo>
                    <a:cubicBezTo>
                      <a:pt x="101" y="282"/>
                      <a:pt x="101" y="282"/>
                      <a:pt x="101" y="282"/>
                    </a:cubicBezTo>
                    <a:cubicBezTo>
                      <a:pt x="98" y="275"/>
                      <a:pt x="98" y="275"/>
                      <a:pt x="98" y="275"/>
                    </a:cubicBezTo>
                    <a:close/>
                    <a:moveTo>
                      <a:pt x="17" y="275"/>
                    </a:moveTo>
                    <a:cubicBezTo>
                      <a:pt x="21" y="269"/>
                      <a:pt x="21" y="269"/>
                      <a:pt x="21" y="269"/>
                    </a:cubicBezTo>
                    <a:cubicBezTo>
                      <a:pt x="24" y="263"/>
                      <a:pt x="24" y="263"/>
                      <a:pt x="24" y="263"/>
                    </a:cubicBezTo>
                    <a:cubicBezTo>
                      <a:pt x="31" y="263"/>
                      <a:pt x="31" y="263"/>
                      <a:pt x="31" y="263"/>
                    </a:cubicBezTo>
                    <a:cubicBezTo>
                      <a:pt x="39" y="263"/>
                      <a:pt x="39" y="263"/>
                      <a:pt x="39" y="263"/>
                    </a:cubicBezTo>
                    <a:cubicBezTo>
                      <a:pt x="42" y="269"/>
                      <a:pt x="42" y="269"/>
                      <a:pt x="42" y="269"/>
                    </a:cubicBezTo>
                    <a:cubicBezTo>
                      <a:pt x="46" y="275"/>
                      <a:pt x="46" y="275"/>
                      <a:pt x="46" y="275"/>
                    </a:cubicBezTo>
                    <a:cubicBezTo>
                      <a:pt x="42" y="282"/>
                      <a:pt x="42" y="282"/>
                      <a:pt x="42" y="282"/>
                    </a:cubicBezTo>
                    <a:cubicBezTo>
                      <a:pt x="39" y="288"/>
                      <a:pt x="39" y="288"/>
                      <a:pt x="39" y="288"/>
                    </a:cubicBezTo>
                    <a:cubicBezTo>
                      <a:pt x="31" y="288"/>
                      <a:pt x="31" y="288"/>
                      <a:pt x="31" y="288"/>
                    </a:cubicBezTo>
                    <a:cubicBezTo>
                      <a:pt x="24" y="288"/>
                      <a:pt x="24" y="288"/>
                      <a:pt x="24" y="288"/>
                    </a:cubicBezTo>
                    <a:cubicBezTo>
                      <a:pt x="21" y="282"/>
                      <a:pt x="21" y="282"/>
                      <a:pt x="21" y="282"/>
                    </a:cubicBezTo>
                    <a:cubicBezTo>
                      <a:pt x="17" y="275"/>
                      <a:pt x="17" y="275"/>
                      <a:pt x="17" y="275"/>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79" name="组合 178"/>
          <p:cNvGrpSpPr/>
          <p:nvPr/>
        </p:nvGrpSpPr>
        <p:grpSpPr>
          <a:xfrm>
            <a:off x="3807219" y="5888552"/>
            <a:ext cx="5005855" cy="453909"/>
            <a:chOff x="4305990" y="5888552"/>
            <a:chExt cx="4607928" cy="453909"/>
          </a:xfrm>
        </p:grpSpPr>
        <p:sp>
          <p:nvSpPr>
            <p:cNvPr id="140" name="任意多边形 139"/>
            <p:cNvSpPr/>
            <p:nvPr/>
          </p:nvSpPr>
          <p:spPr>
            <a:xfrm>
              <a:off x="4406099" y="5888552"/>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F4B63F"/>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实现定向旋转、平移和倾斜运动</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1" name="组合 319"/>
            <p:cNvGrpSpPr>
              <a:grpSpLocks/>
            </p:cNvGrpSpPr>
            <p:nvPr/>
          </p:nvGrpSpPr>
          <p:grpSpPr bwMode="auto">
            <a:xfrm>
              <a:off x="4305990" y="5888552"/>
              <a:ext cx="453908" cy="453909"/>
              <a:chOff x="0" y="0"/>
              <a:chExt cx="1150938" cy="1149350"/>
            </a:xfrm>
          </p:grpSpPr>
          <p:sp>
            <p:nvSpPr>
              <p:cNvPr id="149" name="Oval 7"/>
              <p:cNvSpPr>
                <a:spLocks noChangeArrowheads="1"/>
              </p:cNvSpPr>
              <p:nvPr/>
            </p:nvSpPr>
            <p:spPr bwMode="auto">
              <a:xfrm>
                <a:off x="0" y="0"/>
                <a:ext cx="1150938" cy="1149350"/>
              </a:xfrm>
              <a:prstGeom prst="ellipse">
                <a:avLst/>
              </a:prstGeom>
              <a:solidFill>
                <a:srgbClr val="F4B63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0" name="Freeform 274"/>
              <p:cNvSpPr>
                <a:spLocks noChangeArrowheads="1"/>
              </p:cNvSpPr>
              <p:nvPr/>
            </p:nvSpPr>
            <p:spPr bwMode="auto">
              <a:xfrm>
                <a:off x="214313" y="403225"/>
                <a:ext cx="931863" cy="746125"/>
              </a:xfrm>
              <a:custGeom>
                <a:avLst/>
                <a:gdLst>
                  <a:gd name="T0" fmla="*/ 222 w 287"/>
                  <a:gd name="T1" fmla="*/ 3 h 230"/>
                  <a:gd name="T2" fmla="*/ 287 w 287"/>
                  <a:gd name="T3" fmla="*/ 69 h 230"/>
                  <a:gd name="T4" fmla="*/ 111 w 287"/>
                  <a:gd name="T5" fmla="*/ 230 h 230"/>
                  <a:gd name="T6" fmla="*/ 59 w 287"/>
                  <a:gd name="T7" fmla="*/ 223 h 230"/>
                  <a:gd name="T8" fmla="*/ 0 w 287"/>
                  <a:gd name="T9" fmla="*/ 163 h 230"/>
                  <a:gd name="T10" fmla="*/ 31 w 287"/>
                  <a:gd name="T11" fmla="*/ 0 h 230"/>
                  <a:gd name="T12" fmla="*/ 97 w 287"/>
                  <a:gd name="T13" fmla="*/ 66 h 230"/>
                  <a:gd name="T14" fmla="*/ 107 w 287"/>
                  <a:gd name="T15" fmla="*/ 19 h 230"/>
                  <a:gd name="T16" fmla="*/ 175 w 287"/>
                  <a:gd name="T17" fmla="*/ 87 h 230"/>
                  <a:gd name="T18" fmla="*/ 183 w 287"/>
                  <a:gd name="T19" fmla="*/ 56 h 230"/>
                  <a:gd name="T20" fmla="*/ 194 w 287"/>
                  <a:gd name="T21" fmla="*/ 67 h 230"/>
                  <a:gd name="T22" fmla="*/ 196 w 287"/>
                  <a:gd name="T23" fmla="*/ 10 h 230"/>
                  <a:gd name="T24" fmla="*/ 222 w 287"/>
                  <a:gd name="T25" fmla="*/ 3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230"/>
                  <a:gd name="T41" fmla="*/ 287 w 287"/>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230">
                    <a:moveTo>
                      <a:pt x="222" y="3"/>
                    </a:moveTo>
                    <a:cubicBezTo>
                      <a:pt x="287" y="69"/>
                      <a:pt x="287" y="69"/>
                      <a:pt x="287" y="69"/>
                    </a:cubicBezTo>
                    <a:cubicBezTo>
                      <a:pt x="279" y="159"/>
                      <a:pt x="203" y="230"/>
                      <a:pt x="111" y="230"/>
                    </a:cubicBezTo>
                    <a:cubicBezTo>
                      <a:pt x="93" y="230"/>
                      <a:pt x="75" y="228"/>
                      <a:pt x="59" y="223"/>
                    </a:cubicBezTo>
                    <a:cubicBezTo>
                      <a:pt x="0" y="163"/>
                      <a:pt x="0" y="163"/>
                      <a:pt x="0" y="163"/>
                    </a:cubicBezTo>
                    <a:cubicBezTo>
                      <a:pt x="31" y="0"/>
                      <a:pt x="31" y="0"/>
                      <a:pt x="31" y="0"/>
                    </a:cubicBezTo>
                    <a:cubicBezTo>
                      <a:pt x="97" y="66"/>
                      <a:pt x="97" y="66"/>
                      <a:pt x="97" y="66"/>
                    </a:cubicBezTo>
                    <a:cubicBezTo>
                      <a:pt x="107" y="19"/>
                      <a:pt x="107" y="19"/>
                      <a:pt x="107" y="19"/>
                    </a:cubicBezTo>
                    <a:cubicBezTo>
                      <a:pt x="175" y="87"/>
                      <a:pt x="175" y="87"/>
                      <a:pt x="175" y="87"/>
                    </a:cubicBezTo>
                    <a:cubicBezTo>
                      <a:pt x="183" y="56"/>
                      <a:pt x="183" y="56"/>
                      <a:pt x="183" y="56"/>
                    </a:cubicBezTo>
                    <a:cubicBezTo>
                      <a:pt x="194" y="67"/>
                      <a:pt x="194" y="67"/>
                      <a:pt x="194" y="67"/>
                    </a:cubicBezTo>
                    <a:cubicBezTo>
                      <a:pt x="196" y="10"/>
                      <a:pt x="196" y="10"/>
                      <a:pt x="196" y="10"/>
                    </a:cubicBezTo>
                    <a:cubicBezTo>
                      <a:pt x="222" y="3"/>
                      <a:pt x="222" y="3"/>
                      <a:pt x="222" y="3"/>
                    </a:cubicBezTo>
                    <a:close/>
                  </a:path>
                </a:pathLst>
              </a:custGeom>
              <a:solidFill>
                <a:srgbClr val="C991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1" name="Freeform 276"/>
              <p:cNvSpPr>
                <a:spLocks noChangeArrowheads="1"/>
              </p:cNvSpPr>
              <p:nvPr/>
            </p:nvSpPr>
            <p:spPr bwMode="auto">
              <a:xfrm>
                <a:off x="338138" y="633413"/>
                <a:ext cx="101600" cy="298450"/>
              </a:xfrm>
              <a:custGeom>
                <a:avLst/>
                <a:gdLst>
                  <a:gd name="T0" fmla="*/ 0 w 64"/>
                  <a:gd name="T1" fmla="*/ 0 h 188"/>
                  <a:gd name="T2" fmla="*/ 64 w 64"/>
                  <a:gd name="T3" fmla="*/ 0 h 188"/>
                  <a:gd name="T4" fmla="*/ 64 w 64"/>
                  <a:gd name="T5" fmla="*/ 188 h 188"/>
                  <a:gd name="T6" fmla="*/ 0 w 64"/>
                  <a:gd name="T7" fmla="*/ 188 h 188"/>
                  <a:gd name="T8" fmla="*/ 0 w 64"/>
                  <a:gd name="T9" fmla="*/ 0 h 188"/>
                  <a:gd name="T10" fmla="*/ 0 w 64"/>
                  <a:gd name="T11" fmla="*/ 0 h 188"/>
                  <a:gd name="T12" fmla="*/ 0 60000 65536"/>
                  <a:gd name="T13" fmla="*/ 0 60000 65536"/>
                  <a:gd name="T14" fmla="*/ 0 60000 65536"/>
                  <a:gd name="T15" fmla="*/ 0 60000 65536"/>
                  <a:gd name="T16" fmla="*/ 0 60000 65536"/>
                  <a:gd name="T17" fmla="*/ 0 60000 65536"/>
                  <a:gd name="T18" fmla="*/ 0 w 64"/>
                  <a:gd name="T19" fmla="*/ 0 h 188"/>
                  <a:gd name="T20" fmla="*/ 64 w 64"/>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64" h="188">
                    <a:moveTo>
                      <a:pt x="0" y="0"/>
                    </a:moveTo>
                    <a:lnTo>
                      <a:pt x="64" y="0"/>
                    </a:lnTo>
                    <a:lnTo>
                      <a:pt x="64" y="188"/>
                    </a:lnTo>
                    <a:lnTo>
                      <a:pt x="0" y="188"/>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2" name="Freeform 277"/>
              <p:cNvSpPr>
                <a:spLocks noChangeArrowheads="1"/>
              </p:cNvSpPr>
              <p:nvPr/>
            </p:nvSpPr>
            <p:spPr bwMode="auto">
              <a:xfrm>
                <a:off x="461963" y="465138"/>
                <a:ext cx="100013" cy="466725"/>
              </a:xfrm>
              <a:custGeom>
                <a:avLst/>
                <a:gdLst>
                  <a:gd name="T0" fmla="*/ 0 w 63"/>
                  <a:gd name="T1" fmla="*/ 0 h 294"/>
                  <a:gd name="T2" fmla="*/ 63 w 63"/>
                  <a:gd name="T3" fmla="*/ 0 h 294"/>
                  <a:gd name="T4" fmla="*/ 63 w 63"/>
                  <a:gd name="T5" fmla="*/ 294 h 294"/>
                  <a:gd name="T6" fmla="*/ 0 w 63"/>
                  <a:gd name="T7" fmla="*/ 294 h 294"/>
                  <a:gd name="T8" fmla="*/ 0 w 63"/>
                  <a:gd name="T9" fmla="*/ 0 h 294"/>
                  <a:gd name="T10" fmla="*/ 0 w 63"/>
                  <a:gd name="T11" fmla="*/ 0 h 294"/>
                  <a:gd name="T12" fmla="*/ 0 60000 65536"/>
                  <a:gd name="T13" fmla="*/ 0 60000 65536"/>
                  <a:gd name="T14" fmla="*/ 0 60000 65536"/>
                  <a:gd name="T15" fmla="*/ 0 60000 65536"/>
                  <a:gd name="T16" fmla="*/ 0 60000 65536"/>
                  <a:gd name="T17" fmla="*/ 0 60000 65536"/>
                  <a:gd name="T18" fmla="*/ 0 w 63"/>
                  <a:gd name="T19" fmla="*/ 0 h 294"/>
                  <a:gd name="T20" fmla="*/ 63 w 63"/>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63" h="294">
                    <a:moveTo>
                      <a:pt x="0" y="0"/>
                    </a:moveTo>
                    <a:lnTo>
                      <a:pt x="63" y="0"/>
                    </a:lnTo>
                    <a:lnTo>
                      <a:pt x="63" y="294"/>
                    </a:lnTo>
                    <a:lnTo>
                      <a:pt x="0" y="294"/>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3" name="Freeform 278"/>
              <p:cNvSpPr>
                <a:spLocks noChangeArrowheads="1"/>
              </p:cNvSpPr>
              <p:nvPr/>
            </p:nvSpPr>
            <p:spPr bwMode="auto">
              <a:xfrm>
                <a:off x="585788" y="785813"/>
                <a:ext cx="100013" cy="146050"/>
              </a:xfrm>
              <a:custGeom>
                <a:avLst/>
                <a:gdLst>
                  <a:gd name="T0" fmla="*/ 0 w 63"/>
                  <a:gd name="T1" fmla="*/ 0 h 92"/>
                  <a:gd name="T2" fmla="*/ 63 w 63"/>
                  <a:gd name="T3" fmla="*/ 0 h 92"/>
                  <a:gd name="T4" fmla="*/ 63 w 63"/>
                  <a:gd name="T5" fmla="*/ 92 h 92"/>
                  <a:gd name="T6" fmla="*/ 0 w 63"/>
                  <a:gd name="T7" fmla="*/ 92 h 92"/>
                  <a:gd name="T8" fmla="*/ 0 w 63"/>
                  <a:gd name="T9" fmla="*/ 0 h 92"/>
                  <a:gd name="T10" fmla="*/ 0 w 63"/>
                  <a:gd name="T11" fmla="*/ 0 h 92"/>
                  <a:gd name="T12" fmla="*/ 0 60000 65536"/>
                  <a:gd name="T13" fmla="*/ 0 60000 65536"/>
                  <a:gd name="T14" fmla="*/ 0 60000 65536"/>
                  <a:gd name="T15" fmla="*/ 0 60000 65536"/>
                  <a:gd name="T16" fmla="*/ 0 60000 65536"/>
                  <a:gd name="T17" fmla="*/ 0 60000 65536"/>
                  <a:gd name="T18" fmla="*/ 0 w 63"/>
                  <a:gd name="T19" fmla="*/ 0 h 92"/>
                  <a:gd name="T20" fmla="*/ 63 w 63"/>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63" h="92">
                    <a:moveTo>
                      <a:pt x="0" y="0"/>
                    </a:moveTo>
                    <a:lnTo>
                      <a:pt x="63" y="0"/>
                    </a:lnTo>
                    <a:lnTo>
                      <a:pt x="63" y="92"/>
                    </a:lnTo>
                    <a:lnTo>
                      <a:pt x="0" y="92"/>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4" name="Freeform 279"/>
              <p:cNvSpPr>
                <a:spLocks noChangeArrowheads="1"/>
              </p:cNvSpPr>
              <p:nvPr/>
            </p:nvSpPr>
            <p:spPr bwMode="auto">
              <a:xfrm>
                <a:off x="711200" y="584200"/>
                <a:ext cx="98425" cy="347663"/>
              </a:xfrm>
              <a:custGeom>
                <a:avLst/>
                <a:gdLst>
                  <a:gd name="T0" fmla="*/ 0 w 62"/>
                  <a:gd name="T1" fmla="*/ 0 h 219"/>
                  <a:gd name="T2" fmla="*/ 62 w 62"/>
                  <a:gd name="T3" fmla="*/ 0 h 219"/>
                  <a:gd name="T4" fmla="*/ 62 w 62"/>
                  <a:gd name="T5" fmla="*/ 219 h 219"/>
                  <a:gd name="T6" fmla="*/ 0 w 62"/>
                  <a:gd name="T7" fmla="*/ 219 h 219"/>
                  <a:gd name="T8" fmla="*/ 0 w 62"/>
                  <a:gd name="T9" fmla="*/ 0 h 219"/>
                  <a:gd name="T10" fmla="*/ 0 w 62"/>
                  <a:gd name="T11" fmla="*/ 0 h 219"/>
                  <a:gd name="T12" fmla="*/ 0 60000 65536"/>
                  <a:gd name="T13" fmla="*/ 0 60000 65536"/>
                  <a:gd name="T14" fmla="*/ 0 60000 65536"/>
                  <a:gd name="T15" fmla="*/ 0 60000 65536"/>
                  <a:gd name="T16" fmla="*/ 0 60000 65536"/>
                  <a:gd name="T17" fmla="*/ 0 60000 65536"/>
                  <a:gd name="T18" fmla="*/ 0 w 62"/>
                  <a:gd name="T19" fmla="*/ 0 h 219"/>
                  <a:gd name="T20" fmla="*/ 62 w 62"/>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62" h="219">
                    <a:moveTo>
                      <a:pt x="0" y="0"/>
                    </a:moveTo>
                    <a:lnTo>
                      <a:pt x="62" y="0"/>
                    </a:lnTo>
                    <a:lnTo>
                      <a:pt x="62" y="219"/>
                    </a:lnTo>
                    <a:lnTo>
                      <a:pt x="0" y="219"/>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5" name="Freeform 280"/>
              <p:cNvSpPr>
                <a:spLocks noChangeArrowheads="1"/>
              </p:cNvSpPr>
              <p:nvPr/>
            </p:nvSpPr>
            <p:spPr bwMode="auto">
              <a:xfrm>
                <a:off x="835025" y="412750"/>
                <a:ext cx="101600" cy="519113"/>
              </a:xfrm>
              <a:custGeom>
                <a:avLst/>
                <a:gdLst>
                  <a:gd name="T0" fmla="*/ 0 w 64"/>
                  <a:gd name="T1" fmla="*/ 0 h 327"/>
                  <a:gd name="T2" fmla="*/ 64 w 64"/>
                  <a:gd name="T3" fmla="*/ 0 h 327"/>
                  <a:gd name="T4" fmla="*/ 64 w 64"/>
                  <a:gd name="T5" fmla="*/ 327 h 327"/>
                  <a:gd name="T6" fmla="*/ 0 w 64"/>
                  <a:gd name="T7" fmla="*/ 327 h 327"/>
                  <a:gd name="T8" fmla="*/ 0 w 64"/>
                  <a:gd name="T9" fmla="*/ 0 h 327"/>
                  <a:gd name="T10" fmla="*/ 0 w 64"/>
                  <a:gd name="T11" fmla="*/ 0 h 327"/>
                  <a:gd name="T12" fmla="*/ 0 60000 65536"/>
                  <a:gd name="T13" fmla="*/ 0 60000 65536"/>
                  <a:gd name="T14" fmla="*/ 0 60000 65536"/>
                  <a:gd name="T15" fmla="*/ 0 60000 65536"/>
                  <a:gd name="T16" fmla="*/ 0 60000 65536"/>
                  <a:gd name="T17" fmla="*/ 0 60000 65536"/>
                  <a:gd name="T18" fmla="*/ 0 w 64"/>
                  <a:gd name="T19" fmla="*/ 0 h 327"/>
                  <a:gd name="T20" fmla="*/ 64 w 64"/>
                  <a:gd name="T21" fmla="*/ 327 h 327"/>
                </a:gdLst>
                <a:ahLst/>
                <a:cxnLst>
                  <a:cxn ang="T12">
                    <a:pos x="T0" y="T1"/>
                  </a:cxn>
                  <a:cxn ang="T13">
                    <a:pos x="T2" y="T3"/>
                  </a:cxn>
                  <a:cxn ang="T14">
                    <a:pos x="T4" y="T5"/>
                  </a:cxn>
                  <a:cxn ang="T15">
                    <a:pos x="T6" y="T7"/>
                  </a:cxn>
                  <a:cxn ang="T16">
                    <a:pos x="T8" y="T9"/>
                  </a:cxn>
                  <a:cxn ang="T17">
                    <a:pos x="T10" y="T11"/>
                  </a:cxn>
                </a:cxnLst>
                <a:rect l="T18" t="T19" r="T20" b="T21"/>
                <a:pathLst>
                  <a:path w="64" h="327">
                    <a:moveTo>
                      <a:pt x="0" y="0"/>
                    </a:moveTo>
                    <a:lnTo>
                      <a:pt x="64" y="0"/>
                    </a:lnTo>
                    <a:lnTo>
                      <a:pt x="64" y="327"/>
                    </a:lnTo>
                    <a:lnTo>
                      <a:pt x="0" y="327"/>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56" name="Freeform 281"/>
              <p:cNvSpPr>
                <a:spLocks noChangeArrowheads="1"/>
              </p:cNvSpPr>
              <p:nvPr/>
            </p:nvSpPr>
            <p:spPr bwMode="auto">
              <a:xfrm>
                <a:off x="214313" y="403225"/>
                <a:ext cx="101600" cy="528638"/>
              </a:xfrm>
              <a:custGeom>
                <a:avLst/>
                <a:gdLst>
                  <a:gd name="T0" fmla="*/ 0 w 64"/>
                  <a:gd name="T1" fmla="*/ 0 h 333"/>
                  <a:gd name="T2" fmla="*/ 64 w 64"/>
                  <a:gd name="T3" fmla="*/ 0 h 333"/>
                  <a:gd name="T4" fmla="*/ 64 w 64"/>
                  <a:gd name="T5" fmla="*/ 333 h 333"/>
                  <a:gd name="T6" fmla="*/ 0 w 64"/>
                  <a:gd name="T7" fmla="*/ 333 h 333"/>
                  <a:gd name="T8" fmla="*/ 0 w 64"/>
                  <a:gd name="T9" fmla="*/ 0 h 333"/>
                  <a:gd name="T10" fmla="*/ 0 w 64"/>
                  <a:gd name="T11" fmla="*/ 0 h 333"/>
                  <a:gd name="T12" fmla="*/ 0 60000 65536"/>
                  <a:gd name="T13" fmla="*/ 0 60000 65536"/>
                  <a:gd name="T14" fmla="*/ 0 60000 65536"/>
                  <a:gd name="T15" fmla="*/ 0 60000 65536"/>
                  <a:gd name="T16" fmla="*/ 0 60000 65536"/>
                  <a:gd name="T17" fmla="*/ 0 60000 65536"/>
                  <a:gd name="T18" fmla="*/ 0 w 64"/>
                  <a:gd name="T19" fmla="*/ 0 h 333"/>
                  <a:gd name="T20" fmla="*/ 64 w 64"/>
                  <a:gd name="T21" fmla="*/ 333 h 333"/>
                </a:gdLst>
                <a:ahLst/>
                <a:cxnLst>
                  <a:cxn ang="T12">
                    <a:pos x="T0" y="T1"/>
                  </a:cxn>
                  <a:cxn ang="T13">
                    <a:pos x="T2" y="T3"/>
                  </a:cxn>
                  <a:cxn ang="T14">
                    <a:pos x="T4" y="T5"/>
                  </a:cxn>
                  <a:cxn ang="T15">
                    <a:pos x="T6" y="T7"/>
                  </a:cxn>
                  <a:cxn ang="T16">
                    <a:pos x="T8" y="T9"/>
                  </a:cxn>
                  <a:cxn ang="T17">
                    <a:pos x="T10" y="T11"/>
                  </a:cxn>
                </a:cxnLst>
                <a:rect l="T18" t="T19" r="T20" b="T21"/>
                <a:pathLst>
                  <a:path w="64" h="333">
                    <a:moveTo>
                      <a:pt x="0" y="0"/>
                    </a:moveTo>
                    <a:lnTo>
                      <a:pt x="64" y="0"/>
                    </a:lnTo>
                    <a:lnTo>
                      <a:pt x="64" y="333"/>
                    </a:lnTo>
                    <a:lnTo>
                      <a:pt x="0" y="333"/>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78" name="组合 177"/>
          <p:cNvGrpSpPr/>
          <p:nvPr/>
        </p:nvGrpSpPr>
        <p:grpSpPr>
          <a:xfrm>
            <a:off x="3807219" y="5284588"/>
            <a:ext cx="5005855" cy="453909"/>
            <a:chOff x="4305990" y="5284588"/>
            <a:chExt cx="4607928" cy="453909"/>
          </a:xfrm>
        </p:grpSpPr>
        <p:sp>
          <p:nvSpPr>
            <p:cNvPr id="142" name="任意多边形 141"/>
            <p:cNvSpPr/>
            <p:nvPr/>
          </p:nvSpPr>
          <p:spPr>
            <a:xfrm>
              <a:off x="4406099" y="5284588"/>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8AD497"/>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永磁体</a:t>
              </a:r>
              <a:r>
                <a:rPr lang="en-US" altLang="zh-CN" sz="2000" b="1" dirty="0" smtClean="0">
                  <a:solidFill>
                    <a:sysClr val="window" lastClr="FFFFFF"/>
                  </a:solidFill>
                  <a:latin typeface="宋体" panose="02010600030101010101" pitchFamily="2" charset="-122"/>
                  <a:ea typeface="宋体" panose="02010600030101010101" pitchFamily="2" charset="-122"/>
                </a:rPr>
                <a:t>+</a:t>
              </a:r>
              <a:r>
                <a:rPr lang="zh-CN" altLang="en-US" sz="2000" b="1" dirty="0" smtClean="0">
                  <a:solidFill>
                    <a:sysClr val="window" lastClr="FFFFFF"/>
                  </a:solidFill>
                  <a:latin typeface="宋体" panose="02010600030101010101" pitchFamily="2" charset="-122"/>
                  <a:ea typeface="宋体" panose="02010600030101010101" pitchFamily="2" charset="-122"/>
                </a:rPr>
                <a:t>线圈</a:t>
              </a:r>
              <a:r>
                <a:rPr lang="en-US" altLang="zh-CN" sz="2000" b="1" dirty="0" smtClean="0">
                  <a:solidFill>
                    <a:sysClr val="window" lastClr="FFFFFF"/>
                  </a:solidFill>
                  <a:latin typeface="宋体" panose="02010600030101010101" pitchFamily="2" charset="-122"/>
                  <a:ea typeface="宋体" panose="02010600030101010101" pitchFamily="2" charset="-122"/>
                </a:rPr>
                <a:t>-&gt;</a:t>
              </a:r>
              <a:r>
                <a:rPr lang="zh-CN" altLang="en-US" sz="2000" b="1" dirty="0" smtClean="0">
                  <a:solidFill>
                    <a:sysClr val="window" lastClr="FFFFFF"/>
                  </a:solidFill>
                  <a:latin typeface="宋体" panose="02010600030101010101" pitchFamily="2" charset="-122"/>
                  <a:ea typeface="宋体" panose="02010600030101010101" pitchFamily="2" charset="-122"/>
                </a:rPr>
                <a:t>外部旋转磁场驱动</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143" name="Group 331"/>
            <p:cNvGrpSpPr>
              <a:grpSpLocks/>
            </p:cNvGrpSpPr>
            <p:nvPr/>
          </p:nvGrpSpPr>
          <p:grpSpPr bwMode="auto">
            <a:xfrm>
              <a:off x="4305990" y="5284588"/>
              <a:ext cx="453908" cy="453909"/>
              <a:chOff x="0" y="0"/>
              <a:chExt cx="1570" cy="1570"/>
            </a:xfrm>
          </p:grpSpPr>
          <p:sp>
            <p:nvSpPr>
              <p:cNvPr id="145" name="Oval 5"/>
              <p:cNvSpPr>
                <a:spLocks noChangeArrowheads="1"/>
              </p:cNvSpPr>
              <p:nvPr/>
            </p:nvSpPr>
            <p:spPr bwMode="auto">
              <a:xfrm>
                <a:off x="0" y="0"/>
                <a:ext cx="1570" cy="1570"/>
              </a:xfrm>
              <a:prstGeom prst="ellipse">
                <a:avLst/>
              </a:prstGeom>
              <a:solidFill>
                <a:srgbClr val="8AD49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46" name="Freeform 6"/>
              <p:cNvSpPr>
                <a:spLocks noChangeArrowheads="1"/>
              </p:cNvSpPr>
              <p:nvPr/>
            </p:nvSpPr>
            <p:spPr bwMode="auto">
              <a:xfrm>
                <a:off x="198" y="260"/>
                <a:ext cx="1338" cy="1297"/>
              </a:xfrm>
              <a:custGeom>
                <a:avLst/>
                <a:gdLst>
                  <a:gd name="T0" fmla="*/ 27 w 302"/>
                  <a:gd name="T1" fmla="*/ 158 h 293"/>
                  <a:gd name="T2" fmla="*/ 21 w 302"/>
                  <a:gd name="T3" fmla="*/ 152 h 293"/>
                  <a:gd name="T4" fmla="*/ 16 w 302"/>
                  <a:gd name="T5" fmla="*/ 145 h 293"/>
                  <a:gd name="T6" fmla="*/ 11 w 302"/>
                  <a:gd name="T7" fmla="*/ 137 h 293"/>
                  <a:gd name="T8" fmla="*/ 7 w 302"/>
                  <a:gd name="T9" fmla="*/ 130 h 293"/>
                  <a:gd name="T10" fmla="*/ 4 w 302"/>
                  <a:gd name="T11" fmla="*/ 121 h 293"/>
                  <a:gd name="T12" fmla="*/ 2 w 302"/>
                  <a:gd name="T13" fmla="*/ 112 h 293"/>
                  <a:gd name="T14" fmla="*/ 1 w 302"/>
                  <a:gd name="T15" fmla="*/ 103 h 293"/>
                  <a:gd name="T16" fmla="*/ 0 w 302"/>
                  <a:gd name="T17" fmla="*/ 94 h 293"/>
                  <a:gd name="T18" fmla="*/ 0 w 302"/>
                  <a:gd name="T19" fmla="*/ 84 h 293"/>
                  <a:gd name="T20" fmla="*/ 2 w 302"/>
                  <a:gd name="T21" fmla="*/ 75 h 293"/>
                  <a:gd name="T22" fmla="*/ 4 w 302"/>
                  <a:gd name="T23" fmla="*/ 66 h 293"/>
                  <a:gd name="T24" fmla="*/ 7 w 302"/>
                  <a:gd name="T25" fmla="*/ 58 h 293"/>
                  <a:gd name="T26" fmla="*/ 11 w 302"/>
                  <a:gd name="T27" fmla="*/ 50 h 293"/>
                  <a:gd name="T28" fmla="*/ 15 w 302"/>
                  <a:gd name="T29" fmla="*/ 42 h 293"/>
                  <a:gd name="T30" fmla="*/ 21 w 302"/>
                  <a:gd name="T31" fmla="*/ 35 h 293"/>
                  <a:gd name="T32" fmla="*/ 26 w 302"/>
                  <a:gd name="T33" fmla="*/ 28 h 293"/>
                  <a:gd name="T34" fmla="*/ 33 w 302"/>
                  <a:gd name="T35" fmla="*/ 22 h 293"/>
                  <a:gd name="T36" fmla="*/ 40 w 302"/>
                  <a:gd name="T37" fmla="*/ 17 h 293"/>
                  <a:gd name="T38" fmla="*/ 48 w 302"/>
                  <a:gd name="T39" fmla="*/ 12 h 293"/>
                  <a:gd name="T40" fmla="*/ 56 w 302"/>
                  <a:gd name="T41" fmla="*/ 8 h 293"/>
                  <a:gd name="T42" fmla="*/ 65 w 302"/>
                  <a:gd name="T43" fmla="*/ 5 h 293"/>
                  <a:gd name="T44" fmla="*/ 74 w 302"/>
                  <a:gd name="T45" fmla="*/ 2 h 293"/>
                  <a:gd name="T46" fmla="*/ 83 w 302"/>
                  <a:gd name="T47" fmla="*/ 1 h 293"/>
                  <a:gd name="T48" fmla="*/ 93 w 302"/>
                  <a:gd name="T49" fmla="*/ 0 h 293"/>
                  <a:gd name="T50" fmla="*/ 102 w 302"/>
                  <a:gd name="T51" fmla="*/ 1 h 293"/>
                  <a:gd name="T52" fmla="*/ 111 w 302"/>
                  <a:gd name="T53" fmla="*/ 2 h 293"/>
                  <a:gd name="T54" fmla="*/ 120 w 302"/>
                  <a:gd name="T55" fmla="*/ 4 h 293"/>
                  <a:gd name="T56" fmla="*/ 128 w 302"/>
                  <a:gd name="T57" fmla="*/ 7 h 293"/>
                  <a:gd name="T58" fmla="*/ 136 w 302"/>
                  <a:gd name="T59" fmla="*/ 11 h 293"/>
                  <a:gd name="T60" fmla="*/ 144 w 302"/>
                  <a:gd name="T61" fmla="*/ 16 h 293"/>
                  <a:gd name="T62" fmla="*/ 151 w 302"/>
                  <a:gd name="T63" fmla="*/ 21 h 293"/>
                  <a:gd name="T64" fmla="*/ 158 w 302"/>
                  <a:gd name="T65" fmla="*/ 27 h 293"/>
                  <a:gd name="T66" fmla="*/ 302 w 302"/>
                  <a:gd name="T67" fmla="*/ 171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2"/>
                  <a:gd name="T103" fmla="*/ 0 h 293"/>
                  <a:gd name="T104" fmla="*/ 302 w 302"/>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2" h="293">
                    <a:moveTo>
                      <a:pt x="162" y="293"/>
                    </a:moveTo>
                    <a:cubicBezTo>
                      <a:pt x="27" y="158"/>
                      <a:pt x="27" y="158"/>
                      <a:pt x="27" y="158"/>
                    </a:cubicBezTo>
                    <a:cubicBezTo>
                      <a:pt x="24" y="155"/>
                      <a:pt x="24" y="155"/>
                      <a:pt x="24" y="155"/>
                    </a:cubicBezTo>
                    <a:cubicBezTo>
                      <a:pt x="21" y="152"/>
                      <a:pt x="21" y="152"/>
                      <a:pt x="21" y="152"/>
                    </a:cubicBezTo>
                    <a:cubicBezTo>
                      <a:pt x="18" y="149"/>
                      <a:pt x="18" y="149"/>
                      <a:pt x="18" y="149"/>
                    </a:cubicBezTo>
                    <a:cubicBezTo>
                      <a:pt x="16" y="145"/>
                      <a:pt x="16" y="145"/>
                      <a:pt x="16" y="145"/>
                    </a:cubicBezTo>
                    <a:cubicBezTo>
                      <a:pt x="13" y="141"/>
                      <a:pt x="13" y="141"/>
                      <a:pt x="13" y="141"/>
                    </a:cubicBezTo>
                    <a:cubicBezTo>
                      <a:pt x="11" y="137"/>
                      <a:pt x="11" y="137"/>
                      <a:pt x="11" y="137"/>
                    </a:cubicBezTo>
                    <a:cubicBezTo>
                      <a:pt x="9" y="134"/>
                      <a:pt x="9" y="134"/>
                      <a:pt x="9" y="134"/>
                    </a:cubicBezTo>
                    <a:cubicBezTo>
                      <a:pt x="7" y="130"/>
                      <a:pt x="7" y="130"/>
                      <a:pt x="7" y="130"/>
                    </a:cubicBezTo>
                    <a:cubicBezTo>
                      <a:pt x="6" y="125"/>
                      <a:pt x="6" y="125"/>
                      <a:pt x="6" y="125"/>
                    </a:cubicBezTo>
                    <a:cubicBezTo>
                      <a:pt x="4" y="121"/>
                      <a:pt x="4" y="121"/>
                      <a:pt x="4" y="121"/>
                    </a:cubicBezTo>
                    <a:cubicBezTo>
                      <a:pt x="3" y="117"/>
                      <a:pt x="3" y="117"/>
                      <a:pt x="3" y="117"/>
                    </a:cubicBezTo>
                    <a:cubicBezTo>
                      <a:pt x="2" y="112"/>
                      <a:pt x="2" y="112"/>
                      <a:pt x="2" y="112"/>
                    </a:cubicBezTo>
                    <a:cubicBezTo>
                      <a:pt x="1" y="108"/>
                      <a:pt x="1" y="108"/>
                      <a:pt x="1" y="108"/>
                    </a:cubicBezTo>
                    <a:cubicBezTo>
                      <a:pt x="1" y="103"/>
                      <a:pt x="1" y="103"/>
                      <a:pt x="1" y="103"/>
                    </a:cubicBezTo>
                    <a:cubicBezTo>
                      <a:pt x="0" y="98"/>
                      <a:pt x="0" y="98"/>
                      <a:pt x="0" y="98"/>
                    </a:cubicBezTo>
                    <a:cubicBezTo>
                      <a:pt x="0" y="94"/>
                      <a:pt x="0" y="94"/>
                      <a:pt x="0" y="94"/>
                    </a:cubicBezTo>
                    <a:cubicBezTo>
                      <a:pt x="0" y="89"/>
                      <a:pt x="0" y="89"/>
                      <a:pt x="0" y="89"/>
                    </a:cubicBezTo>
                    <a:cubicBezTo>
                      <a:pt x="0" y="84"/>
                      <a:pt x="0" y="84"/>
                      <a:pt x="0" y="84"/>
                    </a:cubicBezTo>
                    <a:cubicBezTo>
                      <a:pt x="1" y="80"/>
                      <a:pt x="1" y="80"/>
                      <a:pt x="1" y="80"/>
                    </a:cubicBezTo>
                    <a:cubicBezTo>
                      <a:pt x="2" y="75"/>
                      <a:pt x="2" y="75"/>
                      <a:pt x="2" y="75"/>
                    </a:cubicBezTo>
                    <a:cubicBezTo>
                      <a:pt x="3" y="71"/>
                      <a:pt x="3" y="71"/>
                      <a:pt x="3" y="71"/>
                    </a:cubicBezTo>
                    <a:cubicBezTo>
                      <a:pt x="4" y="66"/>
                      <a:pt x="4" y="66"/>
                      <a:pt x="4" y="66"/>
                    </a:cubicBezTo>
                    <a:cubicBezTo>
                      <a:pt x="5" y="62"/>
                      <a:pt x="5" y="62"/>
                      <a:pt x="5" y="62"/>
                    </a:cubicBezTo>
                    <a:cubicBezTo>
                      <a:pt x="7" y="58"/>
                      <a:pt x="7" y="58"/>
                      <a:pt x="7" y="58"/>
                    </a:cubicBezTo>
                    <a:cubicBezTo>
                      <a:pt x="9" y="54"/>
                      <a:pt x="9" y="54"/>
                      <a:pt x="9" y="54"/>
                    </a:cubicBezTo>
                    <a:cubicBezTo>
                      <a:pt x="11" y="50"/>
                      <a:pt x="11" y="50"/>
                      <a:pt x="11" y="50"/>
                    </a:cubicBezTo>
                    <a:cubicBezTo>
                      <a:pt x="13" y="46"/>
                      <a:pt x="13" y="46"/>
                      <a:pt x="13" y="46"/>
                    </a:cubicBezTo>
                    <a:cubicBezTo>
                      <a:pt x="15" y="42"/>
                      <a:pt x="15" y="42"/>
                      <a:pt x="15" y="42"/>
                    </a:cubicBezTo>
                    <a:cubicBezTo>
                      <a:pt x="18" y="39"/>
                      <a:pt x="18" y="39"/>
                      <a:pt x="18" y="39"/>
                    </a:cubicBezTo>
                    <a:cubicBezTo>
                      <a:pt x="21" y="35"/>
                      <a:pt x="21" y="35"/>
                      <a:pt x="21" y="35"/>
                    </a:cubicBezTo>
                    <a:cubicBezTo>
                      <a:pt x="23" y="32"/>
                      <a:pt x="23" y="32"/>
                      <a:pt x="23" y="32"/>
                    </a:cubicBezTo>
                    <a:cubicBezTo>
                      <a:pt x="26" y="28"/>
                      <a:pt x="26" y="28"/>
                      <a:pt x="26" y="28"/>
                    </a:cubicBezTo>
                    <a:cubicBezTo>
                      <a:pt x="30" y="25"/>
                      <a:pt x="30" y="25"/>
                      <a:pt x="30" y="25"/>
                    </a:cubicBezTo>
                    <a:cubicBezTo>
                      <a:pt x="33" y="22"/>
                      <a:pt x="33" y="22"/>
                      <a:pt x="33" y="22"/>
                    </a:cubicBezTo>
                    <a:cubicBezTo>
                      <a:pt x="36" y="19"/>
                      <a:pt x="36" y="19"/>
                      <a:pt x="36" y="19"/>
                    </a:cubicBezTo>
                    <a:cubicBezTo>
                      <a:pt x="40" y="17"/>
                      <a:pt x="40" y="17"/>
                      <a:pt x="40" y="17"/>
                    </a:cubicBezTo>
                    <a:cubicBezTo>
                      <a:pt x="44" y="14"/>
                      <a:pt x="44" y="14"/>
                      <a:pt x="44" y="14"/>
                    </a:cubicBezTo>
                    <a:cubicBezTo>
                      <a:pt x="48" y="12"/>
                      <a:pt x="48" y="12"/>
                      <a:pt x="48" y="12"/>
                    </a:cubicBezTo>
                    <a:cubicBezTo>
                      <a:pt x="52" y="10"/>
                      <a:pt x="52" y="10"/>
                      <a:pt x="52" y="10"/>
                    </a:cubicBezTo>
                    <a:cubicBezTo>
                      <a:pt x="56" y="8"/>
                      <a:pt x="56" y="8"/>
                      <a:pt x="56" y="8"/>
                    </a:cubicBezTo>
                    <a:cubicBezTo>
                      <a:pt x="60" y="6"/>
                      <a:pt x="60" y="6"/>
                      <a:pt x="60" y="6"/>
                    </a:cubicBezTo>
                    <a:cubicBezTo>
                      <a:pt x="65" y="5"/>
                      <a:pt x="65" y="5"/>
                      <a:pt x="65" y="5"/>
                    </a:cubicBezTo>
                    <a:cubicBezTo>
                      <a:pt x="69" y="3"/>
                      <a:pt x="69" y="3"/>
                      <a:pt x="69" y="3"/>
                    </a:cubicBezTo>
                    <a:cubicBezTo>
                      <a:pt x="74" y="2"/>
                      <a:pt x="74" y="2"/>
                      <a:pt x="74" y="2"/>
                    </a:cubicBezTo>
                    <a:cubicBezTo>
                      <a:pt x="78" y="1"/>
                      <a:pt x="78" y="1"/>
                      <a:pt x="78" y="1"/>
                    </a:cubicBezTo>
                    <a:cubicBezTo>
                      <a:pt x="83" y="1"/>
                      <a:pt x="83" y="1"/>
                      <a:pt x="83" y="1"/>
                    </a:cubicBezTo>
                    <a:cubicBezTo>
                      <a:pt x="88" y="0"/>
                      <a:pt x="88" y="0"/>
                      <a:pt x="88" y="0"/>
                    </a:cubicBezTo>
                    <a:cubicBezTo>
                      <a:pt x="93" y="0"/>
                      <a:pt x="93" y="0"/>
                      <a:pt x="93" y="0"/>
                    </a:cubicBezTo>
                    <a:cubicBezTo>
                      <a:pt x="97" y="0"/>
                      <a:pt x="97" y="0"/>
                      <a:pt x="97" y="0"/>
                    </a:cubicBezTo>
                    <a:cubicBezTo>
                      <a:pt x="102" y="1"/>
                      <a:pt x="102" y="1"/>
                      <a:pt x="102" y="1"/>
                    </a:cubicBezTo>
                    <a:cubicBezTo>
                      <a:pt x="106" y="1"/>
                      <a:pt x="106" y="1"/>
                      <a:pt x="106" y="1"/>
                    </a:cubicBezTo>
                    <a:cubicBezTo>
                      <a:pt x="111" y="2"/>
                      <a:pt x="111" y="2"/>
                      <a:pt x="111" y="2"/>
                    </a:cubicBezTo>
                    <a:cubicBezTo>
                      <a:pt x="115" y="3"/>
                      <a:pt x="115" y="3"/>
                      <a:pt x="115" y="3"/>
                    </a:cubicBezTo>
                    <a:cubicBezTo>
                      <a:pt x="120" y="4"/>
                      <a:pt x="120" y="4"/>
                      <a:pt x="120" y="4"/>
                    </a:cubicBezTo>
                    <a:cubicBezTo>
                      <a:pt x="124" y="6"/>
                      <a:pt x="124" y="6"/>
                      <a:pt x="124" y="6"/>
                    </a:cubicBezTo>
                    <a:cubicBezTo>
                      <a:pt x="128" y="7"/>
                      <a:pt x="128" y="7"/>
                      <a:pt x="128" y="7"/>
                    </a:cubicBezTo>
                    <a:cubicBezTo>
                      <a:pt x="132" y="9"/>
                      <a:pt x="132" y="9"/>
                      <a:pt x="132" y="9"/>
                    </a:cubicBezTo>
                    <a:cubicBezTo>
                      <a:pt x="136" y="11"/>
                      <a:pt x="136" y="11"/>
                      <a:pt x="136" y="11"/>
                    </a:cubicBezTo>
                    <a:cubicBezTo>
                      <a:pt x="140" y="13"/>
                      <a:pt x="140" y="13"/>
                      <a:pt x="140" y="13"/>
                    </a:cubicBezTo>
                    <a:cubicBezTo>
                      <a:pt x="144" y="16"/>
                      <a:pt x="144" y="16"/>
                      <a:pt x="144" y="16"/>
                    </a:cubicBezTo>
                    <a:cubicBezTo>
                      <a:pt x="148" y="18"/>
                      <a:pt x="148" y="18"/>
                      <a:pt x="148" y="18"/>
                    </a:cubicBezTo>
                    <a:cubicBezTo>
                      <a:pt x="151" y="21"/>
                      <a:pt x="151" y="21"/>
                      <a:pt x="151" y="21"/>
                    </a:cubicBezTo>
                    <a:cubicBezTo>
                      <a:pt x="155" y="24"/>
                      <a:pt x="155" y="24"/>
                      <a:pt x="155" y="24"/>
                    </a:cubicBezTo>
                    <a:cubicBezTo>
                      <a:pt x="158" y="27"/>
                      <a:pt x="158" y="27"/>
                      <a:pt x="158" y="27"/>
                    </a:cubicBezTo>
                    <a:cubicBezTo>
                      <a:pt x="161" y="30"/>
                      <a:pt x="161" y="30"/>
                      <a:pt x="161" y="30"/>
                    </a:cubicBezTo>
                    <a:cubicBezTo>
                      <a:pt x="302" y="171"/>
                      <a:pt x="302" y="171"/>
                      <a:pt x="302" y="171"/>
                    </a:cubicBezTo>
                    <a:cubicBezTo>
                      <a:pt x="282" y="234"/>
                      <a:pt x="228" y="282"/>
                      <a:pt x="162" y="293"/>
                    </a:cubicBezTo>
                    <a:close/>
                  </a:path>
                </a:pathLst>
              </a:custGeom>
              <a:solidFill>
                <a:srgbClr val="5BA66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47" name="Freeform 72"/>
              <p:cNvSpPr>
                <a:spLocks noEditPoints="1" noChangeArrowheads="1"/>
              </p:cNvSpPr>
              <p:nvPr/>
            </p:nvSpPr>
            <p:spPr bwMode="auto">
              <a:xfrm>
                <a:off x="340" y="403"/>
                <a:ext cx="890" cy="832"/>
              </a:xfrm>
              <a:custGeom>
                <a:avLst/>
                <a:gdLst>
                  <a:gd name="T0" fmla="*/ 83 w 201"/>
                  <a:gd name="T1" fmla="*/ 63 h 188"/>
                  <a:gd name="T2" fmla="*/ 121 w 201"/>
                  <a:gd name="T3" fmla="*/ 52 h 188"/>
                  <a:gd name="T4" fmla="*/ 98 w 201"/>
                  <a:gd name="T5" fmla="*/ 78 h 188"/>
                  <a:gd name="T6" fmla="*/ 193 w 201"/>
                  <a:gd name="T7" fmla="*/ 165 h 188"/>
                  <a:gd name="T8" fmla="*/ 198 w 201"/>
                  <a:gd name="T9" fmla="*/ 126 h 188"/>
                  <a:gd name="T10" fmla="*/ 193 w 201"/>
                  <a:gd name="T11" fmla="*/ 165 h 188"/>
                  <a:gd name="T12" fmla="*/ 188 w 201"/>
                  <a:gd name="T13" fmla="*/ 108 h 188"/>
                  <a:gd name="T14" fmla="*/ 154 w 201"/>
                  <a:gd name="T15" fmla="*/ 91 h 188"/>
                  <a:gd name="T16" fmla="*/ 134 w 201"/>
                  <a:gd name="T17" fmla="*/ 95 h 188"/>
                  <a:gd name="T18" fmla="*/ 139 w 201"/>
                  <a:gd name="T19" fmla="*/ 126 h 188"/>
                  <a:gd name="T20" fmla="*/ 134 w 201"/>
                  <a:gd name="T21" fmla="*/ 95 h 188"/>
                  <a:gd name="T22" fmla="*/ 103 w 201"/>
                  <a:gd name="T23" fmla="*/ 141 h 188"/>
                  <a:gd name="T24" fmla="*/ 119 w 201"/>
                  <a:gd name="T25" fmla="*/ 176 h 188"/>
                  <a:gd name="T26" fmla="*/ 103 w 201"/>
                  <a:gd name="T27" fmla="*/ 141 h 188"/>
                  <a:gd name="T28" fmla="*/ 137 w 201"/>
                  <a:gd name="T29" fmla="*/ 186 h 188"/>
                  <a:gd name="T30" fmla="*/ 179 w 201"/>
                  <a:gd name="T31" fmla="*/ 179 h 188"/>
                  <a:gd name="T32" fmla="*/ 137 w 201"/>
                  <a:gd name="T33" fmla="*/ 186 h 188"/>
                  <a:gd name="T34" fmla="*/ 149 w 201"/>
                  <a:gd name="T35" fmla="*/ 127 h 188"/>
                  <a:gd name="T36" fmla="*/ 153 w 201"/>
                  <a:gd name="T37" fmla="*/ 153 h 188"/>
                  <a:gd name="T38" fmla="*/ 149 w 201"/>
                  <a:gd name="T39" fmla="*/ 127 h 188"/>
                  <a:gd name="T40" fmla="*/ 43 w 201"/>
                  <a:gd name="T41" fmla="*/ 119 h 188"/>
                  <a:gd name="T42" fmla="*/ 81 w 201"/>
                  <a:gd name="T43" fmla="*/ 98 h 188"/>
                  <a:gd name="T44" fmla="*/ 70 w 201"/>
                  <a:gd name="T45" fmla="*/ 121 h 188"/>
                  <a:gd name="T46" fmla="*/ 0 w 201"/>
                  <a:gd name="T47" fmla="*/ 64 h 188"/>
                  <a:gd name="T48" fmla="*/ 40 w 201"/>
                  <a:gd name="T49" fmla="*/ 70 h 188"/>
                  <a:gd name="T50" fmla="*/ 1 w 201"/>
                  <a:gd name="T51" fmla="*/ 71 h 188"/>
                  <a:gd name="T52" fmla="*/ 39 w 201"/>
                  <a:gd name="T53" fmla="*/ 4 h 188"/>
                  <a:gd name="T54" fmla="*/ 45 w 201"/>
                  <a:gd name="T55" fmla="*/ 44 h 188"/>
                  <a:gd name="T56" fmla="*/ 39 w 201"/>
                  <a:gd name="T57" fmla="*/ 4 h 188"/>
                  <a:gd name="T58" fmla="*/ 58 w 201"/>
                  <a:gd name="T59" fmla="*/ 45 h 188"/>
                  <a:gd name="T60" fmla="*/ 64 w 201"/>
                  <a:gd name="T61" fmla="*/ 77 h 188"/>
                  <a:gd name="T62" fmla="*/ 58 w 201"/>
                  <a:gd name="T63" fmla="*/ 45 h 188"/>
                  <a:gd name="T64" fmla="*/ 107 w 201"/>
                  <a:gd name="T65" fmla="*/ 22 h 188"/>
                  <a:gd name="T66" fmla="*/ 64 w 201"/>
                  <a:gd name="T67" fmla="*/ 0 h 1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1"/>
                  <a:gd name="T103" fmla="*/ 0 h 188"/>
                  <a:gd name="T104" fmla="*/ 201 w 201"/>
                  <a:gd name="T105" fmla="*/ 188 h 1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1" h="188">
                    <a:moveTo>
                      <a:pt x="98" y="78"/>
                    </a:moveTo>
                    <a:cubicBezTo>
                      <a:pt x="83" y="63"/>
                      <a:pt x="83" y="63"/>
                      <a:pt x="83" y="63"/>
                    </a:cubicBezTo>
                    <a:cubicBezTo>
                      <a:pt x="120" y="45"/>
                      <a:pt x="120" y="45"/>
                      <a:pt x="120" y="45"/>
                    </a:cubicBezTo>
                    <a:cubicBezTo>
                      <a:pt x="120" y="47"/>
                      <a:pt x="121" y="49"/>
                      <a:pt x="121" y="52"/>
                    </a:cubicBezTo>
                    <a:cubicBezTo>
                      <a:pt x="122" y="56"/>
                      <a:pt x="122" y="59"/>
                      <a:pt x="122" y="63"/>
                    </a:cubicBezTo>
                    <a:cubicBezTo>
                      <a:pt x="113" y="67"/>
                      <a:pt x="105" y="72"/>
                      <a:pt x="98" y="78"/>
                    </a:cubicBezTo>
                    <a:close/>
                    <a:moveTo>
                      <a:pt x="193" y="165"/>
                    </a:moveTo>
                    <a:cubicBezTo>
                      <a:pt x="193" y="165"/>
                      <a:pt x="193" y="165"/>
                      <a:pt x="193" y="165"/>
                    </a:cubicBezTo>
                    <a:cubicBezTo>
                      <a:pt x="168" y="141"/>
                      <a:pt x="168" y="141"/>
                      <a:pt x="168" y="141"/>
                    </a:cubicBezTo>
                    <a:cubicBezTo>
                      <a:pt x="198" y="126"/>
                      <a:pt x="198" y="126"/>
                      <a:pt x="198" y="126"/>
                    </a:cubicBezTo>
                    <a:cubicBezTo>
                      <a:pt x="198" y="128"/>
                      <a:pt x="199" y="130"/>
                      <a:pt x="199" y="132"/>
                    </a:cubicBezTo>
                    <a:cubicBezTo>
                      <a:pt x="201" y="144"/>
                      <a:pt x="198" y="155"/>
                      <a:pt x="193" y="165"/>
                    </a:cubicBezTo>
                    <a:close/>
                    <a:moveTo>
                      <a:pt x="188" y="108"/>
                    </a:moveTo>
                    <a:cubicBezTo>
                      <a:pt x="188" y="108"/>
                      <a:pt x="188" y="108"/>
                      <a:pt x="188" y="108"/>
                    </a:cubicBezTo>
                    <a:cubicBezTo>
                      <a:pt x="159" y="123"/>
                      <a:pt x="159" y="123"/>
                      <a:pt x="159" y="123"/>
                    </a:cubicBezTo>
                    <a:cubicBezTo>
                      <a:pt x="154" y="91"/>
                      <a:pt x="154" y="91"/>
                      <a:pt x="154" y="91"/>
                    </a:cubicBezTo>
                    <a:cubicBezTo>
                      <a:pt x="167" y="92"/>
                      <a:pt x="180" y="99"/>
                      <a:pt x="188" y="108"/>
                    </a:cubicBezTo>
                    <a:close/>
                    <a:moveTo>
                      <a:pt x="134" y="95"/>
                    </a:moveTo>
                    <a:cubicBezTo>
                      <a:pt x="134" y="95"/>
                      <a:pt x="134" y="95"/>
                      <a:pt x="134" y="95"/>
                    </a:cubicBezTo>
                    <a:cubicBezTo>
                      <a:pt x="139" y="126"/>
                      <a:pt x="139" y="126"/>
                      <a:pt x="139" y="126"/>
                    </a:cubicBezTo>
                    <a:cubicBezTo>
                      <a:pt x="107" y="121"/>
                      <a:pt x="107" y="121"/>
                      <a:pt x="107" y="121"/>
                    </a:cubicBezTo>
                    <a:cubicBezTo>
                      <a:pt x="112" y="109"/>
                      <a:pt x="121" y="100"/>
                      <a:pt x="134" y="95"/>
                    </a:cubicBezTo>
                    <a:close/>
                    <a:moveTo>
                      <a:pt x="103" y="141"/>
                    </a:moveTo>
                    <a:cubicBezTo>
                      <a:pt x="103" y="141"/>
                      <a:pt x="103" y="141"/>
                      <a:pt x="103" y="141"/>
                    </a:cubicBezTo>
                    <a:cubicBezTo>
                      <a:pt x="135" y="146"/>
                      <a:pt x="135" y="146"/>
                      <a:pt x="135" y="146"/>
                    </a:cubicBezTo>
                    <a:cubicBezTo>
                      <a:pt x="119" y="176"/>
                      <a:pt x="119" y="176"/>
                      <a:pt x="119" y="176"/>
                    </a:cubicBezTo>
                    <a:cubicBezTo>
                      <a:pt x="111" y="168"/>
                      <a:pt x="106" y="159"/>
                      <a:pt x="104" y="147"/>
                    </a:cubicBezTo>
                    <a:cubicBezTo>
                      <a:pt x="103" y="145"/>
                      <a:pt x="103" y="143"/>
                      <a:pt x="103" y="141"/>
                    </a:cubicBezTo>
                    <a:close/>
                    <a:moveTo>
                      <a:pt x="137" y="186"/>
                    </a:moveTo>
                    <a:cubicBezTo>
                      <a:pt x="137" y="186"/>
                      <a:pt x="137" y="186"/>
                      <a:pt x="137" y="186"/>
                    </a:cubicBezTo>
                    <a:cubicBezTo>
                      <a:pt x="153" y="155"/>
                      <a:pt x="153" y="155"/>
                      <a:pt x="153" y="155"/>
                    </a:cubicBezTo>
                    <a:cubicBezTo>
                      <a:pt x="179" y="179"/>
                      <a:pt x="179" y="179"/>
                      <a:pt x="179" y="179"/>
                    </a:cubicBezTo>
                    <a:cubicBezTo>
                      <a:pt x="173" y="183"/>
                      <a:pt x="166" y="186"/>
                      <a:pt x="159" y="187"/>
                    </a:cubicBezTo>
                    <a:cubicBezTo>
                      <a:pt x="151" y="188"/>
                      <a:pt x="144" y="188"/>
                      <a:pt x="137" y="186"/>
                    </a:cubicBezTo>
                    <a:close/>
                    <a:moveTo>
                      <a:pt x="149" y="127"/>
                    </a:moveTo>
                    <a:cubicBezTo>
                      <a:pt x="149" y="127"/>
                      <a:pt x="149" y="127"/>
                      <a:pt x="149" y="127"/>
                    </a:cubicBezTo>
                    <a:cubicBezTo>
                      <a:pt x="156" y="126"/>
                      <a:pt x="163" y="131"/>
                      <a:pt x="164" y="138"/>
                    </a:cubicBezTo>
                    <a:cubicBezTo>
                      <a:pt x="165" y="145"/>
                      <a:pt x="161" y="151"/>
                      <a:pt x="153" y="153"/>
                    </a:cubicBezTo>
                    <a:cubicBezTo>
                      <a:pt x="146" y="154"/>
                      <a:pt x="140" y="149"/>
                      <a:pt x="139" y="142"/>
                    </a:cubicBezTo>
                    <a:cubicBezTo>
                      <a:pt x="137" y="135"/>
                      <a:pt x="142" y="128"/>
                      <a:pt x="149" y="127"/>
                    </a:cubicBezTo>
                    <a:close/>
                    <a:moveTo>
                      <a:pt x="43" y="119"/>
                    </a:moveTo>
                    <a:cubicBezTo>
                      <a:pt x="43" y="119"/>
                      <a:pt x="43" y="119"/>
                      <a:pt x="43" y="119"/>
                    </a:cubicBezTo>
                    <a:cubicBezTo>
                      <a:pt x="63" y="81"/>
                      <a:pt x="63" y="81"/>
                      <a:pt x="63" y="81"/>
                    </a:cubicBezTo>
                    <a:cubicBezTo>
                      <a:pt x="81" y="98"/>
                      <a:pt x="81" y="98"/>
                      <a:pt x="81" y="98"/>
                    </a:cubicBezTo>
                    <a:cubicBezTo>
                      <a:pt x="77" y="105"/>
                      <a:pt x="73" y="113"/>
                      <a:pt x="72" y="121"/>
                    </a:cubicBezTo>
                    <a:cubicBezTo>
                      <a:pt x="71" y="121"/>
                      <a:pt x="71" y="121"/>
                      <a:pt x="70" y="121"/>
                    </a:cubicBezTo>
                    <a:cubicBezTo>
                      <a:pt x="61" y="123"/>
                      <a:pt x="52" y="122"/>
                      <a:pt x="43" y="119"/>
                    </a:cubicBezTo>
                    <a:close/>
                    <a:moveTo>
                      <a:pt x="0" y="64"/>
                    </a:moveTo>
                    <a:cubicBezTo>
                      <a:pt x="0" y="64"/>
                      <a:pt x="0" y="64"/>
                      <a:pt x="0" y="64"/>
                    </a:cubicBezTo>
                    <a:cubicBezTo>
                      <a:pt x="40" y="70"/>
                      <a:pt x="40" y="70"/>
                      <a:pt x="40" y="70"/>
                    </a:cubicBezTo>
                    <a:cubicBezTo>
                      <a:pt x="20" y="107"/>
                      <a:pt x="20" y="107"/>
                      <a:pt x="20" y="107"/>
                    </a:cubicBezTo>
                    <a:cubicBezTo>
                      <a:pt x="10" y="98"/>
                      <a:pt x="3" y="85"/>
                      <a:pt x="1" y="71"/>
                    </a:cubicBezTo>
                    <a:cubicBezTo>
                      <a:pt x="0" y="68"/>
                      <a:pt x="0" y="66"/>
                      <a:pt x="0" y="64"/>
                    </a:cubicBezTo>
                    <a:close/>
                    <a:moveTo>
                      <a:pt x="39" y="4"/>
                    </a:moveTo>
                    <a:cubicBezTo>
                      <a:pt x="39" y="4"/>
                      <a:pt x="39" y="4"/>
                      <a:pt x="39" y="4"/>
                    </a:cubicBezTo>
                    <a:cubicBezTo>
                      <a:pt x="45" y="44"/>
                      <a:pt x="45" y="44"/>
                      <a:pt x="45" y="44"/>
                    </a:cubicBezTo>
                    <a:cubicBezTo>
                      <a:pt x="5" y="38"/>
                      <a:pt x="5" y="38"/>
                      <a:pt x="5" y="38"/>
                    </a:cubicBezTo>
                    <a:cubicBezTo>
                      <a:pt x="11" y="23"/>
                      <a:pt x="23" y="11"/>
                      <a:pt x="39" y="4"/>
                    </a:cubicBezTo>
                    <a:close/>
                    <a:moveTo>
                      <a:pt x="58" y="45"/>
                    </a:moveTo>
                    <a:cubicBezTo>
                      <a:pt x="58" y="45"/>
                      <a:pt x="58" y="45"/>
                      <a:pt x="58" y="45"/>
                    </a:cubicBezTo>
                    <a:cubicBezTo>
                      <a:pt x="67" y="44"/>
                      <a:pt x="76" y="50"/>
                      <a:pt x="77" y="59"/>
                    </a:cubicBezTo>
                    <a:cubicBezTo>
                      <a:pt x="79" y="68"/>
                      <a:pt x="72" y="76"/>
                      <a:pt x="64" y="77"/>
                    </a:cubicBezTo>
                    <a:cubicBezTo>
                      <a:pt x="55" y="79"/>
                      <a:pt x="46" y="73"/>
                      <a:pt x="45" y="64"/>
                    </a:cubicBezTo>
                    <a:cubicBezTo>
                      <a:pt x="43" y="55"/>
                      <a:pt x="49" y="46"/>
                      <a:pt x="58" y="45"/>
                    </a:cubicBezTo>
                    <a:close/>
                    <a:moveTo>
                      <a:pt x="107" y="22"/>
                    </a:moveTo>
                    <a:cubicBezTo>
                      <a:pt x="107" y="22"/>
                      <a:pt x="107" y="22"/>
                      <a:pt x="107" y="22"/>
                    </a:cubicBezTo>
                    <a:cubicBezTo>
                      <a:pt x="71" y="40"/>
                      <a:pt x="71" y="40"/>
                      <a:pt x="71" y="40"/>
                    </a:cubicBezTo>
                    <a:cubicBezTo>
                      <a:pt x="64" y="0"/>
                      <a:pt x="64" y="0"/>
                      <a:pt x="64" y="0"/>
                    </a:cubicBezTo>
                    <a:cubicBezTo>
                      <a:pt x="81" y="1"/>
                      <a:pt x="97" y="9"/>
                      <a:pt x="107" y="22"/>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48" name="Freeform 73"/>
              <p:cNvSpPr>
                <a:spLocks noEditPoints="1" noChangeArrowheads="1"/>
              </p:cNvSpPr>
              <p:nvPr/>
            </p:nvSpPr>
            <p:spPr bwMode="auto">
              <a:xfrm>
                <a:off x="168" y="230"/>
                <a:ext cx="1190" cy="1142"/>
              </a:xfrm>
              <a:custGeom>
                <a:avLst/>
                <a:gdLst>
                  <a:gd name="T0" fmla="*/ 179 w 269"/>
                  <a:gd name="T1" fmla="*/ 106 h 258"/>
                  <a:gd name="T2" fmla="*/ 263 w 269"/>
                  <a:gd name="T3" fmla="*/ 167 h 258"/>
                  <a:gd name="T4" fmla="*/ 202 w 269"/>
                  <a:gd name="T5" fmla="*/ 251 h 258"/>
                  <a:gd name="T6" fmla="*/ 118 w 269"/>
                  <a:gd name="T7" fmla="*/ 190 h 258"/>
                  <a:gd name="T8" fmla="*/ 179 w 269"/>
                  <a:gd name="T9" fmla="*/ 106 h 258"/>
                  <a:gd name="T10" fmla="*/ 89 w 269"/>
                  <a:gd name="T11" fmla="*/ 34 h 258"/>
                  <a:gd name="T12" fmla="*/ 166 w 269"/>
                  <a:gd name="T13" fmla="*/ 90 h 258"/>
                  <a:gd name="T14" fmla="*/ 167 w 269"/>
                  <a:gd name="T15" fmla="*/ 100 h 258"/>
                  <a:gd name="T16" fmla="*/ 178 w 269"/>
                  <a:gd name="T17" fmla="*/ 98 h 258"/>
                  <a:gd name="T18" fmla="*/ 193 w 269"/>
                  <a:gd name="T19" fmla="*/ 97 h 258"/>
                  <a:gd name="T20" fmla="*/ 192 w 269"/>
                  <a:gd name="T21" fmla="*/ 86 h 258"/>
                  <a:gd name="T22" fmla="*/ 85 w 269"/>
                  <a:gd name="T23" fmla="*/ 8 h 258"/>
                  <a:gd name="T24" fmla="*/ 8 w 269"/>
                  <a:gd name="T25" fmla="*/ 115 h 258"/>
                  <a:gd name="T26" fmla="*/ 110 w 269"/>
                  <a:gd name="T27" fmla="*/ 193 h 258"/>
                  <a:gd name="T28" fmla="*/ 109 w 269"/>
                  <a:gd name="T29" fmla="*/ 191 h 258"/>
                  <a:gd name="T30" fmla="*/ 109 w 269"/>
                  <a:gd name="T31" fmla="*/ 167 h 258"/>
                  <a:gd name="T32" fmla="*/ 33 w 269"/>
                  <a:gd name="T33" fmla="*/ 111 h 258"/>
                  <a:gd name="T34" fmla="*/ 89 w 269"/>
                  <a:gd name="T35" fmla="*/ 34 h 258"/>
                  <a:gd name="T36" fmla="*/ 182 w 269"/>
                  <a:gd name="T37" fmla="*/ 126 h 258"/>
                  <a:gd name="T38" fmla="*/ 243 w 269"/>
                  <a:gd name="T39" fmla="*/ 170 h 258"/>
                  <a:gd name="T40" fmla="*/ 199 w 269"/>
                  <a:gd name="T41" fmla="*/ 231 h 258"/>
                  <a:gd name="T42" fmla="*/ 138 w 269"/>
                  <a:gd name="T43" fmla="*/ 187 h 258"/>
                  <a:gd name="T44" fmla="*/ 182 w 269"/>
                  <a:gd name="T45" fmla="*/ 126 h 2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9"/>
                  <a:gd name="T70" fmla="*/ 0 h 258"/>
                  <a:gd name="T71" fmla="*/ 269 w 269"/>
                  <a:gd name="T72" fmla="*/ 258 h 2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9" h="258">
                    <a:moveTo>
                      <a:pt x="179" y="106"/>
                    </a:moveTo>
                    <a:cubicBezTo>
                      <a:pt x="219" y="100"/>
                      <a:pt x="257" y="127"/>
                      <a:pt x="263" y="167"/>
                    </a:cubicBezTo>
                    <a:cubicBezTo>
                      <a:pt x="269" y="207"/>
                      <a:pt x="242" y="245"/>
                      <a:pt x="202" y="251"/>
                    </a:cubicBezTo>
                    <a:cubicBezTo>
                      <a:pt x="162" y="258"/>
                      <a:pt x="124" y="230"/>
                      <a:pt x="118" y="190"/>
                    </a:cubicBezTo>
                    <a:cubicBezTo>
                      <a:pt x="111" y="150"/>
                      <a:pt x="139" y="112"/>
                      <a:pt x="179" y="106"/>
                    </a:cubicBezTo>
                    <a:close/>
                    <a:moveTo>
                      <a:pt x="89" y="34"/>
                    </a:moveTo>
                    <a:cubicBezTo>
                      <a:pt x="126" y="28"/>
                      <a:pt x="161" y="53"/>
                      <a:pt x="166" y="90"/>
                    </a:cubicBezTo>
                    <a:cubicBezTo>
                      <a:pt x="167" y="93"/>
                      <a:pt x="167" y="97"/>
                      <a:pt x="167" y="100"/>
                    </a:cubicBezTo>
                    <a:cubicBezTo>
                      <a:pt x="171" y="99"/>
                      <a:pt x="174" y="98"/>
                      <a:pt x="178" y="98"/>
                    </a:cubicBezTo>
                    <a:cubicBezTo>
                      <a:pt x="183" y="97"/>
                      <a:pt x="188" y="97"/>
                      <a:pt x="193" y="97"/>
                    </a:cubicBezTo>
                    <a:cubicBezTo>
                      <a:pt x="193" y="93"/>
                      <a:pt x="192" y="89"/>
                      <a:pt x="192" y="86"/>
                    </a:cubicBezTo>
                    <a:cubicBezTo>
                      <a:pt x="184" y="35"/>
                      <a:pt x="136" y="0"/>
                      <a:pt x="85" y="8"/>
                    </a:cubicBezTo>
                    <a:cubicBezTo>
                      <a:pt x="35" y="16"/>
                      <a:pt x="0" y="64"/>
                      <a:pt x="8" y="115"/>
                    </a:cubicBezTo>
                    <a:cubicBezTo>
                      <a:pt x="16" y="164"/>
                      <a:pt x="61" y="198"/>
                      <a:pt x="110" y="193"/>
                    </a:cubicBezTo>
                    <a:cubicBezTo>
                      <a:pt x="110" y="192"/>
                      <a:pt x="110" y="192"/>
                      <a:pt x="109" y="191"/>
                    </a:cubicBezTo>
                    <a:cubicBezTo>
                      <a:pt x="108" y="183"/>
                      <a:pt x="108" y="175"/>
                      <a:pt x="109" y="167"/>
                    </a:cubicBezTo>
                    <a:cubicBezTo>
                      <a:pt x="73" y="172"/>
                      <a:pt x="39" y="147"/>
                      <a:pt x="33" y="111"/>
                    </a:cubicBezTo>
                    <a:cubicBezTo>
                      <a:pt x="28" y="74"/>
                      <a:pt x="53" y="39"/>
                      <a:pt x="89" y="34"/>
                    </a:cubicBezTo>
                    <a:close/>
                    <a:moveTo>
                      <a:pt x="182" y="126"/>
                    </a:moveTo>
                    <a:cubicBezTo>
                      <a:pt x="211" y="121"/>
                      <a:pt x="238" y="141"/>
                      <a:pt x="243" y="170"/>
                    </a:cubicBezTo>
                    <a:cubicBezTo>
                      <a:pt x="248" y="199"/>
                      <a:pt x="228" y="227"/>
                      <a:pt x="199" y="231"/>
                    </a:cubicBezTo>
                    <a:cubicBezTo>
                      <a:pt x="170" y="236"/>
                      <a:pt x="142" y="216"/>
                      <a:pt x="138" y="187"/>
                    </a:cubicBezTo>
                    <a:cubicBezTo>
                      <a:pt x="133" y="158"/>
                      <a:pt x="153" y="131"/>
                      <a:pt x="182" y="126"/>
                    </a:cubicBezTo>
                    <a:close/>
                  </a:path>
                </a:pathLst>
              </a:custGeom>
              <a:solidFill>
                <a:srgbClr val="334D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cxnSp>
        <p:nvCxnSpPr>
          <p:cNvPr id="181" name="直接连接符 180"/>
          <p:cNvCxnSpPr/>
          <p:nvPr/>
        </p:nvCxnSpPr>
        <p:spPr>
          <a:xfrm>
            <a:off x="90237" y="3776638"/>
            <a:ext cx="882368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3794" name="图片 16" descr="C:\Users\Guancheng\Desktop\微信截图_201907051435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87" y="1047247"/>
            <a:ext cx="2712328" cy="1825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5" name="图片 17" descr="C:\Users\Guancheng\Desktop\微信截图_20190705143549.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5926" y="2421113"/>
            <a:ext cx="1563037" cy="1133148"/>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图片 4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6985" y="4113357"/>
            <a:ext cx="3031279" cy="2405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1513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173"/>
                                        </p:tgtEl>
                                        <p:attrNameLst>
                                          <p:attrName>style.visibility</p:attrName>
                                        </p:attrNameLst>
                                      </p:cBhvr>
                                      <p:to>
                                        <p:strVal val="visible"/>
                                      </p:to>
                                    </p:set>
                                    <p:anim calcmode="lin" valueType="num">
                                      <p:cBhvr additive="base">
                                        <p:cTn id="12" dur="500"/>
                                        <p:tgtEl>
                                          <p:spTgt spid="173"/>
                                        </p:tgtEl>
                                        <p:attrNameLst>
                                          <p:attrName>ppt_y</p:attrName>
                                        </p:attrNameLst>
                                      </p:cBhvr>
                                      <p:tavLst>
                                        <p:tav tm="0">
                                          <p:val>
                                            <p:strVal val="#ppt_y-#ppt_h*1.125000"/>
                                          </p:val>
                                        </p:tav>
                                        <p:tav tm="100000">
                                          <p:val>
                                            <p:strVal val="#ppt_y"/>
                                          </p:val>
                                        </p:tav>
                                      </p:tavLst>
                                    </p:anim>
                                    <p:animEffect transition="in" filter="wipe(down)">
                                      <p:cBhvr>
                                        <p:cTn id="13" dur="500"/>
                                        <p:tgtEl>
                                          <p:spTgt spid="173"/>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174"/>
                                        </p:tgtEl>
                                        <p:attrNameLst>
                                          <p:attrName>style.visibility</p:attrName>
                                        </p:attrNameLst>
                                      </p:cBhvr>
                                      <p:to>
                                        <p:strVal val="visible"/>
                                      </p:to>
                                    </p:set>
                                    <p:anim calcmode="lin" valueType="num">
                                      <p:cBhvr additive="base">
                                        <p:cTn id="17" dur="500"/>
                                        <p:tgtEl>
                                          <p:spTgt spid="174"/>
                                        </p:tgtEl>
                                        <p:attrNameLst>
                                          <p:attrName>ppt_y</p:attrName>
                                        </p:attrNameLst>
                                      </p:cBhvr>
                                      <p:tavLst>
                                        <p:tav tm="0">
                                          <p:val>
                                            <p:strVal val="#ppt_y-#ppt_h*1.125000"/>
                                          </p:val>
                                        </p:tav>
                                        <p:tav tm="100000">
                                          <p:val>
                                            <p:strVal val="#ppt_y"/>
                                          </p:val>
                                        </p:tav>
                                      </p:tavLst>
                                    </p:anim>
                                    <p:animEffect transition="in" filter="wipe(down)">
                                      <p:cBhvr>
                                        <p:cTn id="18" dur="500"/>
                                        <p:tgtEl>
                                          <p:spTgt spid="174"/>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175"/>
                                        </p:tgtEl>
                                        <p:attrNameLst>
                                          <p:attrName>style.visibility</p:attrName>
                                        </p:attrNameLst>
                                      </p:cBhvr>
                                      <p:to>
                                        <p:strVal val="visible"/>
                                      </p:to>
                                    </p:set>
                                    <p:anim calcmode="lin" valueType="num">
                                      <p:cBhvr additive="base">
                                        <p:cTn id="22" dur="500"/>
                                        <p:tgtEl>
                                          <p:spTgt spid="175"/>
                                        </p:tgtEl>
                                        <p:attrNameLst>
                                          <p:attrName>ppt_y</p:attrName>
                                        </p:attrNameLst>
                                      </p:cBhvr>
                                      <p:tavLst>
                                        <p:tav tm="0">
                                          <p:val>
                                            <p:strVal val="#ppt_y-#ppt_h*1.125000"/>
                                          </p:val>
                                        </p:tav>
                                        <p:tav tm="100000">
                                          <p:val>
                                            <p:strVal val="#ppt_y"/>
                                          </p:val>
                                        </p:tav>
                                      </p:tavLst>
                                    </p:anim>
                                    <p:animEffect transition="in" filter="wipe(down)">
                                      <p:cBhvr>
                                        <p:cTn id="23" dur="500"/>
                                        <p:tgtEl>
                                          <p:spTgt spid="17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81"/>
                                        </p:tgtEl>
                                        <p:attrNameLst>
                                          <p:attrName>style.visibility</p:attrName>
                                        </p:attrNameLst>
                                      </p:cBhvr>
                                      <p:to>
                                        <p:strVal val="visible"/>
                                      </p:to>
                                    </p:set>
                                    <p:animEffect transition="in" filter="wipe(left)">
                                      <p:cBhvr>
                                        <p:cTn id="28" dur="1000"/>
                                        <p:tgtEl>
                                          <p:spTgt spid="18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3796"/>
                                        </p:tgtEl>
                                        <p:attrNameLst>
                                          <p:attrName>style.visibility</p:attrName>
                                        </p:attrNameLst>
                                      </p:cBhvr>
                                      <p:to>
                                        <p:strVal val="visible"/>
                                      </p:to>
                                    </p:set>
                                    <p:animEffect transition="in" filter="fade">
                                      <p:cBhvr>
                                        <p:cTn id="32" dur="500"/>
                                        <p:tgtEl>
                                          <p:spTgt spid="33796"/>
                                        </p:tgtEl>
                                      </p:cBhvr>
                                    </p:animEffect>
                                  </p:childTnLst>
                                </p:cTn>
                              </p:par>
                              <p:par>
                                <p:cTn id="33" presetID="12" presetClass="entr" presetSubtype="1" fill="hold" nodeType="withEffect">
                                  <p:stCondLst>
                                    <p:cond delay="0"/>
                                  </p:stCondLst>
                                  <p:childTnLst>
                                    <p:set>
                                      <p:cBhvr>
                                        <p:cTn id="34" dur="1" fill="hold">
                                          <p:stCondLst>
                                            <p:cond delay="0"/>
                                          </p:stCondLst>
                                        </p:cTn>
                                        <p:tgtEl>
                                          <p:spTgt spid="176"/>
                                        </p:tgtEl>
                                        <p:attrNameLst>
                                          <p:attrName>style.visibility</p:attrName>
                                        </p:attrNameLst>
                                      </p:cBhvr>
                                      <p:to>
                                        <p:strVal val="visible"/>
                                      </p:to>
                                    </p:set>
                                    <p:anim calcmode="lin" valueType="num">
                                      <p:cBhvr additive="base">
                                        <p:cTn id="35" dur="500"/>
                                        <p:tgtEl>
                                          <p:spTgt spid="176"/>
                                        </p:tgtEl>
                                        <p:attrNameLst>
                                          <p:attrName>ppt_y</p:attrName>
                                        </p:attrNameLst>
                                      </p:cBhvr>
                                      <p:tavLst>
                                        <p:tav tm="0">
                                          <p:val>
                                            <p:strVal val="#ppt_y-#ppt_h*1.125000"/>
                                          </p:val>
                                        </p:tav>
                                        <p:tav tm="100000">
                                          <p:val>
                                            <p:strVal val="#ppt_y"/>
                                          </p:val>
                                        </p:tav>
                                      </p:tavLst>
                                    </p:anim>
                                    <p:animEffect transition="in" filter="wipe(down)">
                                      <p:cBhvr>
                                        <p:cTn id="36" dur="500"/>
                                        <p:tgtEl>
                                          <p:spTgt spid="176"/>
                                        </p:tgtEl>
                                      </p:cBhvr>
                                    </p:animEffect>
                                  </p:childTnLst>
                                </p:cTn>
                              </p:par>
                            </p:childTnLst>
                          </p:cTn>
                        </p:par>
                        <p:par>
                          <p:cTn id="37" fill="hold">
                            <p:stCondLst>
                              <p:cond delay="1500"/>
                            </p:stCondLst>
                            <p:childTnLst>
                              <p:par>
                                <p:cTn id="38" presetID="12" presetClass="entr" presetSubtype="1" fill="hold" nodeType="afterEffect">
                                  <p:stCondLst>
                                    <p:cond delay="0"/>
                                  </p:stCondLst>
                                  <p:childTnLst>
                                    <p:set>
                                      <p:cBhvr>
                                        <p:cTn id="39" dur="1" fill="hold">
                                          <p:stCondLst>
                                            <p:cond delay="0"/>
                                          </p:stCondLst>
                                        </p:cTn>
                                        <p:tgtEl>
                                          <p:spTgt spid="177"/>
                                        </p:tgtEl>
                                        <p:attrNameLst>
                                          <p:attrName>style.visibility</p:attrName>
                                        </p:attrNameLst>
                                      </p:cBhvr>
                                      <p:to>
                                        <p:strVal val="visible"/>
                                      </p:to>
                                    </p:set>
                                    <p:anim calcmode="lin" valueType="num">
                                      <p:cBhvr additive="base">
                                        <p:cTn id="40" dur="500"/>
                                        <p:tgtEl>
                                          <p:spTgt spid="177"/>
                                        </p:tgtEl>
                                        <p:attrNameLst>
                                          <p:attrName>ppt_y</p:attrName>
                                        </p:attrNameLst>
                                      </p:cBhvr>
                                      <p:tavLst>
                                        <p:tav tm="0">
                                          <p:val>
                                            <p:strVal val="#ppt_y-#ppt_h*1.125000"/>
                                          </p:val>
                                        </p:tav>
                                        <p:tav tm="100000">
                                          <p:val>
                                            <p:strVal val="#ppt_y"/>
                                          </p:val>
                                        </p:tav>
                                      </p:tavLst>
                                    </p:anim>
                                    <p:animEffect transition="in" filter="wipe(down)">
                                      <p:cBhvr>
                                        <p:cTn id="41" dur="500"/>
                                        <p:tgtEl>
                                          <p:spTgt spid="177"/>
                                        </p:tgtEl>
                                      </p:cBhvr>
                                    </p:animEffect>
                                  </p:childTnLst>
                                </p:cTn>
                              </p:par>
                            </p:childTnLst>
                          </p:cTn>
                        </p:par>
                        <p:par>
                          <p:cTn id="42" fill="hold">
                            <p:stCondLst>
                              <p:cond delay="2000"/>
                            </p:stCondLst>
                            <p:childTnLst>
                              <p:par>
                                <p:cTn id="43" presetID="12" presetClass="entr" presetSubtype="1" fill="hold" nodeType="afterEffect">
                                  <p:stCondLst>
                                    <p:cond delay="0"/>
                                  </p:stCondLst>
                                  <p:childTnLst>
                                    <p:set>
                                      <p:cBhvr>
                                        <p:cTn id="44" dur="1" fill="hold">
                                          <p:stCondLst>
                                            <p:cond delay="0"/>
                                          </p:stCondLst>
                                        </p:cTn>
                                        <p:tgtEl>
                                          <p:spTgt spid="178"/>
                                        </p:tgtEl>
                                        <p:attrNameLst>
                                          <p:attrName>style.visibility</p:attrName>
                                        </p:attrNameLst>
                                      </p:cBhvr>
                                      <p:to>
                                        <p:strVal val="visible"/>
                                      </p:to>
                                    </p:set>
                                    <p:anim calcmode="lin" valueType="num">
                                      <p:cBhvr additive="base">
                                        <p:cTn id="45" dur="500"/>
                                        <p:tgtEl>
                                          <p:spTgt spid="178"/>
                                        </p:tgtEl>
                                        <p:attrNameLst>
                                          <p:attrName>ppt_y</p:attrName>
                                        </p:attrNameLst>
                                      </p:cBhvr>
                                      <p:tavLst>
                                        <p:tav tm="0">
                                          <p:val>
                                            <p:strVal val="#ppt_y-#ppt_h*1.125000"/>
                                          </p:val>
                                        </p:tav>
                                        <p:tav tm="100000">
                                          <p:val>
                                            <p:strVal val="#ppt_y"/>
                                          </p:val>
                                        </p:tav>
                                      </p:tavLst>
                                    </p:anim>
                                    <p:animEffect transition="in" filter="wipe(down)">
                                      <p:cBhvr>
                                        <p:cTn id="46" dur="500"/>
                                        <p:tgtEl>
                                          <p:spTgt spid="178"/>
                                        </p:tgtEl>
                                      </p:cBhvr>
                                    </p:animEffect>
                                  </p:childTnLst>
                                </p:cTn>
                              </p:par>
                            </p:childTnLst>
                          </p:cTn>
                        </p:par>
                        <p:par>
                          <p:cTn id="47" fill="hold">
                            <p:stCondLst>
                              <p:cond delay="2500"/>
                            </p:stCondLst>
                            <p:childTnLst>
                              <p:par>
                                <p:cTn id="48" presetID="12" presetClass="entr" presetSubtype="1" fill="hold" nodeType="afterEffect">
                                  <p:stCondLst>
                                    <p:cond delay="0"/>
                                  </p:stCondLst>
                                  <p:childTnLst>
                                    <p:set>
                                      <p:cBhvr>
                                        <p:cTn id="49" dur="1" fill="hold">
                                          <p:stCondLst>
                                            <p:cond delay="0"/>
                                          </p:stCondLst>
                                        </p:cTn>
                                        <p:tgtEl>
                                          <p:spTgt spid="179"/>
                                        </p:tgtEl>
                                        <p:attrNameLst>
                                          <p:attrName>style.visibility</p:attrName>
                                        </p:attrNameLst>
                                      </p:cBhvr>
                                      <p:to>
                                        <p:strVal val="visible"/>
                                      </p:to>
                                    </p:set>
                                    <p:anim calcmode="lin" valueType="num">
                                      <p:cBhvr additive="base">
                                        <p:cTn id="50" dur="500"/>
                                        <p:tgtEl>
                                          <p:spTgt spid="179"/>
                                        </p:tgtEl>
                                        <p:attrNameLst>
                                          <p:attrName>ppt_y</p:attrName>
                                        </p:attrNameLst>
                                      </p:cBhvr>
                                      <p:tavLst>
                                        <p:tav tm="0">
                                          <p:val>
                                            <p:strVal val="#ppt_y-#ppt_h*1.125000"/>
                                          </p:val>
                                        </p:tav>
                                        <p:tav tm="100000">
                                          <p:val>
                                            <p:strVal val="#ppt_y"/>
                                          </p:val>
                                        </p:tav>
                                      </p:tavLst>
                                    </p:anim>
                                    <p:animEffect transition="in" filter="wipe(down)">
                                      <p:cBhvr>
                                        <p:cTn id="51" dur="5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200938" y="26950"/>
            <a:ext cx="4793524" cy="1007310"/>
            <a:chOff x="200938" y="26950"/>
            <a:chExt cx="4793524"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国内外研究概况</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4698274"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Situation at Home and Abroad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628148" y="1257492"/>
            <a:ext cx="5143269" cy="453909"/>
            <a:chOff x="4162534" y="1257492"/>
            <a:chExt cx="4607928" cy="453909"/>
          </a:xfrm>
        </p:grpSpPr>
        <p:sp>
          <p:nvSpPr>
            <p:cNvPr id="19" name="任意多边形 18"/>
            <p:cNvSpPr/>
            <p:nvPr/>
          </p:nvSpPr>
          <p:spPr>
            <a:xfrm>
              <a:off x="4262643" y="1257492"/>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ACACAC"/>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a:solidFill>
                    <a:sysClr val="window" lastClr="FFFFFF"/>
                  </a:solidFill>
                  <a:latin typeface="宋体" panose="02010600030101010101" pitchFamily="2" charset="-122"/>
                </a:rPr>
                <a:t>中科院沈阳自动化所</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0" name="组合 19"/>
            <p:cNvGrpSpPr/>
            <p:nvPr/>
          </p:nvGrpSpPr>
          <p:grpSpPr>
            <a:xfrm>
              <a:off x="4162534" y="1257492"/>
              <a:ext cx="453908" cy="453909"/>
              <a:chOff x="2806493" y="3248285"/>
              <a:chExt cx="540000" cy="540000"/>
            </a:xfrm>
          </p:grpSpPr>
          <p:sp>
            <p:nvSpPr>
              <p:cNvPr id="47" name="椭圆 46"/>
              <p:cNvSpPr/>
              <p:nvPr/>
            </p:nvSpPr>
            <p:spPr>
              <a:xfrm>
                <a:off x="2806493" y="3248285"/>
                <a:ext cx="540000" cy="540000"/>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nvGrpSpPr>
              <p:cNvPr id="50" name="组合 302"/>
              <p:cNvGrpSpPr>
                <a:grpSpLocks/>
              </p:cNvGrpSpPr>
              <p:nvPr/>
            </p:nvGrpSpPr>
            <p:grpSpPr bwMode="auto">
              <a:xfrm>
                <a:off x="2806493" y="3248285"/>
                <a:ext cx="540000" cy="540000"/>
                <a:chOff x="0" y="0"/>
                <a:chExt cx="1149350" cy="1149350"/>
              </a:xfrm>
            </p:grpSpPr>
            <p:sp>
              <p:nvSpPr>
                <p:cNvPr id="52" name="Oval 22"/>
                <p:cNvSpPr>
                  <a:spLocks noChangeArrowheads="1"/>
                </p:cNvSpPr>
                <p:nvPr/>
              </p:nvSpPr>
              <p:spPr bwMode="auto">
                <a:xfrm>
                  <a:off x="0" y="0"/>
                  <a:ext cx="1149350" cy="1149350"/>
                </a:xfrm>
                <a:prstGeom prst="ellipse">
                  <a:avLst/>
                </a:prstGeom>
                <a:solidFill>
                  <a:srgbClr val="ACACA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3" name="Freeform 192"/>
                <p:cNvSpPr>
                  <a:spLocks noChangeArrowheads="1"/>
                </p:cNvSpPr>
                <p:nvPr/>
              </p:nvSpPr>
              <p:spPr bwMode="auto">
                <a:xfrm>
                  <a:off x="285750" y="220662"/>
                  <a:ext cx="860425" cy="928688"/>
                </a:xfrm>
                <a:custGeom>
                  <a:avLst/>
                  <a:gdLst>
                    <a:gd name="T0" fmla="*/ 137 w 265"/>
                    <a:gd name="T1" fmla="*/ 0 h 286"/>
                    <a:gd name="T2" fmla="*/ 265 w 265"/>
                    <a:gd name="T3" fmla="*/ 129 h 286"/>
                    <a:gd name="T4" fmla="*/ 89 w 265"/>
                    <a:gd name="T5" fmla="*/ 286 h 286"/>
                    <a:gd name="T6" fmla="*/ 45 w 265"/>
                    <a:gd name="T7" fmla="*/ 280 h 286"/>
                    <a:gd name="T8" fmla="*/ 0 w 265"/>
                    <a:gd name="T9" fmla="*/ 235 h 286"/>
                    <a:gd name="T10" fmla="*/ 83 w 265"/>
                    <a:gd name="T11" fmla="*/ 164 h 286"/>
                    <a:gd name="T12" fmla="*/ 75 w 265"/>
                    <a:gd name="T13" fmla="*/ 43 h 286"/>
                    <a:gd name="T14" fmla="*/ 137 w 265"/>
                    <a:gd name="T15" fmla="*/ 0 h 286"/>
                    <a:gd name="T16" fmla="*/ 0 60000 65536"/>
                    <a:gd name="T17" fmla="*/ 0 60000 65536"/>
                    <a:gd name="T18" fmla="*/ 0 60000 65536"/>
                    <a:gd name="T19" fmla="*/ 0 60000 65536"/>
                    <a:gd name="T20" fmla="*/ 0 60000 65536"/>
                    <a:gd name="T21" fmla="*/ 0 60000 65536"/>
                    <a:gd name="T22" fmla="*/ 0 60000 65536"/>
                    <a:gd name="T23" fmla="*/ 0 60000 65536"/>
                    <a:gd name="T24" fmla="*/ 0 w 265"/>
                    <a:gd name="T25" fmla="*/ 0 h 286"/>
                    <a:gd name="T26" fmla="*/ 265 w 265"/>
                    <a:gd name="T27" fmla="*/ 286 h 2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 h="286">
                      <a:moveTo>
                        <a:pt x="137" y="0"/>
                      </a:moveTo>
                      <a:cubicBezTo>
                        <a:pt x="265" y="129"/>
                        <a:pt x="265" y="129"/>
                        <a:pt x="265" y="129"/>
                      </a:cubicBezTo>
                      <a:cubicBezTo>
                        <a:pt x="255" y="217"/>
                        <a:pt x="180" y="286"/>
                        <a:pt x="89" y="286"/>
                      </a:cubicBezTo>
                      <a:cubicBezTo>
                        <a:pt x="74" y="286"/>
                        <a:pt x="59" y="284"/>
                        <a:pt x="45" y="280"/>
                      </a:cubicBezTo>
                      <a:cubicBezTo>
                        <a:pt x="0" y="235"/>
                        <a:pt x="0" y="235"/>
                        <a:pt x="0" y="235"/>
                      </a:cubicBezTo>
                      <a:cubicBezTo>
                        <a:pt x="83" y="164"/>
                        <a:pt x="83" y="164"/>
                        <a:pt x="83" y="164"/>
                      </a:cubicBezTo>
                      <a:cubicBezTo>
                        <a:pt x="75" y="43"/>
                        <a:pt x="75" y="43"/>
                        <a:pt x="75" y="43"/>
                      </a:cubicBezTo>
                      <a:cubicBezTo>
                        <a:pt x="137" y="0"/>
                        <a:pt x="137" y="0"/>
                        <a:pt x="137" y="0"/>
                      </a:cubicBezTo>
                      <a:close/>
                    </a:path>
                  </a:pathLst>
                </a:custGeom>
                <a:solidFill>
                  <a:srgbClr val="8B8B8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4" name="Freeform 193"/>
                <p:cNvSpPr>
                  <a:spLocks noChangeArrowheads="1"/>
                </p:cNvSpPr>
                <p:nvPr/>
              </p:nvSpPr>
              <p:spPr bwMode="auto">
                <a:xfrm>
                  <a:off x="263525" y="631825"/>
                  <a:ext cx="622300" cy="350838"/>
                </a:xfrm>
                <a:custGeom>
                  <a:avLst/>
                  <a:gdLst>
                    <a:gd name="T0" fmla="*/ 7 w 192"/>
                    <a:gd name="T1" fmla="*/ 108 h 108"/>
                    <a:gd name="T2" fmla="*/ 77 w 192"/>
                    <a:gd name="T3" fmla="*/ 29 h 108"/>
                    <a:gd name="T4" fmla="*/ 77 w 192"/>
                    <a:gd name="T5" fmla="*/ 0 h 108"/>
                    <a:gd name="T6" fmla="*/ 96 w 192"/>
                    <a:gd name="T7" fmla="*/ 0 h 108"/>
                    <a:gd name="T8" fmla="*/ 97 w 192"/>
                    <a:gd name="T9" fmla="*/ 0 h 108"/>
                    <a:gd name="T10" fmla="*/ 116 w 192"/>
                    <a:gd name="T11" fmla="*/ 0 h 108"/>
                    <a:gd name="T12" fmla="*/ 116 w 192"/>
                    <a:gd name="T13" fmla="*/ 29 h 108"/>
                    <a:gd name="T14" fmla="*/ 186 w 192"/>
                    <a:gd name="T15" fmla="*/ 108 h 108"/>
                    <a:gd name="T16" fmla="*/ 7 w 192"/>
                    <a:gd name="T17" fmla="*/ 108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08"/>
                    <a:gd name="T29" fmla="*/ 192 w 192"/>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08">
                      <a:moveTo>
                        <a:pt x="7" y="108"/>
                      </a:moveTo>
                      <a:cubicBezTo>
                        <a:pt x="7" y="72"/>
                        <a:pt x="0" y="36"/>
                        <a:pt x="77" y="29"/>
                      </a:cubicBezTo>
                      <a:cubicBezTo>
                        <a:pt x="77" y="26"/>
                        <a:pt x="77" y="3"/>
                        <a:pt x="77" y="0"/>
                      </a:cubicBezTo>
                      <a:cubicBezTo>
                        <a:pt x="96" y="0"/>
                        <a:pt x="96" y="0"/>
                        <a:pt x="96" y="0"/>
                      </a:cubicBezTo>
                      <a:cubicBezTo>
                        <a:pt x="97" y="0"/>
                        <a:pt x="97" y="0"/>
                        <a:pt x="97" y="0"/>
                      </a:cubicBezTo>
                      <a:cubicBezTo>
                        <a:pt x="116" y="0"/>
                        <a:pt x="116" y="0"/>
                        <a:pt x="116" y="0"/>
                      </a:cubicBezTo>
                      <a:cubicBezTo>
                        <a:pt x="116" y="3"/>
                        <a:pt x="116" y="26"/>
                        <a:pt x="116" y="29"/>
                      </a:cubicBezTo>
                      <a:cubicBezTo>
                        <a:pt x="192" y="36"/>
                        <a:pt x="185" y="72"/>
                        <a:pt x="186" y="108"/>
                      </a:cubicBezTo>
                      <a:cubicBezTo>
                        <a:pt x="7" y="108"/>
                        <a:pt x="7" y="108"/>
                        <a:pt x="7" y="108"/>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5" name="Freeform 194"/>
                <p:cNvSpPr>
                  <a:spLocks noChangeArrowheads="1"/>
                </p:cNvSpPr>
                <p:nvPr/>
              </p:nvSpPr>
              <p:spPr bwMode="auto">
                <a:xfrm>
                  <a:off x="509587" y="636587"/>
                  <a:ext cx="130175" cy="50800"/>
                </a:xfrm>
                <a:custGeom>
                  <a:avLst/>
                  <a:gdLst>
                    <a:gd name="T0" fmla="*/ 40 w 40"/>
                    <a:gd name="T1" fmla="*/ 0 h 16"/>
                    <a:gd name="T2" fmla="*/ 0 w 40"/>
                    <a:gd name="T3" fmla="*/ 0 h 16"/>
                    <a:gd name="T4" fmla="*/ 40 w 40"/>
                    <a:gd name="T5" fmla="*/ 0 h 16"/>
                    <a:gd name="T6" fmla="*/ 0 60000 65536"/>
                    <a:gd name="T7" fmla="*/ 0 60000 65536"/>
                    <a:gd name="T8" fmla="*/ 0 60000 65536"/>
                    <a:gd name="T9" fmla="*/ 0 w 40"/>
                    <a:gd name="T10" fmla="*/ 0 h 16"/>
                    <a:gd name="T11" fmla="*/ 40 w 40"/>
                    <a:gd name="T12" fmla="*/ 16 h 16"/>
                  </a:gdLst>
                  <a:ahLst/>
                  <a:cxnLst>
                    <a:cxn ang="T6">
                      <a:pos x="T0" y="T1"/>
                    </a:cxn>
                    <a:cxn ang="T7">
                      <a:pos x="T2" y="T3"/>
                    </a:cxn>
                    <a:cxn ang="T8">
                      <a:pos x="T4" y="T5"/>
                    </a:cxn>
                  </a:cxnLst>
                  <a:rect l="T9" t="T10" r="T11" b="T12"/>
                  <a:pathLst>
                    <a:path w="40" h="16">
                      <a:moveTo>
                        <a:pt x="40" y="0"/>
                      </a:moveTo>
                      <a:cubicBezTo>
                        <a:pt x="0" y="0"/>
                        <a:pt x="0" y="0"/>
                        <a:pt x="0" y="0"/>
                      </a:cubicBezTo>
                      <a:cubicBezTo>
                        <a:pt x="5" y="16"/>
                        <a:pt x="36" y="16"/>
                        <a:pt x="40" y="0"/>
                      </a:cubicBezTo>
                      <a:close/>
                    </a:path>
                  </a:pathLst>
                </a:custGeom>
                <a:solidFill>
                  <a:srgbClr val="E8A98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6" name="Freeform 195"/>
                <p:cNvSpPr>
                  <a:spLocks noChangeArrowheads="1"/>
                </p:cNvSpPr>
                <p:nvPr/>
              </p:nvSpPr>
              <p:spPr bwMode="auto">
                <a:xfrm>
                  <a:off x="373062" y="184150"/>
                  <a:ext cx="403225" cy="471488"/>
                </a:xfrm>
                <a:custGeom>
                  <a:avLst/>
                  <a:gdLst>
                    <a:gd name="T0" fmla="*/ 7 w 124"/>
                    <a:gd name="T1" fmla="*/ 69 h 145"/>
                    <a:gd name="T2" fmla="*/ 13 w 124"/>
                    <a:gd name="T3" fmla="*/ 108 h 145"/>
                    <a:gd name="T4" fmla="*/ 62 w 124"/>
                    <a:gd name="T5" fmla="*/ 145 h 145"/>
                    <a:gd name="T6" fmla="*/ 112 w 124"/>
                    <a:gd name="T7" fmla="*/ 108 h 145"/>
                    <a:gd name="T8" fmla="*/ 117 w 124"/>
                    <a:gd name="T9" fmla="*/ 69 h 145"/>
                    <a:gd name="T10" fmla="*/ 62 w 124"/>
                    <a:gd name="T11" fmla="*/ 0 h 145"/>
                    <a:gd name="T12" fmla="*/ 7 w 124"/>
                    <a:gd name="T13" fmla="*/ 69 h 145"/>
                    <a:gd name="T14" fmla="*/ 0 60000 65536"/>
                    <a:gd name="T15" fmla="*/ 0 60000 65536"/>
                    <a:gd name="T16" fmla="*/ 0 60000 65536"/>
                    <a:gd name="T17" fmla="*/ 0 60000 65536"/>
                    <a:gd name="T18" fmla="*/ 0 60000 65536"/>
                    <a:gd name="T19" fmla="*/ 0 60000 65536"/>
                    <a:gd name="T20" fmla="*/ 0 60000 65536"/>
                    <a:gd name="T21" fmla="*/ 0 w 124"/>
                    <a:gd name="T22" fmla="*/ 0 h 145"/>
                    <a:gd name="T23" fmla="*/ 124 w 12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145">
                      <a:moveTo>
                        <a:pt x="7" y="69"/>
                      </a:moveTo>
                      <a:cubicBezTo>
                        <a:pt x="0" y="68"/>
                        <a:pt x="1" y="108"/>
                        <a:pt x="13" y="108"/>
                      </a:cubicBezTo>
                      <a:cubicBezTo>
                        <a:pt x="22" y="128"/>
                        <a:pt x="38" y="145"/>
                        <a:pt x="62" y="145"/>
                      </a:cubicBezTo>
                      <a:cubicBezTo>
                        <a:pt x="86" y="145"/>
                        <a:pt x="103" y="128"/>
                        <a:pt x="112" y="108"/>
                      </a:cubicBezTo>
                      <a:cubicBezTo>
                        <a:pt x="122" y="108"/>
                        <a:pt x="124" y="68"/>
                        <a:pt x="117" y="69"/>
                      </a:cubicBezTo>
                      <a:cubicBezTo>
                        <a:pt x="120" y="27"/>
                        <a:pt x="118" y="0"/>
                        <a:pt x="62" y="0"/>
                      </a:cubicBezTo>
                      <a:cubicBezTo>
                        <a:pt x="7" y="0"/>
                        <a:pt x="4" y="25"/>
                        <a:pt x="7" y="69"/>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7" name="Freeform 196"/>
                <p:cNvSpPr>
                  <a:spLocks noChangeArrowheads="1"/>
                </p:cNvSpPr>
                <p:nvPr/>
              </p:nvSpPr>
              <p:spPr bwMode="auto">
                <a:xfrm>
                  <a:off x="263525" y="727075"/>
                  <a:ext cx="622300" cy="255588"/>
                </a:xfrm>
                <a:custGeom>
                  <a:avLst/>
                  <a:gdLst>
                    <a:gd name="T0" fmla="*/ 7 w 192"/>
                    <a:gd name="T1" fmla="*/ 79 h 79"/>
                    <a:gd name="T2" fmla="*/ 77 w 192"/>
                    <a:gd name="T3" fmla="*/ 0 h 79"/>
                    <a:gd name="T4" fmla="*/ 116 w 192"/>
                    <a:gd name="T5" fmla="*/ 0 h 79"/>
                    <a:gd name="T6" fmla="*/ 186 w 192"/>
                    <a:gd name="T7" fmla="*/ 79 h 79"/>
                    <a:gd name="T8" fmla="*/ 7 w 192"/>
                    <a:gd name="T9" fmla="*/ 79 h 79"/>
                    <a:gd name="T10" fmla="*/ 0 60000 65536"/>
                    <a:gd name="T11" fmla="*/ 0 60000 65536"/>
                    <a:gd name="T12" fmla="*/ 0 60000 65536"/>
                    <a:gd name="T13" fmla="*/ 0 60000 65536"/>
                    <a:gd name="T14" fmla="*/ 0 60000 65536"/>
                    <a:gd name="T15" fmla="*/ 0 w 192"/>
                    <a:gd name="T16" fmla="*/ 0 h 79"/>
                    <a:gd name="T17" fmla="*/ 192 w 192"/>
                    <a:gd name="T18" fmla="*/ 79 h 79"/>
                  </a:gdLst>
                  <a:ahLst/>
                  <a:cxnLst>
                    <a:cxn ang="T10">
                      <a:pos x="T0" y="T1"/>
                    </a:cxn>
                    <a:cxn ang="T11">
                      <a:pos x="T2" y="T3"/>
                    </a:cxn>
                    <a:cxn ang="T12">
                      <a:pos x="T4" y="T5"/>
                    </a:cxn>
                    <a:cxn ang="T13">
                      <a:pos x="T6" y="T7"/>
                    </a:cxn>
                    <a:cxn ang="T14">
                      <a:pos x="T8" y="T9"/>
                    </a:cxn>
                  </a:cxnLst>
                  <a:rect l="T15" t="T16" r="T17" b="T18"/>
                  <a:pathLst>
                    <a:path w="192" h="79">
                      <a:moveTo>
                        <a:pt x="7" y="79"/>
                      </a:moveTo>
                      <a:cubicBezTo>
                        <a:pt x="7" y="43"/>
                        <a:pt x="0" y="7"/>
                        <a:pt x="77" y="0"/>
                      </a:cubicBezTo>
                      <a:cubicBezTo>
                        <a:pt x="89" y="7"/>
                        <a:pt x="102" y="7"/>
                        <a:pt x="116" y="0"/>
                      </a:cubicBezTo>
                      <a:cubicBezTo>
                        <a:pt x="192" y="7"/>
                        <a:pt x="185" y="43"/>
                        <a:pt x="186" y="79"/>
                      </a:cubicBezTo>
                      <a:cubicBezTo>
                        <a:pt x="7" y="79"/>
                        <a:pt x="7" y="79"/>
                        <a:pt x="7" y="79"/>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8" name="Freeform 197"/>
                <p:cNvSpPr>
                  <a:spLocks noChangeArrowheads="1"/>
                </p:cNvSpPr>
                <p:nvPr/>
              </p:nvSpPr>
              <p:spPr bwMode="auto">
                <a:xfrm>
                  <a:off x="369887" y="125412"/>
                  <a:ext cx="454025" cy="334963"/>
                </a:xfrm>
                <a:custGeom>
                  <a:avLst/>
                  <a:gdLst>
                    <a:gd name="T0" fmla="*/ 108 w 140"/>
                    <a:gd name="T1" fmla="*/ 103 h 103"/>
                    <a:gd name="T2" fmla="*/ 118 w 140"/>
                    <a:gd name="T3" fmla="*/ 87 h 103"/>
                    <a:gd name="T4" fmla="*/ 28 w 140"/>
                    <a:gd name="T5" fmla="*/ 24 h 103"/>
                    <a:gd name="T6" fmla="*/ 8 w 140"/>
                    <a:gd name="T7" fmla="*/ 87 h 103"/>
                    <a:gd name="T8" fmla="*/ 19 w 140"/>
                    <a:gd name="T9" fmla="*/ 103 h 103"/>
                    <a:gd name="T10" fmla="*/ 28 w 140"/>
                    <a:gd name="T11" fmla="*/ 55 h 103"/>
                    <a:gd name="T12" fmla="*/ 53 w 140"/>
                    <a:gd name="T13" fmla="*/ 64 h 103"/>
                    <a:gd name="T14" fmla="*/ 85 w 140"/>
                    <a:gd name="T15" fmla="*/ 68 h 103"/>
                    <a:gd name="T16" fmla="*/ 108 w 140"/>
                    <a:gd name="T17" fmla="*/ 103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03"/>
                    <a:gd name="T29" fmla="*/ 140 w 140"/>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03">
                      <a:moveTo>
                        <a:pt x="108" y="103"/>
                      </a:moveTo>
                      <a:cubicBezTo>
                        <a:pt x="108" y="93"/>
                        <a:pt x="109" y="87"/>
                        <a:pt x="118" y="87"/>
                      </a:cubicBezTo>
                      <a:cubicBezTo>
                        <a:pt x="140" y="6"/>
                        <a:pt x="57" y="0"/>
                        <a:pt x="28" y="24"/>
                      </a:cubicBezTo>
                      <a:cubicBezTo>
                        <a:pt x="2" y="26"/>
                        <a:pt x="0" y="57"/>
                        <a:pt x="8" y="87"/>
                      </a:cubicBezTo>
                      <a:cubicBezTo>
                        <a:pt x="17" y="87"/>
                        <a:pt x="19" y="93"/>
                        <a:pt x="19" y="103"/>
                      </a:cubicBezTo>
                      <a:cubicBezTo>
                        <a:pt x="21" y="84"/>
                        <a:pt x="20" y="65"/>
                        <a:pt x="28" y="55"/>
                      </a:cubicBezTo>
                      <a:cubicBezTo>
                        <a:pt x="36" y="58"/>
                        <a:pt x="44" y="63"/>
                        <a:pt x="53" y="64"/>
                      </a:cubicBezTo>
                      <a:cubicBezTo>
                        <a:pt x="70" y="67"/>
                        <a:pt x="79" y="64"/>
                        <a:pt x="85" y="68"/>
                      </a:cubicBezTo>
                      <a:cubicBezTo>
                        <a:pt x="100" y="77"/>
                        <a:pt x="105" y="83"/>
                        <a:pt x="108" y="103"/>
                      </a:cubicBezTo>
                      <a:close/>
                    </a:path>
                  </a:pathLst>
                </a:custGeom>
                <a:solidFill>
                  <a:srgbClr val="6633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59" name="Freeform 198"/>
                <p:cNvSpPr>
                  <a:spLocks noEditPoints="1" noChangeArrowheads="1"/>
                </p:cNvSpPr>
                <p:nvPr/>
              </p:nvSpPr>
              <p:spPr bwMode="auto">
                <a:xfrm>
                  <a:off x="441325"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8 w 70"/>
                    <a:gd name="T13" fmla="*/ 9 h 41"/>
                    <a:gd name="T14" fmla="*/ 8 w 70"/>
                    <a:gd name="T15" fmla="*/ 35 h 41"/>
                    <a:gd name="T16" fmla="*/ 64 w 70"/>
                    <a:gd name="T17" fmla="*/ 35 h 41"/>
                    <a:gd name="T18" fmla="*/ 64 w 70"/>
                    <a:gd name="T19" fmla="*/ 9 h 41"/>
                    <a:gd name="T20" fmla="*/ 8 w 70"/>
                    <a:gd name="T21" fmla="*/ 9 h 41"/>
                    <a:gd name="T22" fmla="*/ 8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8" y="9"/>
                      </a:moveTo>
                      <a:lnTo>
                        <a:pt x="8" y="35"/>
                      </a:lnTo>
                      <a:lnTo>
                        <a:pt x="64" y="35"/>
                      </a:lnTo>
                      <a:lnTo>
                        <a:pt x="64" y="9"/>
                      </a:lnTo>
                      <a:lnTo>
                        <a:pt x="8" y="9"/>
                      </a:lnTo>
                      <a:lnTo>
                        <a:pt x="8"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60" name="Freeform 199"/>
                <p:cNvSpPr>
                  <a:spLocks noEditPoints="1" noChangeArrowheads="1"/>
                </p:cNvSpPr>
                <p:nvPr/>
              </p:nvSpPr>
              <p:spPr bwMode="auto">
                <a:xfrm>
                  <a:off x="596900"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6 w 70"/>
                    <a:gd name="T13" fmla="*/ 9 h 41"/>
                    <a:gd name="T14" fmla="*/ 6 w 70"/>
                    <a:gd name="T15" fmla="*/ 35 h 41"/>
                    <a:gd name="T16" fmla="*/ 62 w 70"/>
                    <a:gd name="T17" fmla="*/ 35 h 41"/>
                    <a:gd name="T18" fmla="*/ 62 w 70"/>
                    <a:gd name="T19" fmla="*/ 9 h 41"/>
                    <a:gd name="T20" fmla="*/ 6 w 70"/>
                    <a:gd name="T21" fmla="*/ 9 h 41"/>
                    <a:gd name="T22" fmla="*/ 6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6" y="9"/>
                      </a:moveTo>
                      <a:lnTo>
                        <a:pt x="6" y="35"/>
                      </a:lnTo>
                      <a:lnTo>
                        <a:pt x="62" y="35"/>
                      </a:lnTo>
                      <a:lnTo>
                        <a:pt x="62" y="9"/>
                      </a:lnTo>
                      <a:lnTo>
                        <a:pt x="6" y="9"/>
                      </a:lnTo>
                      <a:lnTo>
                        <a:pt x="6"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61" name="Freeform 200"/>
                <p:cNvSpPr>
                  <a:spLocks noChangeArrowheads="1"/>
                </p:cNvSpPr>
                <p:nvPr/>
              </p:nvSpPr>
              <p:spPr bwMode="auto">
                <a:xfrm>
                  <a:off x="552450" y="438150"/>
                  <a:ext cx="47625" cy="9525"/>
                </a:xfrm>
                <a:custGeom>
                  <a:avLst/>
                  <a:gdLst>
                    <a:gd name="T0" fmla="*/ 0 w 30"/>
                    <a:gd name="T1" fmla="*/ 0 h 6"/>
                    <a:gd name="T2" fmla="*/ 30 w 30"/>
                    <a:gd name="T3" fmla="*/ 0 h 6"/>
                    <a:gd name="T4" fmla="*/ 30 w 30"/>
                    <a:gd name="T5" fmla="*/ 6 h 6"/>
                    <a:gd name="T6" fmla="*/ 0 w 30"/>
                    <a:gd name="T7" fmla="*/ 6 h 6"/>
                    <a:gd name="T8" fmla="*/ 0 w 30"/>
                    <a:gd name="T9" fmla="*/ 0 h 6"/>
                    <a:gd name="T10" fmla="*/ 0 w 30"/>
                    <a:gd name="T11" fmla="*/ 0 h 6"/>
                    <a:gd name="T12" fmla="*/ 0 60000 65536"/>
                    <a:gd name="T13" fmla="*/ 0 60000 65536"/>
                    <a:gd name="T14" fmla="*/ 0 60000 65536"/>
                    <a:gd name="T15" fmla="*/ 0 60000 65536"/>
                    <a:gd name="T16" fmla="*/ 0 60000 65536"/>
                    <a:gd name="T17" fmla="*/ 0 60000 65536"/>
                    <a:gd name="T18" fmla="*/ 0 w 30"/>
                    <a:gd name="T19" fmla="*/ 0 h 6"/>
                    <a:gd name="T20" fmla="*/ 30 w 30"/>
                    <a:gd name="T21" fmla="*/ 6 h 6"/>
                  </a:gdLst>
                  <a:ahLst/>
                  <a:cxnLst>
                    <a:cxn ang="T12">
                      <a:pos x="T0" y="T1"/>
                    </a:cxn>
                    <a:cxn ang="T13">
                      <a:pos x="T2" y="T3"/>
                    </a:cxn>
                    <a:cxn ang="T14">
                      <a:pos x="T4" y="T5"/>
                    </a:cxn>
                    <a:cxn ang="T15">
                      <a:pos x="T6" y="T7"/>
                    </a:cxn>
                    <a:cxn ang="T16">
                      <a:pos x="T8" y="T9"/>
                    </a:cxn>
                    <a:cxn ang="T17">
                      <a:pos x="T10" y="T11"/>
                    </a:cxn>
                  </a:cxnLst>
                  <a:rect l="T18" t="T19" r="T20" b="T21"/>
                  <a:pathLst>
                    <a:path w="30" h="6">
                      <a:moveTo>
                        <a:pt x="0" y="0"/>
                      </a:moveTo>
                      <a:lnTo>
                        <a:pt x="30" y="0"/>
                      </a:lnTo>
                      <a:lnTo>
                        <a:pt x="30" y="6"/>
                      </a:lnTo>
                      <a:lnTo>
                        <a:pt x="0" y="6"/>
                      </a:lnTo>
                      <a:lnTo>
                        <a:pt x="0" y="0"/>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62" name="Freeform 201"/>
                <p:cNvSpPr>
                  <a:spLocks noChangeArrowheads="1"/>
                </p:cNvSpPr>
                <p:nvPr/>
              </p:nvSpPr>
              <p:spPr bwMode="auto">
                <a:xfrm>
                  <a:off x="534987" y="755650"/>
                  <a:ext cx="79375" cy="227013"/>
                </a:xfrm>
                <a:custGeom>
                  <a:avLst/>
                  <a:gdLst>
                    <a:gd name="T0" fmla="*/ 0 w 50"/>
                    <a:gd name="T1" fmla="*/ 25 h 143"/>
                    <a:gd name="T2" fmla="*/ 15 w 50"/>
                    <a:gd name="T3" fmla="*/ 55 h 143"/>
                    <a:gd name="T4" fmla="*/ 9 w 50"/>
                    <a:gd name="T5" fmla="*/ 143 h 143"/>
                    <a:gd name="T6" fmla="*/ 43 w 50"/>
                    <a:gd name="T7" fmla="*/ 143 h 143"/>
                    <a:gd name="T8" fmla="*/ 35 w 50"/>
                    <a:gd name="T9" fmla="*/ 55 h 143"/>
                    <a:gd name="T10" fmla="*/ 50 w 50"/>
                    <a:gd name="T11" fmla="*/ 25 h 143"/>
                    <a:gd name="T12" fmla="*/ 25 w 50"/>
                    <a:gd name="T13" fmla="*/ 0 h 143"/>
                    <a:gd name="T14" fmla="*/ 0 w 50"/>
                    <a:gd name="T15" fmla="*/ 25 h 143"/>
                    <a:gd name="T16" fmla="*/ 0 w 50"/>
                    <a:gd name="T17" fmla="*/ 2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143"/>
                    <a:gd name="T29" fmla="*/ 50 w 50"/>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143">
                      <a:moveTo>
                        <a:pt x="0" y="25"/>
                      </a:moveTo>
                      <a:lnTo>
                        <a:pt x="15" y="55"/>
                      </a:lnTo>
                      <a:lnTo>
                        <a:pt x="9" y="143"/>
                      </a:lnTo>
                      <a:lnTo>
                        <a:pt x="43" y="143"/>
                      </a:lnTo>
                      <a:lnTo>
                        <a:pt x="35" y="55"/>
                      </a:lnTo>
                      <a:lnTo>
                        <a:pt x="50" y="25"/>
                      </a:lnTo>
                      <a:lnTo>
                        <a:pt x="25" y="0"/>
                      </a:lnTo>
                      <a:lnTo>
                        <a:pt x="0" y="25"/>
                      </a:lnTo>
                      <a:lnTo>
                        <a:pt x="0" y="25"/>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grpSp>
        <p:nvGrpSpPr>
          <p:cNvPr id="4" name="组合 3"/>
          <p:cNvGrpSpPr/>
          <p:nvPr/>
        </p:nvGrpSpPr>
        <p:grpSpPr>
          <a:xfrm>
            <a:off x="3628149" y="1861457"/>
            <a:ext cx="5143268" cy="453909"/>
            <a:chOff x="4162534" y="1861457"/>
            <a:chExt cx="4607928" cy="453909"/>
          </a:xfrm>
        </p:grpSpPr>
        <p:sp>
          <p:nvSpPr>
            <p:cNvPr id="21" name="任意多边形 20"/>
            <p:cNvSpPr/>
            <p:nvPr/>
          </p:nvSpPr>
          <p:spPr>
            <a:xfrm>
              <a:off x="4262643" y="1861457"/>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3F6373"/>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微流体液体环境悬浮驱动系统</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2" name="Group 472"/>
            <p:cNvGrpSpPr>
              <a:grpSpLocks/>
            </p:cNvGrpSpPr>
            <p:nvPr/>
          </p:nvGrpSpPr>
          <p:grpSpPr bwMode="auto">
            <a:xfrm>
              <a:off x="4162534" y="1861457"/>
              <a:ext cx="453908" cy="453909"/>
              <a:chOff x="0" y="0"/>
              <a:chExt cx="1570" cy="1570"/>
            </a:xfrm>
          </p:grpSpPr>
          <p:sp>
            <p:nvSpPr>
              <p:cNvPr id="44" name="Oval 51"/>
              <p:cNvSpPr>
                <a:spLocks noChangeArrowheads="1"/>
              </p:cNvSpPr>
              <p:nvPr/>
            </p:nvSpPr>
            <p:spPr bwMode="auto">
              <a:xfrm>
                <a:off x="0" y="0"/>
                <a:ext cx="1570" cy="1570"/>
              </a:xfrm>
              <a:prstGeom prst="ellipse">
                <a:avLst/>
              </a:prstGeom>
              <a:solidFill>
                <a:srgbClr val="3F637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45" name="Freeform 193"/>
              <p:cNvSpPr>
                <a:spLocks noChangeArrowheads="1"/>
              </p:cNvSpPr>
              <p:nvPr/>
            </p:nvSpPr>
            <p:spPr bwMode="auto">
              <a:xfrm>
                <a:off x="455" y="125"/>
                <a:ext cx="1115" cy="1445"/>
              </a:xfrm>
              <a:custGeom>
                <a:avLst/>
                <a:gdLst>
                  <a:gd name="T0" fmla="*/ 11 w 252"/>
                  <a:gd name="T1" fmla="*/ 288 h 327"/>
                  <a:gd name="T2" fmla="*/ 6 w 252"/>
                  <a:gd name="T3" fmla="*/ 279 h 327"/>
                  <a:gd name="T4" fmla="*/ 5 w 252"/>
                  <a:gd name="T5" fmla="*/ 270 h 327"/>
                  <a:gd name="T6" fmla="*/ 7 w 252"/>
                  <a:gd name="T7" fmla="*/ 263 h 327"/>
                  <a:gd name="T8" fmla="*/ 9 w 252"/>
                  <a:gd name="T9" fmla="*/ 258 h 327"/>
                  <a:gd name="T10" fmla="*/ 14 w 252"/>
                  <a:gd name="T11" fmla="*/ 253 h 327"/>
                  <a:gd name="T12" fmla="*/ 19 w 252"/>
                  <a:gd name="T13" fmla="*/ 88 h 327"/>
                  <a:gd name="T14" fmla="*/ 18 w 252"/>
                  <a:gd name="T15" fmla="*/ 80 h 327"/>
                  <a:gd name="T16" fmla="*/ 17 w 252"/>
                  <a:gd name="T17" fmla="*/ 73 h 327"/>
                  <a:gd name="T18" fmla="*/ 15 w 252"/>
                  <a:gd name="T19" fmla="*/ 66 h 327"/>
                  <a:gd name="T20" fmla="*/ 11 w 252"/>
                  <a:gd name="T21" fmla="*/ 58 h 327"/>
                  <a:gd name="T22" fmla="*/ 8 w 252"/>
                  <a:gd name="T23" fmla="*/ 54 h 327"/>
                  <a:gd name="T24" fmla="*/ 6 w 252"/>
                  <a:gd name="T25" fmla="*/ 52 h 327"/>
                  <a:gd name="T26" fmla="*/ 4 w 252"/>
                  <a:gd name="T27" fmla="*/ 48 h 327"/>
                  <a:gd name="T28" fmla="*/ 1 w 252"/>
                  <a:gd name="T29" fmla="*/ 43 h 327"/>
                  <a:gd name="T30" fmla="*/ 0 w 252"/>
                  <a:gd name="T31" fmla="*/ 38 h 327"/>
                  <a:gd name="T32" fmla="*/ 0 w 252"/>
                  <a:gd name="T33" fmla="*/ 31 h 327"/>
                  <a:gd name="T34" fmla="*/ 1 w 252"/>
                  <a:gd name="T35" fmla="*/ 24 h 327"/>
                  <a:gd name="T36" fmla="*/ 3 w 252"/>
                  <a:gd name="T37" fmla="*/ 18 h 327"/>
                  <a:gd name="T38" fmla="*/ 5 w 252"/>
                  <a:gd name="T39" fmla="*/ 13 h 327"/>
                  <a:gd name="T40" fmla="*/ 9 w 252"/>
                  <a:gd name="T41" fmla="*/ 10 h 327"/>
                  <a:gd name="T42" fmla="*/ 33 w 252"/>
                  <a:gd name="T43" fmla="*/ 33 h 327"/>
                  <a:gd name="T44" fmla="*/ 36 w 252"/>
                  <a:gd name="T45" fmla="*/ 32 h 327"/>
                  <a:gd name="T46" fmla="*/ 39 w 252"/>
                  <a:gd name="T47" fmla="*/ 30 h 327"/>
                  <a:gd name="T48" fmla="*/ 41 w 252"/>
                  <a:gd name="T49" fmla="*/ 27 h 327"/>
                  <a:gd name="T50" fmla="*/ 42 w 252"/>
                  <a:gd name="T51" fmla="*/ 25 h 327"/>
                  <a:gd name="T52" fmla="*/ 42 w 252"/>
                  <a:gd name="T53" fmla="*/ 16 h 327"/>
                  <a:gd name="T54" fmla="*/ 41 w 252"/>
                  <a:gd name="T55" fmla="*/ 11 h 327"/>
                  <a:gd name="T56" fmla="*/ 40 w 252"/>
                  <a:gd name="T57" fmla="*/ 8 h 327"/>
                  <a:gd name="T58" fmla="*/ 39 w 252"/>
                  <a:gd name="T59" fmla="*/ 4 h 327"/>
                  <a:gd name="T60" fmla="*/ 39 w 252"/>
                  <a:gd name="T61" fmla="*/ 0 h 327"/>
                  <a:gd name="T62" fmla="*/ 41 w 252"/>
                  <a:gd name="T63" fmla="*/ 0 h 327"/>
                  <a:gd name="T64" fmla="*/ 45 w 252"/>
                  <a:gd name="T65" fmla="*/ 2 h 327"/>
                  <a:gd name="T66" fmla="*/ 50 w 252"/>
                  <a:gd name="T67" fmla="*/ 5 h 327"/>
                  <a:gd name="T68" fmla="*/ 80 w 252"/>
                  <a:gd name="T69" fmla="*/ 36 h 327"/>
                  <a:gd name="T70" fmla="*/ 80 w 252"/>
                  <a:gd name="T71" fmla="*/ 34 h 327"/>
                  <a:gd name="T72" fmla="*/ 80 w 252"/>
                  <a:gd name="T73" fmla="*/ 31 h 327"/>
                  <a:gd name="T74" fmla="*/ 81 w 252"/>
                  <a:gd name="T75" fmla="*/ 29 h 327"/>
                  <a:gd name="T76" fmla="*/ 81 w 252"/>
                  <a:gd name="T77" fmla="*/ 28 h 327"/>
                  <a:gd name="T78" fmla="*/ 81 w 252"/>
                  <a:gd name="T79" fmla="*/ 26 h 327"/>
                  <a:gd name="T80" fmla="*/ 82 w 252"/>
                  <a:gd name="T81" fmla="*/ 23 h 327"/>
                  <a:gd name="T82" fmla="*/ 82 w 252"/>
                  <a:gd name="T83" fmla="*/ 21 h 327"/>
                  <a:gd name="T84" fmla="*/ 83 w 252"/>
                  <a:gd name="T85" fmla="*/ 18 h 327"/>
                  <a:gd name="T86" fmla="*/ 84 w 252"/>
                  <a:gd name="T87" fmla="*/ 17 h 327"/>
                  <a:gd name="T88" fmla="*/ 85 w 252"/>
                  <a:gd name="T89" fmla="*/ 15 h 327"/>
                  <a:gd name="T90" fmla="*/ 88 w 252"/>
                  <a:gd name="T91" fmla="*/ 11 h 327"/>
                  <a:gd name="T92" fmla="*/ 91 w 252"/>
                  <a:gd name="T93" fmla="*/ 10 h 327"/>
                  <a:gd name="T94" fmla="*/ 123 w 252"/>
                  <a:gd name="T95" fmla="*/ 22 h 327"/>
                  <a:gd name="T96" fmla="*/ 122 w 252"/>
                  <a:gd name="T97" fmla="*/ 15 h 327"/>
                  <a:gd name="T98" fmla="*/ 121 w 252"/>
                  <a:gd name="T99" fmla="*/ 10 h 327"/>
                  <a:gd name="T100" fmla="*/ 121 w 252"/>
                  <a:gd name="T101" fmla="*/ 8 h 327"/>
                  <a:gd name="T102" fmla="*/ 119 w 252"/>
                  <a:gd name="T103" fmla="*/ 3 h 327"/>
                  <a:gd name="T104" fmla="*/ 120 w 252"/>
                  <a:gd name="T105" fmla="*/ 0 h 327"/>
                  <a:gd name="T106" fmla="*/ 123 w 252"/>
                  <a:gd name="T107" fmla="*/ 0 h 327"/>
                  <a:gd name="T108" fmla="*/ 127 w 252"/>
                  <a:gd name="T109" fmla="*/ 3 h 327"/>
                  <a:gd name="T110" fmla="*/ 131 w 252"/>
                  <a:gd name="T111" fmla="*/ 6 h 327"/>
                  <a:gd name="T112" fmla="*/ 133 w 252"/>
                  <a:gd name="T113" fmla="*/ 8 h 327"/>
                  <a:gd name="T114" fmla="*/ 134 w 252"/>
                  <a:gd name="T115" fmla="*/ 9 h 327"/>
                  <a:gd name="T116" fmla="*/ 74 w 252"/>
                  <a:gd name="T117" fmla="*/ 327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2"/>
                  <a:gd name="T178" fmla="*/ 0 h 327"/>
                  <a:gd name="T179" fmla="*/ 252 w 252"/>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2" h="327">
                    <a:moveTo>
                      <a:pt x="48" y="325"/>
                    </a:moveTo>
                    <a:cubicBezTo>
                      <a:pt x="14" y="291"/>
                      <a:pt x="14" y="291"/>
                      <a:pt x="14" y="291"/>
                    </a:cubicBezTo>
                    <a:cubicBezTo>
                      <a:pt x="14" y="291"/>
                      <a:pt x="13" y="290"/>
                      <a:pt x="13" y="289"/>
                    </a:cubicBezTo>
                    <a:cubicBezTo>
                      <a:pt x="12" y="289"/>
                      <a:pt x="11" y="288"/>
                      <a:pt x="11" y="288"/>
                    </a:cubicBezTo>
                    <a:cubicBezTo>
                      <a:pt x="10" y="287"/>
                      <a:pt x="10" y="286"/>
                      <a:pt x="9" y="286"/>
                    </a:cubicBezTo>
                    <a:cubicBezTo>
                      <a:pt x="9" y="285"/>
                      <a:pt x="9" y="284"/>
                      <a:pt x="8" y="283"/>
                    </a:cubicBezTo>
                    <a:cubicBezTo>
                      <a:pt x="8" y="283"/>
                      <a:pt x="7" y="282"/>
                      <a:pt x="7" y="281"/>
                    </a:cubicBezTo>
                    <a:cubicBezTo>
                      <a:pt x="7" y="281"/>
                      <a:pt x="7" y="280"/>
                      <a:pt x="6" y="279"/>
                    </a:cubicBezTo>
                    <a:cubicBezTo>
                      <a:pt x="6" y="278"/>
                      <a:pt x="6" y="278"/>
                      <a:pt x="6" y="277"/>
                    </a:cubicBezTo>
                    <a:cubicBezTo>
                      <a:pt x="6" y="276"/>
                      <a:pt x="5" y="275"/>
                      <a:pt x="5" y="275"/>
                    </a:cubicBezTo>
                    <a:cubicBezTo>
                      <a:pt x="5" y="274"/>
                      <a:pt x="5" y="273"/>
                      <a:pt x="5" y="272"/>
                    </a:cubicBezTo>
                    <a:cubicBezTo>
                      <a:pt x="5" y="272"/>
                      <a:pt x="5" y="271"/>
                      <a:pt x="5" y="270"/>
                    </a:cubicBezTo>
                    <a:cubicBezTo>
                      <a:pt x="5" y="270"/>
                      <a:pt x="5" y="269"/>
                      <a:pt x="5" y="268"/>
                    </a:cubicBezTo>
                    <a:cubicBezTo>
                      <a:pt x="5" y="268"/>
                      <a:pt x="6" y="267"/>
                      <a:pt x="6" y="266"/>
                    </a:cubicBezTo>
                    <a:cubicBezTo>
                      <a:pt x="6" y="266"/>
                      <a:pt x="6" y="265"/>
                      <a:pt x="6" y="265"/>
                    </a:cubicBezTo>
                    <a:cubicBezTo>
                      <a:pt x="6" y="264"/>
                      <a:pt x="6" y="264"/>
                      <a:pt x="7" y="263"/>
                    </a:cubicBezTo>
                    <a:cubicBezTo>
                      <a:pt x="7" y="263"/>
                      <a:pt x="7" y="262"/>
                      <a:pt x="7" y="262"/>
                    </a:cubicBezTo>
                    <a:cubicBezTo>
                      <a:pt x="7" y="261"/>
                      <a:pt x="8" y="261"/>
                      <a:pt x="8" y="260"/>
                    </a:cubicBezTo>
                    <a:cubicBezTo>
                      <a:pt x="8" y="260"/>
                      <a:pt x="8" y="259"/>
                      <a:pt x="9" y="259"/>
                    </a:cubicBezTo>
                    <a:cubicBezTo>
                      <a:pt x="9" y="258"/>
                      <a:pt x="9" y="258"/>
                      <a:pt x="9" y="258"/>
                    </a:cubicBezTo>
                    <a:cubicBezTo>
                      <a:pt x="10" y="257"/>
                      <a:pt x="10" y="257"/>
                      <a:pt x="10" y="256"/>
                    </a:cubicBezTo>
                    <a:cubicBezTo>
                      <a:pt x="11" y="256"/>
                      <a:pt x="11" y="256"/>
                      <a:pt x="11" y="255"/>
                    </a:cubicBezTo>
                    <a:cubicBezTo>
                      <a:pt x="12" y="255"/>
                      <a:pt x="12" y="255"/>
                      <a:pt x="12" y="254"/>
                    </a:cubicBezTo>
                    <a:cubicBezTo>
                      <a:pt x="13" y="254"/>
                      <a:pt x="13" y="254"/>
                      <a:pt x="14" y="253"/>
                    </a:cubicBezTo>
                    <a:cubicBezTo>
                      <a:pt x="14" y="253"/>
                      <a:pt x="14" y="253"/>
                      <a:pt x="15" y="252"/>
                    </a:cubicBezTo>
                    <a:cubicBezTo>
                      <a:pt x="15" y="252"/>
                      <a:pt x="16" y="252"/>
                      <a:pt x="16" y="252"/>
                    </a:cubicBezTo>
                    <a:cubicBezTo>
                      <a:pt x="17" y="251"/>
                      <a:pt x="17" y="251"/>
                      <a:pt x="18" y="251"/>
                    </a:cubicBezTo>
                    <a:cubicBezTo>
                      <a:pt x="19" y="88"/>
                      <a:pt x="19" y="88"/>
                      <a:pt x="19" y="88"/>
                    </a:cubicBezTo>
                    <a:cubicBezTo>
                      <a:pt x="19" y="86"/>
                      <a:pt x="19" y="86"/>
                      <a:pt x="19" y="86"/>
                    </a:cubicBezTo>
                    <a:cubicBezTo>
                      <a:pt x="18" y="84"/>
                      <a:pt x="18" y="84"/>
                      <a:pt x="18" y="84"/>
                    </a:cubicBezTo>
                    <a:cubicBezTo>
                      <a:pt x="18" y="82"/>
                      <a:pt x="18" y="82"/>
                      <a:pt x="18" y="82"/>
                    </a:cubicBezTo>
                    <a:cubicBezTo>
                      <a:pt x="18" y="80"/>
                      <a:pt x="18" y="80"/>
                      <a:pt x="18" y="80"/>
                    </a:cubicBezTo>
                    <a:cubicBezTo>
                      <a:pt x="18" y="78"/>
                      <a:pt x="18" y="78"/>
                      <a:pt x="18" y="78"/>
                    </a:cubicBezTo>
                    <a:cubicBezTo>
                      <a:pt x="18" y="76"/>
                      <a:pt x="18" y="76"/>
                      <a:pt x="18" y="76"/>
                    </a:cubicBezTo>
                    <a:cubicBezTo>
                      <a:pt x="17" y="74"/>
                      <a:pt x="17" y="74"/>
                      <a:pt x="17" y="74"/>
                    </a:cubicBezTo>
                    <a:cubicBezTo>
                      <a:pt x="17" y="73"/>
                      <a:pt x="17" y="73"/>
                      <a:pt x="17" y="73"/>
                    </a:cubicBezTo>
                    <a:cubicBezTo>
                      <a:pt x="17" y="71"/>
                      <a:pt x="17" y="71"/>
                      <a:pt x="17" y="71"/>
                    </a:cubicBezTo>
                    <a:cubicBezTo>
                      <a:pt x="16" y="69"/>
                      <a:pt x="16" y="69"/>
                      <a:pt x="16" y="69"/>
                    </a:cubicBezTo>
                    <a:cubicBezTo>
                      <a:pt x="16" y="68"/>
                      <a:pt x="16" y="68"/>
                      <a:pt x="16" y="68"/>
                    </a:cubicBezTo>
                    <a:cubicBezTo>
                      <a:pt x="15" y="66"/>
                      <a:pt x="15" y="66"/>
                      <a:pt x="15" y="66"/>
                    </a:cubicBezTo>
                    <a:cubicBezTo>
                      <a:pt x="14" y="64"/>
                      <a:pt x="14" y="64"/>
                      <a:pt x="14" y="64"/>
                    </a:cubicBezTo>
                    <a:cubicBezTo>
                      <a:pt x="13" y="62"/>
                      <a:pt x="13" y="62"/>
                      <a:pt x="13" y="62"/>
                    </a:cubicBezTo>
                    <a:cubicBezTo>
                      <a:pt x="12" y="60"/>
                      <a:pt x="12" y="60"/>
                      <a:pt x="12" y="60"/>
                    </a:cubicBezTo>
                    <a:cubicBezTo>
                      <a:pt x="11" y="58"/>
                      <a:pt x="11" y="58"/>
                      <a:pt x="11" y="58"/>
                    </a:cubicBezTo>
                    <a:cubicBezTo>
                      <a:pt x="10" y="57"/>
                      <a:pt x="10" y="57"/>
                      <a:pt x="10" y="57"/>
                    </a:cubicBezTo>
                    <a:cubicBezTo>
                      <a:pt x="10" y="56"/>
                      <a:pt x="10" y="56"/>
                      <a:pt x="10" y="56"/>
                    </a:cubicBezTo>
                    <a:cubicBezTo>
                      <a:pt x="9" y="55"/>
                      <a:pt x="9" y="55"/>
                      <a:pt x="9" y="55"/>
                    </a:cubicBezTo>
                    <a:cubicBezTo>
                      <a:pt x="8" y="54"/>
                      <a:pt x="8" y="54"/>
                      <a:pt x="8" y="54"/>
                    </a:cubicBezTo>
                    <a:cubicBezTo>
                      <a:pt x="7" y="53"/>
                      <a:pt x="7" y="53"/>
                      <a:pt x="7" y="53"/>
                    </a:cubicBezTo>
                    <a:cubicBezTo>
                      <a:pt x="7" y="52"/>
                      <a:pt x="7" y="52"/>
                      <a:pt x="7" y="52"/>
                    </a:cubicBezTo>
                    <a:cubicBezTo>
                      <a:pt x="7" y="52"/>
                      <a:pt x="7" y="52"/>
                      <a:pt x="7" y="52"/>
                    </a:cubicBezTo>
                    <a:cubicBezTo>
                      <a:pt x="6" y="52"/>
                      <a:pt x="6" y="52"/>
                      <a:pt x="6" y="52"/>
                    </a:cubicBezTo>
                    <a:cubicBezTo>
                      <a:pt x="6" y="52"/>
                      <a:pt x="6" y="52"/>
                      <a:pt x="6" y="52"/>
                    </a:cubicBezTo>
                    <a:cubicBezTo>
                      <a:pt x="5" y="50"/>
                      <a:pt x="5" y="50"/>
                      <a:pt x="5" y="50"/>
                    </a:cubicBezTo>
                    <a:cubicBezTo>
                      <a:pt x="5" y="50"/>
                      <a:pt x="5" y="50"/>
                      <a:pt x="4" y="49"/>
                    </a:cubicBezTo>
                    <a:cubicBezTo>
                      <a:pt x="4" y="49"/>
                      <a:pt x="4" y="49"/>
                      <a:pt x="4" y="48"/>
                    </a:cubicBezTo>
                    <a:cubicBezTo>
                      <a:pt x="3" y="48"/>
                      <a:pt x="3" y="47"/>
                      <a:pt x="3" y="47"/>
                    </a:cubicBezTo>
                    <a:cubicBezTo>
                      <a:pt x="3" y="47"/>
                      <a:pt x="2" y="46"/>
                      <a:pt x="2" y="46"/>
                    </a:cubicBezTo>
                    <a:cubicBezTo>
                      <a:pt x="2" y="45"/>
                      <a:pt x="2" y="45"/>
                      <a:pt x="1" y="45"/>
                    </a:cubicBezTo>
                    <a:cubicBezTo>
                      <a:pt x="1" y="44"/>
                      <a:pt x="1" y="44"/>
                      <a:pt x="1" y="43"/>
                    </a:cubicBezTo>
                    <a:cubicBezTo>
                      <a:pt x="1" y="43"/>
                      <a:pt x="1" y="43"/>
                      <a:pt x="0" y="42"/>
                    </a:cubicBezTo>
                    <a:cubicBezTo>
                      <a:pt x="0" y="42"/>
                      <a:pt x="0" y="41"/>
                      <a:pt x="0" y="41"/>
                    </a:cubicBezTo>
                    <a:cubicBezTo>
                      <a:pt x="0" y="40"/>
                      <a:pt x="0" y="40"/>
                      <a:pt x="0" y="40"/>
                    </a:cubicBezTo>
                    <a:cubicBezTo>
                      <a:pt x="0" y="39"/>
                      <a:pt x="0" y="38"/>
                      <a:pt x="0" y="38"/>
                    </a:cubicBezTo>
                    <a:cubicBezTo>
                      <a:pt x="0" y="37"/>
                      <a:pt x="0" y="37"/>
                      <a:pt x="0" y="36"/>
                    </a:cubicBezTo>
                    <a:cubicBezTo>
                      <a:pt x="0" y="35"/>
                      <a:pt x="0" y="35"/>
                      <a:pt x="0" y="34"/>
                    </a:cubicBezTo>
                    <a:cubicBezTo>
                      <a:pt x="0" y="34"/>
                      <a:pt x="0" y="33"/>
                      <a:pt x="0" y="32"/>
                    </a:cubicBezTo>
                    <a:cubicBezTo>
                      <a:pt x="0" y="32"/>
                      <a:pt x="0" y="31"/>
                      <a:pt x="0" y="31"/>
                    </a:cubicBezTo>
                    <a:cubicBezTo>
                      <a:pt x="0" y="30"/>
                      <a:pt x="0" y="30"/>
                      <a:pt x="0" y="29"/>
                    </a:cubicBezTo>
                    <a:cubicBezTo>
                      <a:pt x="0" y="29"/>
                      <a:pt x="0" y="28"/>
                      <a:pt x="0" y="28"/>
                    </a:cubicBezTo>
                    <a:cubicBezTo>
                      <a:pt x="0" y="27"/>
                      <a:pt x="0" y="26"/>
                      <a:pt x="0" y="26"/>
                    </a:cubicBezTo>
                    <a:cubicBezTo>
                      <a:pt x="0" y="25"/>
                      <a:pt x="1" y="25"/>
                      <a:pt x="1" y="24"/>
                    </a:cubicBezTo>
                    <a:cubicBezTo>
                      <a:pt x="1" y="24"/>
                      <a:pt x="1" y="23"/>
                      <a:pt x="1" y="23"/>
                    </a:cubicBezTo>
                    <a:cubicBezTo>
                      <a:pt x="1" y="22"/>
                      <a:pt x="1" y="22"/>
                      <a:pt x="1" y="21"/>
                    </a:cubicBezTo>
                    <a:cubicBezTo>
                      <a:pt x="2" y="21"/>
                      <a:pt x="2" y="20"/>
                      <a:pt x="2" y="20"/>
                    </a:cubicBezTo>
                    <a:cubicBezTo>
                      <a:pt x="2" y="19"/>
                      <a:pt x="2" y="19"/>
                      <a:pt x="3" y="18"/>
                    </a:cubicBezTo>
                    <a:cubicBezTo>
                      <a:pt x="3" y="18"/>
                      <a:pt x="3" y="17"/>
                      <a:pt x="3" y="17"/>
                    </a:cubicBezTo>
                    <a:cubicBezTo>
                      <a:pt x="3" y="16"/>
                      <a:pt x="4" y="16"/>
                      <a:pt x="4" y="15"/>
                    </a:cubicBezTo>
                    <a:cubicBezTo>
                      <a:pt x="4" y="15"/>
                      <a:pt x="5" y="14"/>
                      <a:pt x="5" y="14"/>
                    </a:cubicBezTo>
                    <a:cubicBezTo>
                      <a:pt x="5" y="13"/>
                      <a:pt x="5" y="13"/>
                      <a:pt x="5" y="13"/>
                    </a:cubicBezTo>
                    <a:cubicBezTo>
                      <a:pt x="6" y="13"/>
                      <a:pt x="6" y="12"/>
                      <a:pt x="6" y="12"/>
                    </a:cubicBezTo>
                    <a:cubicBezTo>
                      <a:pt x="7" y="12"/>
                      <a:pt x="7" y="12"/>
                      <a:pt x="7" y="11"/>
                    </a:cubicBezTo>
                    <a:cubicBezTo>
                      <a:pt x="7" y="11"/>
                      <a:pt x="8" y="11"/>
                      <a:pt x="8" y="11"/>
                    </a:cubicBezTo>
                    <a:cubicBezTo>
                      <a:pt x="8" y="10"/>
                      <a:pt x="9" y="10"/>
                      <a:pt x="9" y="10"/>
                    </a:cubicBezTo>
                    <a:cubicBezTo>
                      <a:pt x="9" y="10"/>
                      <a:pt x="10" y="10"/>
                      <a:pt x="10" y="10"/>
                    </a:cubicBezTo>
                    <a:cubicBezTo>
                      <a:pt x="10" y="10"/>
                      <a:pt x="10" y="10"/>
                      <a:pt x="10" y="10"/>
                    </a:cubicBezTo>
                    <a:cubicBezTo>
                      <a:pt x="11" y="10"/>
                      <a:pt x="11" y="10"/>
                      <a:pt x="11" y="10"/>
                    </a:cubicBezTo>
                    <a:cubicBezTo>
                      <a:pt x="33" y="33"/>
                      <a:pt x="33" y="33"/>
                      <a:pt x="33" y="33"/>
                    </a:cubicBezTo>
                    <a:cubicBezTo>
                      <a:pt x="34" y="33"/>
                      <a:pt x="34" y="33"/>
                      <a:pt x="34" y="33"/>
                    </a:cubicBezTo>
                    <a:cubicBezTo>
                      <a:pt x="34" y="33"/>
                      <a:pt x="34" y="33"/>
                      <a:pt x="34" y="33"/>
                    </a:cubicBezTo>
                    <a:cubicBezTo>
                      <a:pt x="34" y="33"/>
                      <a:pt x="34" y="33"/>
                      <a:pt x="34" y="33"/>
                    </a:cubicBezTo>
                    <a:cubicBezTo>
                      <a:pt x="36" y="32"/>
                      <a:pt x="36" y="32"/>
                      <a:pt x="36" y="32"/>
                    </a:cubicBezTo>
                    <a:cubicBezTo>
                      <a:pt x="36" y="32"/>
                      <a:pt x="36" y="32"/>
                      <a:pt x="36" y="32"/>
                    </a:cubicBezTo>
                    <a:cubicBezTo>
                      <a:pt x="37" y="31"/>
                      <a:pt x="37" y="31"/>
                      <a:pt x="37" y="31"/>
                    </a:cubicBezTo>
                    <a:cubicBezTo>
                      <a:pt x="37" y="31"/>
                      <a:pt x="37" y="31"/>
                      <a:pt x="37" y="31"/>
                    </a:cubicBezTo>
                    <a:cubicBezTo>
                      <a:pt x="39" y="30"/>
                      <a:pt x="39" y="30"/>
                      <a:pt x="39" y="30"/>
                    </a:cubicBezTo>
                    <a:cubicBezTo>
                      <a:pt x="39" y="30"/>
                      <a:pt x="39" y="30"/>
                      <a:pt x="39" y="30"/>
                    </a:cubicBezTo>
                    <a:cubicBezTo>
                      <a:pt x="40" y="29"/>
                      <a:pt x="40" y="29"/>
                      <a:pt x="40" y="29"/>
                    </a:cubicBezTo>
                    <a:cubicBezTo>
                      <a:pt x="40" y="28"/>
                      <a:pt x="40" y="28"/>
                      <a:pt x="40" y="28"/>
                    </a:cubicBezTo>
                    <a:cubicBezTo>
                      <a:pt x="41" y="27"/>
                      <a:pt x="41" y="27"/>
                      <a:pt x="41" y="27"/>
                    </a:cubicBezTo>
                    <a:cubicBezTo>
                      <a:pt x="41" y="27"/>
                      <a:pt x="41" y="27"/>
                      <a:pt x="41" y="27"/>
                    </a:cubicBezTo>
                    <a:cubicBezTo>
                      <a:pt x="42" y="26"/>
                      <a:pt x="42" y="26"/>
                      <a:pt x="42" y="26"/>
                    </a:cubicBezTo>
                    <a:cubicBezTo>
                      <a:pt x="42" y="26"/>
                      <a:pt x="42" y="26"/>
                      <a:pt x="42" y="26"/>
                    </a:cubicBezTo>
                    <a:cubicBezTo>
                      <a:pt x="42" y="25"/>
                      <a:pt x="42" y="25"/>
                      <a:pt x="42" y="25"/>
                    </a:cubicBezTo>
                    <a:cubicBezTo>
                      <a:pt x="42" y="22"/>
                      <a:pt x="42" y="22"/>
                      <a:pt x="42" y="22"/>
                    </a:cubicBezTo>
                    <a:cubicBezTo>
                      <a:pt x="42" y="20"/>
                      <a:pt x="42" y="20"/>
                      <a:pt x="42" y="20"/>
                    </a:cubicBezTo>
                    <a:cubicBezTo>
                      <a:pt x="42" y="18"/>
                      <a:pt x="42" y="18"/>
                      <a:pt x="42" y="18"/>
                    </a:cubicBezTo>
                    <a:cubicBezTo>
                      <a:pt x="42" y="16"/>
                      <a:pt x="42" y="16"/>
                      <a:pt x="42" y="16"/>
                    </a:cubicBezTo>
                    <a:cubicBezTo>
                      <a:pt x="42" y="15"/>
                      <a:pt x="42" y="15"/>
                      <a:pt x="42" y="15"/>
                    </a:cubicBezTo>
                    <a:cubicBezTo>
                      <a:pt x="42" y="13"/>
                      <a:pt x="42" y="13"/>
                      <a:pt x="42" y="13"/>
                    </a:cubicBezTo>
                    <a:cubicBezTo>
                      <a:pt x="41" y="12"/>
                      <a:pt x="41" y="12"/>
                      <a:pt x="41" y="12"/>
                    </a:cubicBezTo>
                    <a:cubicBezTo>
                      <a:pt x="41" y="11"/>
                      <a:pt x="41" y="11"/>
                      <a:pt x="41" y="11"/>
                    </a:cubicBezTo>
                    <a:cubicBezTo>
                      <a:pt x="41" y="10"/>
                      <a:pt x="41" y="10"/>
                      <a:pt x="41" y="10"/>
                    </a:cubicBezTo>
                    <a:cubicBezTo>
                      <a:pt x="40" y="9"/>
                      <a:pt x="40" y="9"/>
                      <a:pt x="40" y="9"/>
                    </a:cubicBezTo>
                    <a:cubicBezTo>
                      <a:pt x="40" y="8"/>
                      <a:pt x="40" y="8"/>
                      <a:pt x="40" y="8"/>
                    </a:cubicBezTo>
                    <a:cubicBezTo>
                      <a:pt x="40" y="8"/>
                      <a:pt x="40" y="8"/>
                      <a:pt x="40" y="8"/>
                    </a:cubicBezTo>
                    <a:cubicBezTo>
                      <a:pt x="40" y="8"/>
                      <a:pt x="40" y="8"/>
                      <a:pt x="40" y="8"/>
                    </a:cubicBezTo>
                    <a:cubicBezTo>
                      <a:pt x="40" y="6"/>
                      <a:pt x="40" y="6"/>
                      <a:pt x="40" y="6"/>
                    </a:cubicBezTo>
                    <a:cubicBezTo>
                      <a:pt x="40" y="6"/>
                      <a:pt x="39" y="6"/>
                      <a:pt x="39" y="5"/>
                    </a:cubicBezTo>
                    <a:cubicBezTo>
                      <a:pt x="39" y="5"/>
                      <a:pt x="39" y="4"/>
                      <a:pt x="39" y="4"/>
                    </a:cubicBezTo>
                    <a:cubicBezTo>
                      <a:pt x="39" y="4"/>
                      <a:pt x="39" y="3"/>
                      <a:pt x="39" y="3"/>
                    </a:cubicBezTo>
                    <a:cubicBezTo>
                      <a:pt x="39" y="2"/>
                      <a:pt x="39" y="2"/>
                      <a:pt x="38" y="1"/>
                    </a:cubicBezTo>
                    <a:cubicBezTo>
                      <a:pt x="38" y="1"/>
                      <a:pt x="38" y="1"/>
                      <a:pt x="38" y="0"/>
                    </a:cubicBezTo>
                    <a:cubicBezTo>
                      <a:pt x="38" y="0"/>
                      <a:pt x="38" y="0"/>
                      <a:pt x="39" y="0"/>
                    </a:cubicBezTo>
                    <a:cubicBezTo>
                      <a:pt x="39" y="0"/>
                      <a:pt x="39" y="0"/>
                      <a:pt x="39" y="0"/>
                    </a:cubicBezTo>
                    <a:cubicBezTo>
                      <a:pt x="39" y="0"/>
                      <a:pt x="39" y="0"/>
                      <a:pt x="39" y="0"/>
                    </a:cubicBezTo>
                    <a:cubicBezTo>
                      <a:pt x="40" y="0"/>
                      <a:pt x="40" y="0"/>
                      <a:pt x="40" y="0"/>
                    </a:cubicBezTo>
                    <a:cubicBezTo>
                      <a:pt x="40" y="0"/>
                      <a:pt x="41" y="0"/>
                      <a:pt x="41" y="0"/>
                    </a:cubicBezTo>
                    <a:cubicBezTo>
                      <a:pt x="41" y="0"/>
                      <a:pt x="42" y="0"/>
                      <a:pt x="42" y="0"/>
                    </a:cubicBezTo>
                    <a:cubicBezTo>
                      <a:pt x="42" y="0"/>
                      <a:pt x="43" y="1"/>
                      <a:pt x="43" y="1"/>
                    </a:cubicBezTo>
                    <a:cubicBezTo>
                      <a:pt x="43" y="1"/>
                      <a:pt x="44" y="1"/>
                      <a:pt x="44" y="1"/>
                    </a:cubicBezTo>
                    <a:cubicBezTo>
                      <a:pt x="44" y="2"/>
                      <a:pt x="45" y="2"/>
                      <a:pt x="45" y="2"/>
                    </a:cubicBezTo>
                    <a:cubicBezTo>
                      <a:pt x="46" y="2"/>
                      <a:pt x="46" y="2"/>
                      <a:pt x="46" y="3"/>
                    </a:cubicBezTo>
                    <a:cubicBezTo>
                      <a:pt x="47" y="3"/>
                      <a:pt x="47" y="3"/>
                      <a:pt x="47" y="4"/>
                    </a:cubicBezTo>
                    <a:cubicBezTo>
                      <a:pt x="48" y="4"/>
                      <a:pt x="48" y="4"/>
                      <a:pt x="49" y="4"/>
                    </a:cubicBezTo>
                    <a:cubicBezTo>
                      <a:pt x="49" y="5"/>
                      <a:pt x="49" y="5"/>
                      <a:pt x="50" y="5"/>
                    </a:cubicBezTo>
                    <a:cubicBezTo>
                      <a:pt x="50" y="5"/>
                      <a:pt x="50" y="6"/>
                      <a:pt x="51" y="6"/>
                    </a:cubicBezTo>
                    <a:cubicBezTo>
                      <a:pt x="51" y="6"/>
                      <a:pt x="51" y="7"/>
                      <a:pt x="52" y="7"/>
                    </a:cubicBezTo>
                    <a:cubicBezTo>
                      <a:pt x="52" y="7"/>
                      <a:pt x="52" y="7"/>
                      <a:pt x="52" y="7"/>
                    </a:cubicBezTo>
                    <a:cubicBezTo>
                      <a:pt x="80" y="36"/>
                      <a:pt x="80" y="36"/>
                      <a:pt x="80" y="36"/>
                    </a:cubicBezTo>
                    <a:cubicBezTo>
                      <a:pt x="80" y="35"/>
                      <a:pt x="80" y="35"/>
                      <a:pt x="80" y="34"/>
                    </a:cubicBezTo>
                    <a:cubicBezTo>
                      <a:pt x="80" y="34"/>
                      <a:pt x="80" y="34"/>
                      <a:pt x="80" y="34"/>
                    </a:cubicBezTo>
                    <a:cubicBezTo>
                      <a:pt x="80" y="34"/>
                      <a:pt x="80" y="34"/>
                      <a:pt x="80" y="34"/>
                    </a:cubicBezTo>
                    <a:cubicBezTo>
                      <a:pt x="80" y="34"/>
                      <a:pt x="80" y="34"/>
                      <a:pt x="80" y="34"/>
                    </a:cubicBezTo>
                    <a:cubicBezTo>
                      <a:pt x="80" y="34"/>
                      <a:pt x="80" y="33"/>
                      <a:pt x="80" y="33"/>
                    </a:cubicBezTo>
                    <a:cubicBezTo>
                      <a:pt x="80" y="32"/>
                      <a:pt x="80" y="32"/>
                      <a:pt x="80" y="32"/>
                    </a:cubicBezTo>
                    <a:cubicBezTo>
                      <a:pt x="80" y="32"/>
                      <a:pt x="80" y="32"/>
                      <a:pt x="80" y="32"/>
                    </a:cubicBezTo>
                    <a:cubicBezTo>
                      <a:pt x="80" y="32"/>
                      <a:pt x="80" y="31"/>
                      <a:pt x="80" y="31"/>
                    </a:cubicBezTo>
                    <a:cubicBezTo>
                      <a:pt x="80" y="31"/>
                      <a:pt x="80" y="31"/>
                      <a:pt x="80" y="31"/>
                    </a:cubicBezTo>
                    <a:cubicBezTo>
                      <a:pt x="80" y="31"/>
                      <a:pt x="80" y="31"/>
                      <a:pt x="80" y="31"/>
                    </a:cubicBezTo>
                    <a:cubicBezTo>
                      <a:pt x="81" y="30"/>
                      <a:pt x="81" y="30"/>
                      <a:pt x="81" y="29"/>
                    </a:cubicBezTo>
                    <a:cubicBezTo>
                      <a:pt x="81" y="29"/>
                      <a:pt x="81" y="29"/>
                      <a:pt x="81" y="29"/>
                    </a:cubicBezTo>
                    <a:cubicBezTo>
                      <a:pt x="81" y="29"/>
                      <a:pt x="81" y="29"/>
                      <a:pt x="81" y="29"/>
                    </a:cubicBezTo>
                    <a:cubicBezTo>
                      <a:pt x="81" y="29"/>
                      <a:pt x="81" y="29"/>
                      <a:pt x="81" y="29"/>
                    </a:cubicBezTo>
                    <a:cubicBezTo>
                      <a:pt x="81" y="29"/>
                      <a:pt x="81" y="28"/>
                      <a:pt x="81" y="28"/>
                    </a:cubicBezTo>
                    <a:cubicBezTo>
                      <a:pt x="81" y="28"/>
                      <a:pt x="81" y="28"/>
                      <a:pt x="81" y="28"/>
                    </a:cubicBezTo>
                    <a:cubicBezTo>
                      <a:pt x="81" y="27"/>
                      <a:pt x="81" y="27"/>
                      <a:pt x="81" y="27"/>
                    </a:cubicBezTo>
                    <a:cubicBezTo>
                      <a:pt x="81" y="27"/>
                      <a:pt x="81" y="27"/>
                      <a:pt x="81" y="26"/>
                    </a:cubicBezTo>
                    <a:cubicBezTo>
                      <a:pt x="81" y="26"/>
                      <a:pt x="81" y="26"/>
                      <a:pt x="81" y="26"/>
                    </a:cubicBezTo>
                    <a:cubicBezTo>
                      <a:pt x="81" y="26"/>
                      <a:pt x="81" y="26"/>
                      <a:pt x="81" y="26"/>
                    </a:cubicBezTo>
                    <a:cubicBezTo>
                      <a:pt x="81" y="25"/>
                      <a:pt x="81" y="25"/>
                      <a:pt x="81" y="24"/>
                    </a:cubicBezTo>
                    <a:cubicBezTo>
                      <a:pt x="81" y="24"/>
                      <a:pt x="81" y="24"/>
                      <a:pt x="81" y="24"/>
                    </a:cubicBezTo>
                    <a:cubicBezTo>
                      <a:pt x="81" y="24"/>
                      <a:pt x="81" y="24"/>
                      <a:pt x="81" y="24"/>
                    </a:cubicBezTo>
                    <a:cubicBezTo>
                      <a:pt x="81" y="24"/>
                      <a:pt x="81" y="23"/>
                      <a:pt x="82" y="23"/>
                    </a:cubicBezTo>
                    <a:cubicBezTo>
                      <a:pt x="82" y="23"/>
                      <a:pt x="82" y="23"/>
                      <a:pt x="82" y="23"/>
                    </a:cubicBezTo>
                    <a:cubicBezTo>
                      <a:pt x="82" y="23"/>
                      <a:pt x="82" y="23"/>
                      <a:pt x="82" y="23"/>
                    </a:cubicBezTo>
                    <a:cubicBezTo>
                      <a:pt x="82" y="22"/>
                      <a:pt x="82" y="22"/>
                      <a:pt x="82" y="21"/>
                    </a:cubicBezTo>
                    <a:cubicBezTo>
                      <a:pt x="82" y="21"/>
                      <a:pt x="82" y="21"/>
                      <a:pt x="82" y="21"/>
                    </a:cubicBezTo>
                    <a:cubicBezTo>
                      <a:pt x="82" y="21"/>
                      <a:pt x="82" y="20"/>
                      <a:pt x="83" y="20"/>
                    </a:cubicBezTo>
                    <a:cubicBezTo>
                      <a:pt x="83" y="20"/>
                      <a:pt x="83" y="20"/>
                      <a:pt x="83" y="20"/>
                    </a:cubicBezTo>
                    <a:cubicBezTo>
                      <a:pt x="83" y="20"/>
                      <a:pt x="83" y="20"/>
                      <a:pt x="83" y="20"/>
                    </a:cubicBezTo>
                    <a:cubicBezTo>
                      <a:pt x="83" y="19"/>
                      <a:pt x="83" y="19"/>
                      <a:pt x="83" y="18"/>
                    </a:cubicBezTo>
                    <a:cubicBezTo>
                      <a:pt x="83" y="18"/>
                      <a:pt x="83" y="18"/>
                      <a:pt x="83" y="18"/>
                    </a:cubicBezTo>
                    <a:cubicBezTo>
                      <a:pt x="83" y="18"/>
                      <a:pt x="83" y="18"/>
                      <a:pt x="83" y="18"/>
                    </a:cubicBezTo>
                    <a:cubicBezTo>
                      <a:pt x="83" y="18"/>
                      <a:pt x="84" y="17"/>
                      <a:pt x="84" y="17"/>
                    </a:cubicBezTo>
                    <a:cubicBezTo>
                      <a:pt x="84" y="17"/>
                      <a:pt x="84" y="17"/>
                      <a:pt x="84" y="17"/>
                    </a:cubicBezTo>
                    <a:cubicBezTo>
                      <a:pt x="84" y="17"/>
                      <a:pt x="84" y="17"/>
                      <a:pt x="84" y="17"/>
                    </a:cubicBezTo>
                    <a:cubicBezTo>
                      <a:pt x="84" y="16"/>
                      <a:pt x="84" y="16"/>
                      <a:pt x="85" y="15"/>
                    </a:cubicBezTo>
                    <a:cubicBezTo>
                      <a:pt x="85" y="15"/>
                      <a:pt x="85" y="15"/>
                      <a:pt x="85" y="15"/>
                    </a:cubicBezTo>
                    <a:cubicBezTo>
                      <a:pt x="85" y="15"/>
                      <a:pt x="85" y="15"/>
                      <a:pt x="85" y="15"/>
                    </a:cubicBezTo>
                    <a:cubicBezTo>
                      <a:pt x="85" y="15"/>
                      <a:pt x="85" y="14"/>
                      <a:pt x="85" y="14"/>
                    </a:cubicBezTo>
                    <a:cubicBezTo>
                      <a:pt x="86" y="13"/>
                      <a:pt x="86" y="13"/>
                      <a:pt x="86" y="13"/>
                    </a:cubicBezTo>
                    <a:cubicBezTo>
                      <a:pt x="86" y="13"/>
                      <a:pt x="87" y="12"/>
                      <a:pt x="87" y="12"/>
                    </a:cubicBezTo>
                    <a:cubicBezTo>
                      <a:pt x="87" y="12"/>
                      <a:pt x="87" y="12"/>
                      <a:pt x="88" y="11"/>
                    </a:cubicBezTo>
                    <a:cubicBezTo>
                      <a:pt x="88" y="11"/>
                      <a:pt x="88" y="11"/>
                      <a:pt x="89" y="11"/>
                    </a:cubicBezTo>
                    <a:cubicBezTo>
                      <a:pt x="89" y="10"/>
                      <a:pt x="89" y="10"/>
                      <a:pt x="90" y="10"/>
                    </a:cubicBezTo>
                    <a:cubicBezTo>
                      <a:pt x="90" y="10"/>
                      <a:pt x="90" y="10"/>
                      <a:pt x="90" y="10"/>
                    </a:cubicBezTo>
                    <a:cubicBezTo>
                      <a:pt x="91" y="10"/>
                      <a:pt x="91" y="10"/>
                      <a:pt x="91" y="10"/>
                    </a:cubicBezTo>
                    <a:cubicBezTo>
                      <a:pt x="91" y="10"/>
                      <a:pt x="91" y="10"/>
                      <a:pt x="91" y="10"/>
                    </a:cubicBezTo>
                    <a:cubicBezTo>
                      <a:pt x="114" y="33"/>
                      <a:pt x="114" y="33"/>
                      <a:pt x="114" y="33"/>
                    </a:cubicBezTo>
                    <a:cubicBezTo>
                      <a:pt x="119" y="31"/>
                      <a:pt x="122" y="28"/>
                      <a:pt x="123" y="25"/>
                    </a:cubicBezTo>
                    <a:cubicBezTo>
                      <a:pt x="123" y="22"/>
                      <a:pt x="123" y="22"/>
                      <a:pt x="123" y="22"/>
                    </a:cubicBezTo>
                    <a:cubicBezTo>
                      <a:pt x="123" y="20"/>
                      <a:pt x="123" y="20"/>
                      <a:pt x="123" y="20"/>
                    </a:cubicBezTo>
                    <a:cubicBezTo>
                      <a:pt x="123" y="18"/>
                      <a:pt x="123" y="18"/>
                      <a:pt x="123" y="18"/>
                    </a:cubicBezTo>
                    <a:cubicBezTo>
                      <a:pt x="123" y="16"/>
                      <a:pt x="123" y="16"/>
                      <a:pt x="123" y="16"/>
                    </a:cubicBezTo>
                    <a:cubicBezTo>
                      <a:pt x="122" y="15"/>
                      <a:pt x="122" y="15"/>
                      <a:pt x="122" y="15"/>
                    </a:cubicBezTo>
                    <a:cubicBezTo>
                      <a:pt x="122" y="13"/>
                      <a:pt x="122" y="13"/>
                      <a:pt x="122" y="13"/>
                    </a:cubicBezTo>
                    <a:cubicBezTo>
                      <a:pt x="122" y="12"/>
                      <a:pt x="122" y="12"/>
                      <a:pt x="122" y="12"/>
                    </a:cubicBezTo>
                    <a:cubicBezTo>
                      <a:pt x="122" y="11"/>
                      <a:pt x="122" y="11"/>
                      <a:pt x="122" y="11"/>
                    </a:cubicBezTo>
                    <a:cubicBezTo>
                      <a:pt x="121" y="10"/>
                      <a:pt x="121" y="10"/>
                      <a:pt x="121" y="10"/>
                    </a:cubicBezTo>
                    <a:cubicBezTo>
                      <a:pt x="121" y="9"/>
                      <a:pt x="121" y="9"/>
                      <a:pt x="121" y="9"/>
                    </a:cubicBezTo>
                    <a:cubicBezTo>
                      <a:pt x="121" y="8"/>
                      <a:pt x="121" y="8"/>
                      <a:pt x="121" y="8"/>
                    </a:cubicBezTo>
                    <a:cubicBezTo>
                      <a:pt x="121" y="8"/>
                      <a:pt x="121" y="8"/>
                      <a:pt x="121" y="8"/>
                    </a:cubicBezTo>
                    <a:cubicBezTo>
                      <a:pt x="121" y="8"/>
                      <a:pt x="121" y="8"/>
                      <a:pt x="121" y="8"/>
                    </a:cubicBezTo>
                    <a:cubicBezTo>
                      <a:pt x="120" y="6"/>
                      <a:pt x="120" y="6"/>
                      <a:pt x="120" y="6"/>
                    </a:cubicBezTo>
                    <a:cubicBezTo>
                      <a:pt x="120" y="6"/>
                      <a:pt x="120" y="6"/>
                      <a:pt x="120" y="5"/>
                    </a:cubicBezTo>
                    <a:cubicBezTo>
                      <a:pt x="120" y="5"/>
                      <a:pt x="120" y="4"/>
                      <a:pt x="120" y="4"/>
                    </a:cubicBezTo>
                    <a:cubicBezTo>
                      <a:pt x="120" y="4"/>
                      <a:pt x="119" y="3"/>
                      <a:pt x="119" y="3"/>
                    </a:cubicBezTo>
                    <a:cubicBezTo>
                      <a:pt x="119" y="2"/>
                      <a:pt x="119" y="2"/>
                      <a:pt x="119" y="1"/>
                    </a:cubicBezTo>
                    <a:cubicBezTo>
                      <a:pt x="119" y="1"/>
                      <a:pt x="119" y="1"/>
                      <a:pt x="119" y="0"/>
                    </a:cubicBezTo>
                    <a:cubicBezTo>
                      <a:pt x="119" y="0"/>
                      <a:pt x="119" y="0"/>
                      <a:pt x="119" y="0"/>
                    </a:cubicBezTo>
                    <a:cubicBezTo>
                      <a:pt x="119" y="0"/>
                      <a:pt x="119" y="0"/>
                      <a:pt x="120" y="0"/>
                    </a:cubicBezTo>
                    <a:cubicBezTo>
                      <a:pt x="120" y="0"/>
                      <a:pt x="120" y="0"/>
                      <a:pt x="120" y="0"/>
                    </a:cubicBezTo>
                    <a:cubicBezTo>
                      <a:pt x="120" y="0"/>
                      <a:pt x="121" y="0"/>
                      <a:pt x="121" y="0"/>
                    </a:cubicBezTo>
                    <a:cubicBezTo>
                      <a:pt x="121" y="0"/>
                      <a:pt x="121" y="0"/>
                      <a:pt x="122" y="0"/>
                    </a:cubicBezTo>
                    <a:cubicBezTo>
                      <a:pt x="122" y="0"/>
                      <a:pt x="122" y="0"/>
                      <a:pt x="123" y="0"/>
                    </a:cubicBezTo>
                    <a:cubicBezTo>
                      <a:pt x="123" y="0"/>
                      <a:pt x="123" y="1"/>
                      <a:pt x="124" y="1"/>
                    </a:cubicBezTo>
                    <a:cubicBezTo>
                      <a:pt x="124" y="1"/>
                      <a:pt x="124" y="1"/>
                      <a:pt x="125" y="1"/>
                    </a:cubicBezTo>
                    <a:cubicBezTo>
                      <a:pt x="125" y="2"/>
                      <a:pt x="125" y="2"/>
                      <a:pt x="126" y="2"/>
                    </a:cubicBezTo>
                    <a:cubicBezTo>
                      <a:pt x="126" y="2"/>
                      <a:pt x="127" y="2"/>
                      <a:pt x="127" y="3"/>
                    </a:cubicBezTo>
                    <a:cubicBezTo>
                      <a:pt x="127" y="3"/>
                      <a:pt x="128" y="3"/>
                      <a:pt x="128" y="4"/>
                    </a:cubicBezTo>
                    <a:cubicBezTo>
                      <a:pt x="128" y="4"/>
                      <a:pt x="129" y="4"/>
                      <a:pt x="129" y="4"/>
                    </a:cubicBezTo>
                    <a:cubicBezTo>
                      <a:pt x="130" y="5"/>
                      <a:pt x="130" y="5"/>
                      <a:pt x="130" y="5"/>
                    </a:cubicBezTo>
                    <a:cubicBezTo>
                      <a:pt x="131" y="5"/>
                      <a:pt x="131" y="6"/>
                      <a:pt x="131" y="6"/>
                    </a:cubicBezTo>
                    <a:cubicBezTo>
                      <a:pt x="132" y="6"/>
                      <a:pt x="132" y="7"/>
                      <a:pt x="132" y="7"/>
                    </a:cubicBezTo>
                    <a:cubicBezTo>
                      <a:pt x="132" y="7"/>
                      <a:pt x="132" y="7"/>
                      <a:pt x="132" y="7"/>
                    </a:cubicBezTo>
                    <a:cubicBezTo>
                      <a:pt x="132" y="7"/>
                      <a:pt x="132" y="7"/>
                      <a:pt x="132" y="7"/>
                    </a:cubicBezTo>
                    <a:cubicBezTo>
                      <a:pt x="133" y="7"/>
                      <a:pt x="133" y="7"/>
                      <a:pt x="133" y="8"/>
                    </a:cubicBezTo>
                    <a:cubicBezTo>
                      <a:pt x="133" y="8"/>
                      <a:pt x="133" y="8"/>
                      <a:pt x="133" y="8"/>
                    </a:cubicBezTo>
                    <a:cubicBezTo>
                      <a:pt x="133" y="8"/>
                      <a:pt x="133" y="8"/>
                      <a:pt x="133" y="8"/>
                    </a:cubicBezTo>
                    <a:cubicBezTo>
                      <a:pt x="134" y="8"/>
                      <a:pt x="134" y="9"/>
                      <a:pt x="134" y="9"/>
                    </a:cubicBezTo>
                    <a:cubicBezTo>
                      <a:pt x="134" y="9"/>
                      <a:pt x="134" y="9"/>
                      <a:pt x="134" y="9"/>
                    </a:cubicBezTo>
                    <a:cubicBezTo>
                      <a:pt x="134" y="9"/>
                      <a:pt x="134" y="9"/>
                      <a:pt x="134" y="9"/>
                    </a:cubicBezTo>
                    <a:cubicBezTo>
                      <a:pt x="250" y="125"/>
                      <a:pt x="250" y="125"/>
                      <a:pt x="250" y="125"/>
                    </a:cubicBezTo>
                    <a:cubicBezTo>
                      <a:pt x="251" y="133"/>
                      <a:pt x="252" y="141"/>
                      <a:pt x="252" y="149"/>
                    </a:cubicBezTo>
                    <a:cubicBezTo>
                      <a:pt x="252" y="247"/>
                      <a:pt x="172" y="327"/>
                      <a:pt x="74" y="327"/>
                    </a:cubicBezTo>
                    <a:cubicBezTo>
                      <a:pt x="65" y="327"/>
                      <a:pt x="57" y="326"/>
                      <a:pt x="48" y="325"/>
                    </a:cubicBezTo>
                    <a:close/>
                  </a:path>
                </a:pathLst>
              </a:custGeom>
              <a:solidFill>
                <a:srgbClr val="1E344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46" name="Freeform 194"/>
              <p:cNvSpPr>
                <a:spLocks noEditPoints="1" noChangeArrowheads="1"/>
              </p:cNvSpPr>
              <p:nvPr/>
            </p:nvSpPr>
            <p:spPr bwMode="auto">
              <a:xfrm>
                <a:off x="450" y="110"/>
                <a:ext cx="648" cy="1332"/>
              </a:xfrm>
              <a:custGeom>
                <a:avLst/>
                <a:gdLst>
                  <a:gd name="T0" fmla="*/ 6 w 146"/>
                  <a:gd name="T1" fmla="*/ 275 h 301"/>
                  <a:gd name="T2" fmla="*/ 19 w 146"/>
                  <a:gd name="T3" fmla="*/ 254 h 301"/>
                  <a:gd name="T4" fmla="*/ 20 w 146"/>
                  <a:gd name="T5" fmla="*/ 91 h 301"/>
                  <a:gd name="T6" fmla="*/ 12 w 146"/>
                  <a:gd name="T7" fmla="*/ 61 h 301"/>
                  <a:gd name="T8" fmla="*/ 1 w 146"/>
                  <a:gd name="T9" fmla="*/ 43 h 301"/>
                  <a:gd name="T10" fmla="*/ 6 w 146"/>
                  <a:gd name="T11" fmla="*/ 17 h 301"/>
                  <a:gd name="T12" fmla="*/ 12 w 146"/>
                  <a:gd name="T13" fmla="*/ 13 h 301"/>
                  <a:gd name="T14" fmla="*/ 19 w 146"/>
                  <a:gd name="T15" fmla="*/ 35 h 301"/>
                  <a:gd name="T16" fmla="*/ 43 w 146"/>
                  <a:gd name="T17" fmla="*/ 28 h 301"/>
                  <a:gd name="T18" fmla="*/ 39 w 146"/>
                  <a:gd name="T19" fmla="*/ 4 h 301"/>
                  <a:gd name="T20" fmla="*/ 53 w 146"/>
                  <a:gd name="T21" fmla="*/ 10 h 301"/>
                  <a:gd name="T22" fmla="*/ 64 w 146"/>
                  <a:gd name="T23" fmla="*/ 28 h 301"/>
                  <a:gd name="T24" fmla="*/ 55 w 146"/>
                  <a:gd name="T25" fmla="*/ 55 h 301"/>
                  <a:gd name="T26" fmla="*/ 46 w 146"/>
                  <a:gd name="T27" fmla="*/ 88 h 301"/>
                  <a:gd name="T28" fmla="*/ 44 w 146"/>
                  <a:gd name="T29" fmla="*/ 254 h 301"/>
                  <a:gd name="T30" fmla="*/ 57 w 146"/>
                  <a:gd name="T31" fmla="*/ 275 h 301"/>
                  <a:gd name="T32" fmla="*/ 31 w 146"/>
                  <a:gd name="T33" fmla="*/ 301 h 301"/>
                  <a:gd name="T34" fmla="*/ 6 w 146"/>
                  <a:gd name="T35" fmla="*/ 275 h 301"/>
                  <a:gd name="T36" fmla="*/ 87 w 146"/>
                  <a:gd name="T37" fmla="*/ 275 h 301"/>
                  <a:gd name="T38" fmla="*/ 99 w 146"/>
                  <a:gd name="T39" fmla="*/ 254 h 301"/>
                  <a:gd name="T40" fmla="*/ 100 w 146"/>
                  <a:gd name="T41" fmla="*/ 91 h 301"/>
                  <a:gd name="T42" fmla="*/ 93 w 146"/>
                  <a:gd name="T43" fmla="*/ 61 h 301"/>
                  <a:gd name="T44" fmla="*/ 82 w 146"/>
                  <a:gd name="T45" fmla="*/ 43 h 301"/>
                  <a:gd name="T46" fmla="*/ 86 w 146"/>
                  <a:gd name="T47" fmla="*/ 17 h 301"/>
                  <a:gd name="T48" fmla="*/ 92 w 146"/>
                  <a:gd name="T49" fmla="*/ 13 h 301"/>
                  <a:gd name="T50" fmla="*/ 100 w 146"/>
                  <a:gd name="T51" fmla="*/ 35 h 301"/>
                  <a:gd name="T52" fmla="*/ 124 w 146"/>
                  <a:gd name="T53" fmla="*/ 28 h 301"/>
                  <a:gd name="T54" fmla="*/ 120 w 146"/>
                  <a:gd name="T55" fmla="*/ 4 h 301"/>
                  <a:gd name="T56" fmla="*/ 133 w 146"/>
                  <a:gd name="T57" fmla="*/ 10 h 301"/>
                  <a:gd name="T58" fmla="*/ 144 w 146"/>
                  <a:gd name="T59" fmla="*/ 28 h 301"/>
                  <a:gd name="T60" fmla="*/ 136 w 146"/>
                  <a:gd name="T61" fmla="*/ 55 h 301"/>
                  <a:gd name="T62" fmla="*/ 126 w 146"/>
                  <a:gd name="T63" fmla="*/ 88 h 301"/>
                  <a:gd name="T64" fmla="*/ 125 w 146"/>
                  <a:gd name="T65" fmla="*/ 254 h 301"/>
                  <a:gd name="T66" fmla="*/ 137 w 146"/>
                  <a:gd name="T67" fmla="*/ 275 h 301"/>
                  <a:gd name="T68" fmla="*/ 112 w 146"/>
                  <a:gd name="T69" fmla="*/ 301 h 301"/>
                  <a:gd name="T70" fmla="*/ 87 w 146"/>
                  <a:gd name="T71" fmla="*/ 275 h 301"/>
                  <a:gd name="T72" fmla="*/ 98 w 146"/>
                  <a:gd name="T73" fmla="*/ 275 h 301"/>
                  <a:gd name="T74" fmla="*/ 101 w 146"/>
                  <a:gd name="T75" fmla="*/ 269 h 301"/>
                  <a:gd name="T76" fmla="*/ 105 w 146"/>
                  <a:gd name="T77" fmla="*/ 263 h 301"/>
                  <a:gd name="T78" fmla="*/ 112 w 146"/>
                  <a:gd name="T79" fmla="*/ 263 h 301"/>
                  <a:gd name="T80" fmla="*/ 119 w 146"/>
                  <a:gd name="T81" fmla="*/ 263 h 301"/>
                  <a:gd name="T82" fmla="*/ 123 w 146"/>
                  <a:gd name="T83" fmla="*/ 269 h 301"/>
                  <a:gd name="T84" fmla="*/ 127 w 146"/>
                  <a:gd name="T85" fmla="*/ 275 h 301"/>
                  <a:gd name="T86" fmla="*/ 123 w 146"/>
                  <a:gd name="T87" fmla="*/ 282 h 301"/>
                  <a:gd name="T88" fmla="*/ 119 w 146"/>
                  <a:gd name="T89" fmla="*/ 288 h 301"/>
                  <a:gd name="T90" fmla="*/ 112 w 146"/>
                  <a:gd name="T91" fmla="*/ 288 h 301"/>
                  <a:gd name="T92" fmla="*/ 105 w 146"/>
                  <a:gd name="T93" fmla="*/ 288 h 301"/>
                  <a:gd name="T94" fmla="*/ 101 w 146"/>
                  <a:gd name="T95" fmla="*/ 282 h 301"/>
                  <a:gd name="T96" fmla="*/ 98 w 146"/>
                  <a:gd name="T97" fmla="*/ 275 h 301"/>
                  <a:gd name="T98" fmla="*/ 17 w 146"/>
                  <a:gd name="T99" fmla="*/ 275 h 301"/>
                  <a:gd name="T100" fmla="*/ 21 w 146"/>
                  <a:gd name="T101" fmla="*/ 269 h 301"/>
                  <a:gd name="T102" fmla="*/ 24 w 146"/>
                  <a:gd name="T103" fmla="*/ 263 h 301"/>
                  <a:gd name="T104" fmla="*/ 31 w 146"/>
                  <a:gd name="T105" fmla="*/ 263 h 301"/>
                  <a:gd name="T106" fmla="*/ 39 w 146"/>
                  <a:gd name="T107" fmla="*/ 263 h 301"/>
                  <a:gd name="T108" fmla="*/ 42 w 146"/>
                  <a:gd name="T109" fmla="*/ 269 h 301"/>
                  <a:gd name="T110" fmla="*/ 46 w 146"/>
                  <a:gd name="T111" fmla="*/ 275 h 301"/>
                  <a:gd name="T112" fmla="*/ 42 w 146"/>
                  <a:gd name="T113" fmla="*/ 282 h 301"/>
                  <a:gd name="T114" fmla="*/ 39 w 146"/>
                  <a:gd name="T115" fmla="*/ 288 h 301"/>
                  <a:gd name="T116" fmla="*/ 31 w 146"/>
                  <a:gd name="T117" fmla="*/ 288 h 301"/>
                  <a:gd name="T118" fmla="*/ 24 w 146"/>
                  <a:gd name="T119" fmla="*/ 288 h 301"/>
                  <a:gd name="T120" fmla="*/ 21 w 146"/>
                  <a:gd name="T121" fmla="*/ 282 h 301"/>
                  <a:gd name="T122" fmla="*/ 17 w 146"/>
                  <a:gd name="T123" fmla="*/ 275 h 3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6"/>
                  <a:gd name="T187" fmla="*/ 0 h 301"/>
                  <a:gd name="T188" fmla="*/ 146 w 146"/>
                  <a:gd name="T189" fmla="*/ 301 h 3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6" h="301">
                    <a:moveTo>
                      <a:pt x="6" y="275"/>
                    </a:moveTo>
                    <a:cubicBezTo>
                      <a:pt x="6" y="264"/>
                      <a:pt x="11" y="258"/>
                      <a:pt x="19" y="254"/>
                    </a:cubicBezTo>
                    <a:cubicBezTo>
                      <a:pt x="20" y="91"/>
                      <a:pt x="20" y="91"/>
                      <a:pt x="20" y="91"/>
                    </a:cubicBezTo>
                    <a:cubicBezTo>
                      <a:pt x="19" y="78"/>
                      <a:pt x="18" y="73"/>
                      <a:pt x="12" y="61"/>
                    </a:cubicBezTo>
                    <a:cubicBezTo>
                      <a:pt x="9" y="55"/>
                      <a:pt x="1" y="50"/>
                      <a:pt x="1" y="43"/>
                    </a:cubicBezTo>
                    <a:cubicBezTo>
                      <a:pt x="0" y="33"/>
                      <a:pt x="1" y="25"/>
                      <a:pt x="6" y="17"/>
                    </a:cubicBezTo>
                    <a:cubicBezTo>
                      <a:pt x="7" y="15"/>
                      <a:pt x="11" y="11"/>
                      <a:pt x="12" y="13"/>
                    </a:cubicBezTo>
                    <a:cubicBezTo>
                      <a:pt x="14" y="22"/>
                      <a:pt x="16" y="33"/>
                      <a:pt x="19" y="35"/>
                    </a:cubicBezTo>
                    <a:cubicBezTo>
                      <a:pt x="25" y="41"/>
                      <a:pt x="42" y="35"/>
                      <a:pt x="43" y="28"/>
                    </a:cubicBezTo>
                    <a:cubicBezTo>
                      <a:pt x="44" y="14"/>
                      <a:pt x="41" y="12"/>
                      <a:pt x="39" y="4"/>
                    </a:cubicBezTo>
                    <a:cubicBezTo>
                      <a:pt x="39" y="0"/>
                      <a:pt x="48" y="6"/>
                      <a:pt x="53" y="10"/>
                    </a:cubicBezTo>
                    <a:cubicBezTo>
                      <a:pt x="58" y="15"/>
                      <a:pt x="63" y="22"/>
                      <a:pt x="64" y="28"/>
                    </a:cubicBezTo>
                    <a:cubicBezTo>
                      <a:pt x="65" y="40"/>
                      <a:pt x="62" y="46"/>
                      <a:pt x="55" y="55"/>
                    </a:cubicBezTo>
                    <a:cubicBezTo>
                      <a:pt x="47" y="65"/>
                      <a:pt x="46" y="75"/>
                      <a:pt x="46" y="88"/>
                    </a:cubicBezTo>
                    <a:cubicBezTo>
                      <a:pt x="44" y="254"/>
                      <a:pt x="44" y="254"/>
                      <a:pt x="44" y="254"/>
                    </a:cubicBezTo>
                    <a:cubicBezTo>
                      <a:pt x="52" y="258"/>
                      <a:pt x="57" y="264"/>
                      <a:pt x="57" y="275"/>
                    </a:cubicBezTo>
                    <a:cubicBezTo>
                      <a:pt x="57" y="287"/>
                      <a:pt x="45" y="301"/>
                      <a:pt x="31" y="301"/>
                    </a:cubicBezTo>
                    <a:cubicBezTo>
                      <a:pt x="17" y="301"/>
                      <a:pt x="6" y="287"/>
                      <a:pt x="6" y="275"/>
                    </a:cubicBezTo>
                    <a:close/>
                    <a:moveTo>
                      <a:pt x="87" y="275"/>
                    </a:moveTo>
                    <a:cubicBezTo>
                      <a:pt x="87" y="264"/>
                      <a:pt x="92" y="258"/>
                      <a:pt x="99" y="254"/>
                    </a:cubicBezTo>
                    <a:cubicBezTo>
                      <a:pt x="100" y="91"/>
                      <a:pt x="100" y="91"/>
                      <a:pt x="100" y="91"/>
                    </a:cubicBezTo>
                    <a:cubicBezTo>
                      <a:pt x="100" y="78"/>
                      <a:pt x="99" y="73"/>
                      <a:pt x="93" y="61"/>
                    </a:cubicBezTo>
                    <a:cubicBezTo>
                      <a:pt x="89" y="55"/>
                      <a:pt x="82" y="50"/>
                      <a:pt x="82" y="43"/>
                    </a:cubicBezTo>
                    <a:cubicBezTo>
                      <a:pt x="81" y="33"/>
                      <a:pt x="82" y="25"/>
                      <a:pt x="86" y="17"/>
                    </a:cubicBezTo>
                    <a:cubicBezTo>
                      <a:pt x="88" y="15"/>
                      <a:pt x="92" y="11"/>
                      <a:pt x="92" y="13"/>
                    </a:cubicBezTo>
                    <a:cubicBezTo>
                      <a:pt x="95" y="22"/>
                      <a:pt x="97" y="33"/>
                      <a:pt x="100" y="35"/>
                    </a:cubicBezTo>
                    <a:cubicBezTo>
                      <a:pt x="106" y="41"/>
                      <a:pt x="123" y="35"/>
                      <a:pt x="124" y="28"/>
                    </a:cubicBezTo>
                    <a:cubicBezTo>
                      <a:pt x="124" y="14"/>
                      <a:pt x="121" y="12"/>
                      <a:pt x="120" y="4"/>
                    </a:cubicBezTo>
                    <a:cubicBezTo>
                      <a:pt x="119" y="0"/>
                      <a:pt x="129" y="6"/>
                      <a:pt x="133" y="10"/>
                    </a:cubicBezTo>
                    <a:cubicBezTo>
                      <a:pt x="139" y="15"/>
                      <a:pt x="143" y="22"/>
                      <a:pt x="144" y="28"/>
                    </a:cubicBezTo>
                    <a:cubicBezTo>
                      <a:pt x="146" y="40"/>
                      <a:pt x="143" y="46"/>
                      <a:pt x="136" y="55"/>
                    </a:cubicBezTo>
                    <a:cubicBezTo>
                      <a:pt x="127" y="65"/>
                      <a:pt x="127" y="75"/>
                      <a:pt x="126" y="88"/>
                    </a:cubicBezTo>
                    <a:cubicBezTo>
                      <a:pt x="125" y="254"/>
                      <a:pt x="125" y="254"/>
                      <a:pt x="125" y="254"/>
                    </a:cubicBezTo>
                    <a:cubicBezTo>
                      <a:pt x="132" y="258"/>
                      <a:pt x="137" y="264"/>
                      <a:pt x="137" y="275"/>
                    </a:cubicBezTo>
                    <a:cubicBezTo>
                      <a:pt x="137" y="287"/>
                      <a:pt x="126" y="301"/>
                      <a:pt x="112" y="301"/>
                    </a:cubicBezTo>
                    <a:cubicBezTo>
                      <a:pt x="98" y="301"/>
                      <a:pt x="87" y="287"/>
                      <a:pt x="87" y="275"/>
                    </a:cubicBezTo>
                    <a:close/>
                    <a:moveTo>
                      <a:pt x="98" y="275"/>
                    </a:moveTo>
                    <a:cubicBezTo>
                      <a:pt x="101" y="269"/>
                      <a:pt x="101" y="269"/>
                      <a:pt x="101" y="269"/>
                    </a:cubicBezTo>
                    <a:cubicBezTo>
                      <a:pt x="105" y="263"/>
                      <a:pt x="105" y="263"/>
                      <a:pt x="105" y="263"/>
                    </a:cubicBezTo>
                    <a:cubicBezTo>
                      <a:pt x="112" y="263"/>
                      <a:pt x="112" y="263"/>
                      <a:pt x="112" y="263"/>
                    </a:cubicBezTo>
                    <a:cubicBezTo>
                      <a:pt x="119" y="263"/>
                      <a:pt x="119" y="263"/>
                      <a:pt x="119" y="263"/>
                    </a:cubicBezTo>
                    <a:cubicBezTo>
                      <a:pt x="123" y="269"/>
                      <a:pt x="123" y="269"/>
                      <a:pt x="123" y="269"/>
                    </a:cubicBezTo>
                    <a:cubicBezTo>
                      <a:pt x="127" y="275"/>
                      <a:pt x="127" y="275"/>
                      <a:pt x="127" y="275"/>
                    </a:cubicBezTo>
                    <a:cubicBezTo>
                      <a:pt x="123" y="282"/>
                      <a:pt x="123" y="282"/>
                      <a:pt x="123" y="282"/>
                    </a:cubicBezTo>
                    <a:cubicBezTo>
                      <a:pt x="119" y="288"/>
                      <a:pt x="119" y="288"/>
                      <a:pt x="119" y="288"/>
                    </a:cubicBezTo>
                    <a:cubicBezTo>
                      <a:pt x="112" y="288"/>
                      <a:pt x="112" y="288"/>
                      <a:pt x="112" y="288"/>
                    </a:cubicBezTo>
                    <a:cubicBezTo>
                      <a:pt x="105" y="288"/>
                      <a:pt x="105" y="288"/>
                      <a:pt x="105" y="288"/>
                    </a:cubicBezTo>
                    <a:cubicBezTo>
                      <a:pt x="101" y="282"/>
                      <a:pt x="101" y="282"/>
                      <a:pt x="101" y="282"/>
                    </a:cubicBezTo>
                    <a:cubicBezTo>
                      <a:pt x="98" y="275"/>
                      <a:pt x="98" y="275"/>
                      <a:pt x="98" y="275"/>
                    </a:cubicBezTo>
                    <a:close/>
                    <a:moveTo>
                      <a:pt x="17" y="275"/>
                    </a:moveTo>
                    <a:cubicBezTo>
                      <a:pt x="21" y="269"/>
                      <a:pt x="21" y="269"/>
                      <a:pt x="21" y="269"/>
                    </a:cubicBezTo>
                    <a:cubicBezTo>
                      <a:pt x="24" y="263"/>
                      <a:pt x="24" y="263"/>
                      <a:pt x="24" y="263"/>
                    </a:cubicBezTo>
                    <a:cubicBezTo>
                      <a:pt x="31" y="263"/>
                      <a:pt x="31" y="263"/>
                      <a:pt x="31" y="263"/>
                    </a:cubicBezTo>
                    <a:cubicBezTo>
                      <a:pt x="39" y="263"/>
                      <a:pt x="39" y="263"/>
                      <a:pt x="39" y="263"/>
                    </a:cubicBezTo>
                    <a:cubicBezTo>
                      <a:pt x="42" y="269"/>
                      <a:pt x="42" y="269"/>
                      <a:pt x="42" y="269"/>
                    </a:cubicBezTo>
                    <a:cubicBezTo>
                      <a:pt x="46" y="275"/>
                      <a:pt x="46" y="275"/>
                      <a:pt x="46" y="275"/>
                    </a:cubicBezTo>
                    <a:cubicBezTo>
                      <a:pt x="42" y="282"/>
                      <a:pt x="42" y="282"/>
                      <a:pt x="42" y="282"/>
                    </a:cubicBezTo>
                    <a:cubicBezTo>
                      <a:pt x="39" y="288"/>
                      <a:pt x="39" y="288"/>
                      <a:pt x="39" y="288"/>
                    </a:cubicBezTo>
                    <a:cubicBezTo>
                      <a:pt x="31" y="288"/>
                      <a:pt x="31" y="288"/>
                      <a:pt x="31" y="288"/>
                    </a:cubicBezTo>
                    <a:cubicBezTo>
                      <a:pt x="24" y="288"/>
                      <a:pt x="24" y="288"/>
                      <a:pt x="24" y="288"/>
                    </a:cubicBezTo>
                    <a:cubicBezTo>
                      <a:pt x="21" y="282"/>
                      <a:pt x="21" y="282"/>
                      <a:pt x="21" y="282"/>
                    </a:cubicBezTo>
                    <a:cubicBezTo>
                      <a:pt x="17" y="275"/>
                      <a:pt x="17" y="275"/>
                      <a:pt x="17" y="275"/>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6" name="组合 5"/>
          <p:cNvGrpSpPr/>
          <p:nvPr/>
        </p:nvGrpSpPr>
        <p:grpSpPr>
          <a:xfrm>
            <a:off x="3628149" y="3069386"/>
            <a:ext cx="5143268" cy="453909"/>
            <a:chOff x="4162534" y="3069386"/>
            <a:chExt cx="4607928" cy="453909"/>
          </a:xfrm>
        </p:grpSpPr>
        <p:sp>
          <p:nvSpPr>
            <p:cNvPr id="23" name="任意多边形 22"/>
            <p:cNvSpPr/>
            <p:nvPr/>
          </p:nvSpPr>
          <p:spPr>
            <a:xfrm>
              <a:off x="4262643" y="3069386"/>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F4B63F"/>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ea typeface="宋体" panose="02010600030101010101" pitchFamily="2" charset="-122"/>
                </a:rPr>
                <a:t>液体环境平动和旋转</a:t>
              </a:r>
              <a:r>
                <a:rPr lang="en-US" altLang="zh-CN" sz="2000" b="1" dirty="0" smtClean="0">
                  <a:solidFill>
                    <a:sysClr val="window" lastClr="FFFFFF"/>
                  </a:solidFill>
                  <a:latin typeface="宋体" panose="02010600030101010101" pitchFamily="2" charset="-122"/>
                  <a:ea typeface="宋体" panose="02010600030101010101" pitchFamily="2" charset="-122"/>
                </a:rPr>
                <a:t>2</a:t>
              </a:r>
              <a:r>
                <a:rPr lang="zh-CN" altLang="en-US" sz="2000" b="1" dirty="0" smtClean="0">
                  <a:solidFill>
                    <a:sysClr val="window" lastClr="FFFFFF"/>
                  </a:solidFill>
                  <a:latin typeface="宋体" panose="02010600030101010101" pitchFamily="2" charset="-122"/>
                  <a:ea typeface="宋体" panose="02010600030101010101" pitchFamily="2" charset="-122"/>
                </a:rPr>
                <a:t>个自由度驱动</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4" name="组合 319"/>
            <p:cNvGrpSpPr>
              <a:grpSpLocks/>
            </p:cNvGrpSpPr>
            <p:nvPr/>
          </p:nvGrpSpPr>
          <p:grpSpPr bwMode="auto">
            <a:xfrm>
              <a:off x="4162534" y="3069386"/>
              <a:ext cx="453908" cy="453909"/>
              <a:chOff x="0" y="0"/>
              <a:chExt cx="1150938" cy="1149350"/>
            </a:xfrm>
          </p:grpSpPr>
          <p:sp>
            <p:nvSpPr>
              <p:cNvPr id="32" name="Oval 7"/>
              <p:cNvSpPr>
                <a:spLocks noChangeArrowheads="1"/>
              </p:cNvSpPr>
              <p:nvPr/>
            </p:nvSpPr>
            <p:spPr bwMode="auto">
              <a:xfrm>
                <a:off x="0" y="0"/>
                <a:ext cx="1150938" cy="1149350"/>
              </a:xfrm>
              <a:prstGeom prst="ellipse">
                <a:avLst/>
              </a:prstGeom>
              <a:solidFill>
                <a:srgbClr val="F4B63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3" name="Freeform 274"/>
              <p:cNvSpPr>
                <a:spLocks noChangeArrowheads="1"/>
              </p:cNvSpPr>
              <p:nvPr/>
            </p:nvSpPr>
            <p:spPr bwMode="auto">
              <a:xfrm>
                <a:off x="214313" y="403225"/>
                <a:ext cx="931863" cy="746125"/>
              </a:xfrm>
              <a:custGeom>
                <a:avLst/>
                <a:gdLst>
                  <a:gd name="T0" fmla="*/ 222 w 287"/>
                  <a:gd name="T1" fmla="*/ 3 h 230"/>
                  <a:gd name="T2" fmla="*/ 287 w 287"/>
                  <a:gd name="T3" fmla="*/ 69 h 230"/>
                  <a:gd name="T4" fmla="*/ 111 w 287"/>
                  <a:gd name="T5" fmla="*/ 230 h 230"/>
                  <a:gd name="T6" fmla="*/ 59 w 287"/>
                  <a:gd name="T7" fmla="*/ 223 h 230"/>
                  <a:gd name="T8" fmla="*/ 0 w 287"/>
                  <a:gd name="T9" fmla="*/ 163 h 230"/>
                  <a:gd name="T10" fmla="*/ 31 w 287"/>
                  <a:gd name="T11" fmla="*/ 0 h 230"/>
                  <a:gd name="T12" fmla="*/ 97 w 287"/>
                  <a:gd name="T13" fmla="*/ 66 h 230"/>
                  <a:gd name="T14" fmla="*/ 107 w 287"/>
                  <a:gd name="T15" fmla="*/ 19 h 230"/>
                  <a:gd name="T16" fmla="*/ 175 w 287"/>
                  <a:gd name="T17" fmla="*/ 87 h 230"/>
                  <a:gd name="T18" fmla="*/ 183 w 287"/>
                  <a:gd name="T19" fmla="*/ 56 h 230"/>
                  <a:gd name="T20" fmla="*/ 194 w 287"/>
                  <a:gd name="T21" fmla="*/ 67 h 230"/>
                  <a:gd name="T22" fmla="*/ 196 w 287"/>
                  <a:gd name="T23" fmla="*/ 10 h 230"/>
                  <a:gd name="T24" fmla="*/ 222 w 287"/>
                  <a:gd name="T25" fmla="*/ 3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230"/>
                  <a:gd name="T41" fmla="*/ 287 w 287"/>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230">
                    <a:moveTo>
                      <a:pt x="222" y="3"/>
                    </a:moveTo>
                    <a:cubicBezTo>
                      <a:pt x="287" y="69"/>
                      <a:pt x="287" y="69"/>
                      <a:pt x="287" y="69"/>
                    </a:cubicBezTo>
                    <a:cubicBezTo>
                      <a:pt x="279" y="159"/>
                      <a:pt x="203" y="230"/>
                      <a:pt x="111" y="230"/>
                    </a:cubicBezTo>
                    <a:cubicBezTo>
                      <a:pt x="93" y="230"/>
                      <a:pt x="75" y="228"/>
                      <a:pt x="59" y="223"/>
                    </a:cubicBezTo>
                    <a:cubicBezTo>
                      <a:pt x="0" y="163"/>
                      <a:pt x="0" y="163"/>
                      <a:pt x="0" y="163"/>
                    </a:cubicBezTo>
                    <a:cubicBezTo>
                      <a:pt x="31" y="0"/>
                      <a:pt x="31" y="0"/>
                      <a:pt x="31" y="0"/>
                    </a:cubicBezTo>
                    <a:cubicBezTo>
                      <a:pt x="97" y="66"/>
                      <a:pt x="97" y="66"/>
                      <a:pt x="97" y="66"/>
                    </a:cubicBezTo>
                    <a:cubicBezTo>
                      <a:pt x="107" y="19"/>
                      <a:pt x="107" y="19"/>
                      <a:pt x="107" y="19"/>
                    </a:cubicBezTo>
                    <a:cubicBezTo>
                      <a:pt x="175" y="87"/>
                      <a:pt x="175" y="87"/>
                      <a:pt x="175" y="87"/>
                    </a:cubicBezTo>
                    <a:cubicBezTo>
                      <a:pt x="183" y="56"/>
                      <a:pt x="183" y="56"/>
                      <a:pt x="183" y="56"/>
                    </a:cubicBezTo>
                    <a:cubicBezTo>
                      <a:pt x="194" y="67"/>
                      <a:pt x="194" y="67"/>
                      <a:pt x="194" y="67"/>
                    </a:cubicBezTo>
                    <a:cubicBezTo>
                      <a:pt x="196" y="10"/>
                      <a:pt x="196" y="10"/>
                      <a:pt x="196" y="10"/>
                    </a:cubicBezTo>
                    <a:cubicBezTo>
                      <a:pt x="222" y="3"/>
                      <a:pt x="222" y="3"/>
                      <a:pt x="222" y="3"/>
                    </a:cubicBezTo>
                    <a:close/>
                  </a:path>
                </a:pathLst>
              </a:custGeom>
              <a:solidFill>
                <a:srgbClr val="C991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4" name="Freeform 276"/>
              <p:cNvSpPr>
                <a:spLocks noChangeArrowheads="1"/>
              </p:cNvSpPr>
              <p:nvPr/>
            </p:nvSpPr>
            <p:spPr bwMode="auto">
              <a:xfrm>
                <a:off x="338138" y="633413"/>
                <a:ext cx="101600" cy="298450"/>
              </a:xfrm>
              <a:custGeom>
                <a:avLst/>
                <a:gdLst>
                  <a:gd name="T0" fmla="*/ 0 w 64"/>
                  <a:gd name="T1" fmla="*/ 0 h 188"/>
                  <a:gd name="T2" fmla="*/ 64 w 64"/>
                  <a:gd name="T3" fmla="*/ 0 h 188"/>
                  <a:gd name="T4" fmla="*/ 64 w 64"/>
                  <a:gd name="T5" fmla="*/ 188 h 188"/>
                  <a:gd name="T6" fmla="*/ 0 w 64"/>
                  <a:gd name="T7" fmla="*/ 188 h 188"/>
                  <a:gd name="T8" fmla="*/ 0 w 64"/>
                  <a:gd name="T9" fmla="*/ 0 h 188"/>
                  <a:gd name="T10" fmla="*/ 0 w 64"/>
                  <a:gd name="T11" fmla="*/ 0 h 188"/>
                  <a:gd name="T12" fmla="*/ 0 60000 65536"/>
                  <a:gd name="T13" fmla="*/ 0 60000 65536"/>
                  <a:gd name="T14" fmla="*/ 0 60000 65536"/>
                  <a:gd name="T15" fmla="*/ 0 60000 65536"/>
                  <a:gd name="T16" fmla="*/ 0 60000 65536"/>
                  <a:gd name="T17" fmla="*/ 0 60000 65536"/>
                  <a:gd name="T18" fmla="*/ 0 w 64"/>
                  <a:gd name="T19" fmla="*/ 0 h 188"/>
                  <a:gd name="T20" fmla="*/ 64 w 64"/>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64" h="188">
                    <a:moveTo>
                      <a:pt x="0" y="0"/>
                    </a:moveTo>
                    <a:lnTo>
                      <a:pt x="64" y="0"/>
                    </a:lnTo>
                    <a:lnTo>
                      <a:pt x="64" y="188"/>
                    </a:lnTo>
                    <a:lnTo>
                      <a:pt x="0" y="188"/>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5" name="Freeform 277"/>
              <p:cNvSpPr>
                <a:spLocks noChangeArrowheads="1"/>
              </p:cNvSpPr>
              <p:nvPr/>
            </p:nvSpPr>
            <p:spPr bwMode="auto">
              <a:xfrm>
                <a:off x="461963" y="465138"/>
                <a:ext cx="100013" cy="466725"/>
              </a:xfrm>
              <a:custGeom>
                <a:avLst/>
                <a:gdLst>
                  <a:gd name="T0" fmla="*/ 0 w 63"/>
                  <a:gd name="T1" fmla="*/ 0 h 294"/>
                  <a:gd name="T2" fmla="*/ 63 w 63"/>
                  <a:gd name="T3" fmla="*/ 0 h 294"/>
                  <a:gd name="T4" fmla="*/ 63 w 63"/>
                  <a:gd name="T5" fmla="*/ 294 h 294"/>
                  <a:gd name="T6" fmla="*/ 0 w 63"/>
                  <a:gd name="T7" fmla="*/ 294 h 294"/>
                  <a:gd name="T8" fmla="*/ 0 w 63"/>
                  <a:gd name="T9" fmla="*/ 0 h 294"/>
                  <a:gd name="T10" fmla="*/ 0 w 63"/>
                  <a:gd name="T11" fmla="*/ 0 h 294"/>
                  <a:gd name="T12" fmla="*/ 0 60000 65536"/>
                  <a:gd name="T13" fmla="*/ 0 60000 65536"/>
                  <a:gd name="T14" fmla="*/ 0 60000 65536"/>
                  <a:gd name="T15" fmla="*/ 0 60000 65536"/>
                  <a:gd name="T16" fmla="*/ 0 60000 65536"/>
                  <a:gd name="T17" fmla="*/ 0 60000 65536"/>
                  <a:gd name="T18" fmla="*/ 0 w 63"/>
                  <a:gd name="T19" fmla="*/ 0 h 294"/>
                  <a:gd name="T20" fmla="*/ 63 w 63"/>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63" h="294">
                    <a:moveTo>
                      <a:pt x="0" y="0"/>
                    </a:moveTo>
                    <a:lnTo>
                      <a:pt x="63" y="0"/>
                    </a:lnTo>
                    <a:lnTo>
                      <a:pt x="63" y="294"/>
                    </a:lnTo>
                    <a:lnTo>
                      <a:pt x="0" y="294"/>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6" name="Freeform 278"/>
              <p:cNvSpPr>
                <a:spLocks noChangeArrowheads="1"/>
              </p:cNvSpPr>
              <p:nvPr/>
            </p:nvSpPr>
            <p:spPr bwMode="auto">
              <a:xfrm>
                <a:off x="585788" y="785813"/>
                <a:ext cx="100013" cy="146050"/>
              </a:xfrm>
              <a:custGeom>
                <a:avLst/>
                <a:gdLst>
                  <a:gd name="T0" fmla="*/ 0 w 63"/>
                  <a:gd name="T1" fmla="*/ 0 h 92"/>
                  <a:gd name="T2" fmla="*/ 63 w 63"/>
                  <a:gd name="T3" fmla="*/ 0 h 92"/>
                  <a:gd name="T4" fmla="*/ 63 w 63"/>
                  <a:gd name="T5" fmla="*/ 92 h 92"/>
                  <a:gd name="T6" fmla="*/ 0 w 63"/>
                  <a:gd name="T7" fmla="*/ 92 h 92"/>
                  <a:gd name="T8" fmla="*/ 0 w 63"/>
                  <a:gd name="T9" fmla="*/ 0 h 92"/>
                  <a:gd name="T10" fmla="*/ 0 w 63"/>
                  <a:gd name="T11" fmla="*/ 0 h 92"/>
                  <a:gd name="T12" fmla="*/ 0 60000 65536"/>
                  <a:gd name="T13" fmla="*/ 0 60000 65536"/>
                  <a:gd name="T14" fmla="*/ 0 60000 65536"/>
                  <a:gd name="T15" fmla="*/ 0 60000 65536"/>
                  <a:gd name="T16" fmla="*/ 0 60000 65536"/>
                  <a:gd name="T17" fmla="*/ 0 60000 65536"/>
                  <a:gd name="T18" fmla="*/ 0 w 63"/>
                  <a:gd name="T19" fmla="*/ 0 h 92"/>
                  <a:gd name="T20" fmla="*/ 63 w 63"/>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63" h="92">
                    <a:moveTo>
                      <a:pt x="0" y="0"/>
                    </a:moveTo>
                    <a:lnTo>
                      <a:pt x="63" y="0"/>
                    </a:lnTo>
                    <a:lnTo>
                      <a:pt x="63" y="92"/>
                    </a:lnTo>
                    <a:lnTo>
                      <a:pt x="0" y="92"/>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7" name="Freeform 279"/>
              <p:cNvSpPr>
                <a:spLocks noChangeArrowheads="1"/>
              </p:cNvSpPr>
              <p:nvPr/>
            </p:nvSpPr>
            <p:spPr bwMode="auto">
              <a:xfrm>
                <a:off x="711200" y="584200"/>
                <a:ext cx="98425" cy="347663"/>
              </a:xfrm>
              <a:custGeom>
                <a:avLst/>
                <a:gdLst>
                  <a:gd name="T0" fmla="*/ 0 w 62"/>
                  <a:gd name="T1" fmla="*/ 0 h 219"/>
                  <a:gd name="T2" fmla="*/ 62 w 62"/>
                  <a:gd name="T3" fmla="*/ 0 h 219"/>
                  <a:gd name="T4" fmla="*/ 62 w 62"/>
                  <a:gd name="T5" fmla="*/ 219 h 219"/>
                  <a:gd name="T6" fmla="*/ 0 w 62"/>
                  <a:gd name="T7" fmla="*/ 219 h 219"/>
                  <a:gd name="T8" fmla="*/ 0 w 62"/>
                  <a:gd name="T9" fmla="*/ 0 h 219"/>
                  <a:gd name="T10" fmla="*/ 0 w 62"/>
                  <a:gd name="T11" fmla="*/ 0 h 219"/>
                  <a:gd name="T12" fmla="*/ 0 60000 65536"/>
                  <a:gd name="T13" fmla="*/ 0 60000 65536"/>
                  <a:gd name="T14" fmla="*/ 0 60000 65536"/>
                  <a:gd name="T15" fmla="*/ 0 60000 65536"/>
                  <a:gd name="T16" fmla="*/ 0 60000 65536"/>
                  <a:gd name="T17" fmla="*/ 0 60000 65536"/>
                  <a:gd name="T18" fmla="*/ 0 w 62"/>
                  <a:gd name="T19" fmla="*/ 0 h 219"/>
                  <a:gd name="T20" fmla="*/ 62 w 62"/>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62" h="219">
                    <a:moveTo>
                      <a:pt x="0" y="0"/>
                    </a:moveTo>
                    <a:lnTo>
                      <a:pt x="62" y="0"/>
                    </a:lnTo>
                    <a:lnTo>
                      <a:pt x="62" y="219"/>
                    </a:lnTo>
                    <a:lnTo>
                      <a:pt x="0" y="219"/>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40" name="Freeform 280"/>
              <p:cNvSpPr>
                <a:spLocks noChangeArrowheads="1"/>
              </p:cNvSpPr>
              <p:nvPr/>
            </p:nvSpPr>
            <p:spPr bwMode="auto">
              <a:xfrm>
                <a:off x="835025" y="412750"/>
                <a:ext cx="101600" cy="519113"/>
              </a:xfrm>
              <a:custGeom>
                <a:avLst/>
                <a:gdLst>
                  <a:gd name="T0" fmla="*/ 0 w 64"/>
                  <a:gd name="T1" fmla="*/ 0 h 327"/>
                  <a:gd name="T2" fmla="*/ 64 w 64"/>
                  <a:gd name="T3" fmla="*/ 0 h 327"/>
                  <a:gd name="T4" fmla="*/ 64 w 64"/>
                  <a:gd name="T5" fmla="*/ 327 h 327"/>
                  <a:gd name="T6" fmla="*/ 0 w 64"/>
                  <a:gd name="T7" fmla="*/ 327 h 327"/>
                  <a:gd name="T8" fmla="*/ 0 w 64"/>
                  <a:gd name="T9" fmla="*/ 0 h 327"/>
                  <a:gd name="T10" fmla="*/ 0 w 64"/>
                  <a:gd name="T11" fmla="*/ 0 h 327"/>
                  <a:gd name="T12" fmla="*/ 0 60000 65536"/>
                  <a:gd name="T13" fmla="*/ 0 60000 65536"/>
                  <a:gd name="T14" fmla="*/ 0 60000 65536"/>
                  <a:gd name="T15" fmla="*/ 0 60000 65536"/>
                  <a:gd name="T16" fmla="*/ 0 60000 65536"/>
                  <a:gd name="T17" fmla="*/ 0 60000 65536"/>
                  <a:gd name="T18" fmla="*/ 0 w 64"/>
                  <a:gd name="T19" fmla="*/ 0 h 327"/>
                  <a:gd name="T20" fmla="*/ 64 w 64"/>
                  <a:gd name="T21" fmla="*/ 327 h 327"/>
                </a:gdLst>
                <a:ahLst/>
                <a:cxnLst>
                  <a:cxn ang="T12">
                    <a:pos x="T0" y="T1"/>
                  </a:cxn>
                  <a:cxn ang="T13">
                    <a:pos x="T2" y="T3"/>
                  </a:cxn>
                  <a:cxn ang="T14">
                    <a:pos x="T4" y="T5"/>
                  </a:cxn>
                  <a:cxn ang="T15">
                    <a:pos x="T6" y="T7"/>
                  </a:cxn>
                  <a:cxn ang="T16">
                    <a:pos x="T8" y="T9"/>
                  </a:cxn>
                  <a:cxn ang="T17">
                    <a:pos x="T10" y="T11"/>
                  </a:cxn>
                </a:cxnLst>
                <a:rect l="T18" t="T19" r="T20" b="T21"/>
                <a:pathLst>
                  <a:path w="64" h="327">
                    <a:moveTo>
                      <a:pt x="0" y="0"/>
                    </a:moveTo>
                    <a:lnTo>
                      <a:pt x="64" y="0"/>
                    </a:lnTo>
                    <a:lnTo>
                      <a:pt x="64" y="327"/>
                    </a:lnTo>
                    <a:lnTo>
                      <a:pt x="0" y="327"/>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41" name="Freeform 281"/>
              <p:cNvSpPr>
                <a:spLocks noChangeArrowheads="1"/>
              </p:cNvSpPr>
              <p:nvPr/>
            </p:nvSpPr>
            <p:spPr bwMode="auto">
              <a:xfrm>
                <a:off x="214313" y="403225"/>
                <a:ext cx="101600" cy="528638"/>
              </a:xfrm>
              <a:custGeom>
                <a:avLst/>
                <a:gdLst>
                  <a:gd name="T0" fmla="*/ 0 w 64"/>
                  <a:gd name="T1" fmla="*/ 0 h 333"/>
                  <a:gd name="T2" fmla="*/ 64 w 64"/>
                  <a:gd name="T3" fmla="*/ 0 h 333"/>
                  <a:gd name="T4" fmla="*/ 64 w 64"/>
                  <a:gd name="T5" fmla="*/ 333 h 333"/>
                  <a:gd name="T6" fmla="*/ 0 w 64"/>
                  <a:gd name="T7" fmla="*/ 333 h 333"/>
                  <a:gd name="T8" fmla="*/ 0 w 64"/>
                  <a:gd name="T9" fmla="*/ 0 h 333"/>
                  <a:gd name="T10" fmla="*/ 0 w 64"/>
                  <a:gd name="T11" fmla="*/ 0 h 333"/>
                  <a:gd name="T12" fmla="*/ 0 60000 65536"/>
                  <a:gd name="T13" fmla="*/ 0 60000 65536"/>
                  <a:gd name="T14" fmla="*/ 0 60000 65536"/>
                  <a:gd name="T15" fmla="*/ 0 60000 65536"/>
                  <a:gd name="T16" fmla="*/ 0 60000 65536"/>
                  <a:gd name="T17" fmla="*/ 0 60000 65536"/>
                  <a:gd name="T18" fmla="*/ 0 w 64"/>
                  <a:gd name="T19" fmla="*/ 0 h 333"/>
                  <a:gd name="T20" fmla="*/ 64 w 64"/>
                  <a:gd name="T21" fmla="*/ 333 h 333"/>
                </a:gdLst>
                <a:ahLst/>
                <a:cxnLst>
                  <a:cxn ang="T12">
                    <a:pos x="T0" y="T1"/>
                  </a:cxn>
                  <a:cxn ang="T13">
                    <a:pos x="T2" y="T3"/>
                  </a:cxn>
                  <a:cxn ang="T14">
                    <a:pos x="T4" y="T5"/>
                  </a:cxn>
                  <a:cxn ang="T15">
                    <a:pos x="T6" y="T7"/>
                  </a:cxn>
                  <a:cxn ang="T16">
                    <a:pos x="T8" y="T9"/>
                  </a:cxn>
                  <a:cxn ang="T17">
                    <a:pos x="T10" y="T11"/>
                  </a:cxn>
                </a:cxnLst>
                <a:rect l="T18" t="T19" r="T20" b="T21"/>
                <a:pathLst>
                  <a:path w="64" h="333">
                    <a:moveTo>
                      <a:pt x="0" y="0"/>
                    </a:moveTo>
                    <a:lnTo>
                      <a:pt x="64" y="0"/>
                    </a:lnTo>
                    <a:lnTo>
                      <a:pt x="64" y="333"/>
                    </a:lnTo>
                    <a:lnTo>
                      <a:pt x="0" y="333"/>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5" name="组合 4"/>
          <p:cNvGrpSpPr/>
          <p:nvPr/>
        </p:nvGrpSpPr>
        <p:grpSpPr>
          <a:xfrm>
            <a:off x="3628148" y="2465422"/>
            <a:ext cx="5143269" cy="453909"/>
            <a:chOff x="4162534" y="2465422"/>
            <a:chExt cx="4607928" cy="453909"/>
          </a:xfrm>
        </p:grpSpPr>
        <p:sp>
          <p:nvSpPr>
            <p:cNvPr id="25" name="任意多边形 24"/>
            <p:cNvSpPr/>
            <p:nvPr/>
          </p:nvSpPr>
          <p:spPr>
            <a:xfrm>
              <a:off x="4262643" y="2465422"/>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8AD497"/>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en-US" altLang="zh-CN" sz="2000" b="1" dirty="0" smtClean="0">
                  <a:solidFill>
                    <a:sysClr val="window" lastClr="FFFFFF"/>
                  </a:solidFill>
                  <a:latin typeface="宋体" panose="02010600030101010101" pitchFamily="2" charset="-122"/>
                  <a:ea typeface="宋体" panose="02010600030101010101" pitchFamily="2" charset="-122"/>
                </a:rPr>
                <a:t>4</a:t>
              </a:r>
              <a:r>
                <a:rPr lang="zh-CN" altLang="en-US" sz="2000" b="1" dirty="0" smtClean="0">
                  <a:solidFill>
                    <a:sysClr val="window" lastClr="FFFFFF"/>
                  </a:solidFill>
                  <a:latin typeface="宋体" panose="02010600030101010101" pitchFamily="2" charset="-122"/>
                  <a:ea typeface="宋体" panose="02010600030101010101" pitchFamily="2" charset="-122"/>
                </a:rPr>
                <a:t>线圈作为外磁场，半球体微型机器人</a:t>
              </a:r>
              <a:endParaRPr lang="zh-CN" altLang="en-US" sz="2000" i="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6" name="Group 331"/>
            <p:cNvGrpSpPr>
              <a:grpSpLocks/>
            </p:cNvGrpSpPr>
            <p:nvPr/>
          </p:nvGrpSpPr>
          <p:grpSpPr bwMode="auto">
            <a:xfrm>
              <a:off x="4162534" y="2465422"/>
              <a:ext cx="453908" cy="453909"/>
              <a:chOff x="0" y="0"/>
              <a:chExt cx="1570" cy="1570"/>
            </a:xfrm>
          </p:grpSpPr>
          <p:sp>
            <p:nvSpPr>
              <p:cNvPr id="28" name="Oval 5"/>
              <p:cNvSpPr>
                <a:spLocks noChangeArrowheads="1"/>
              </p:cNvSpPr>
              <p:nvPr/>
            </p:nvSpPr>
            <p:spPr bwMode="auto">
              <a:xfrm>
                <a:off x="0" y="0"/>
                <a:ext cx="1570" cy="1570"/>
              </a:xfrm>
              <a:prstGeom prst="ellipse">
                <a:avLst/>
              </a:prstGeom>
              <a:solidFill>
                <a:srgbClr val="8AD49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29" name="Freeform 6"/>
              <p:cNvSpPr>
                <a:spLocks noChangeArrowheads="1"/>
              </p:cNvSpPr>
              <p:nvPr/>
            </p:nvSpPr>
            <p:spPr bwMode="auto">
              <a:xfrm>
                <a:off x="198" y="260"/>
                <a:ext cx="1338" cy="1297"/>
              </a:xfrm>
              <a:custGeom>
                <a:avLst/>
                <a:gdLst>
                  <a:gd name="T0" fmla="*/ 27 w 302"/>
                  <a:gd name="T1" fmla="*/ 158 h 293"/>
                  <a:gd name="T2" fmla="*/ 21 w 302"/>
                  <a:gd name="T3" fmla="*/ 152 h 293"/>
                  <a:gd name="T4" fmla="*/ 16 w 302"/>
                  <a:gd name="T5" fmla="*/ 145 h 293"/>
                  <a:gd name="T6" fmla="*/ 11 w 302"/>
                  <a:gd name="T7" fmla="*/ 137 h 293"/>
                  <a:gd name="T8" fmla="*/ 7 w 302"/>
                  <a:gd name="T9" fmla="*/ 130 h 293"/>
                  <a:gd name="T10" fmla="*/ 4 w 302"/>
                  <a:gd name="T11" fmla="*/ 121 h 293"/>
                  <a:gd name="T12" fmla="*/ 2 w 302"/>
                  <a:gd name="T13" fmla="*/ 112 h 293"/>
                  <a:gd name="T14" fmla="*/ 1 w 302"/>
                  <a:gd name="T15" fmla="*/ 103 h 293"/>
                  <a:gd name="T16" fmla="*/ 0 w 302"/>
                  <a:gd name="T17" fmla="*/ 94 h 293"/>
                  <a:gd name="T18" fmla="*/ 0 w 302"/>
                  <a:gd name="T19" fmla="*/ 84 h 293"/>
                  <a:gd name="T20" fmla="*/ 2 w 302"/>
                  <a:gd name="T21" fmla="*/ 75 h 293"/>
                  <a:gd name="T22" fmla="*/ 4 w 302"/>
                  <a:gd name="T23" fmla="*/ 66 h 293"/>
                  <a:gd name="T24" fmla="*/ 7 w 302"/>
                  <a:gd name="T25" fmla="*/ 58 h 293"/>
                  <a:gd name="T26" fmla="*/ 11 w 302"/>
                  <a:gd name="T27" fmla="*/ 50 h 293"/>
                  <a:gd name="T28" fmla="*/ 15 w 302"/>
                  <a:gd name="T29" fmla="*/ 42 h 293"/>
                  <a:gd name="T30" fmla="*/ 21 w 302"/>
                  <a:gd name="T31" fmla="*/ 35 h 293"/>
                  <a:gd name="T32" fmla="*/ 26 w 302"/>
                  <a:gd name="T33" fmla="*/ 28 h 293"/>
                  <a:gd name="T34" fmla="*/ 33 w 302"/>
                  <a:gd name="T35" fmla="*/ 22 h 293"/>
                  <a:gd name="T36" fmla="*/ 40 w 302"/>
                  <a:gd name="T37" fmla="*/ 17 h 293"/>
                  <a:gd name="T38" fmla="*/ 48 w 302"/>
                  <a:gd name="T39" fmla="*/ 12 h 293"/>
                  <a:gd name="T40" fmla="*/ 56 w 302"/>
                  <a:gd name="T41" fmla="*/ 8 h 293"/>
                  <a:gd name="T42" fmla="*/ 65 w 302"/>
                  <a:gd name="T43" fmla="*/ 5 h 293"/>
                  <a:gd name="T44" fmla="*/ 74 w 302"/>
                  <a:gd name="T45" fmla="*/ 2 h 293"/>
                  <a:gd name="T46" fmla="*/ 83 w 302"/>
                  <a:gd name="T47" fmla="*/ 1 h 293"/>
                  <a:gd name="T48" fmla="*/ 93 w 302"/>
                  <a:gd name="T49" fmla="*/ 0 h 293"/>
                  <a:gd name="T50" fmla="*/ 102 w 302"/>
                  <a:gd name="T51" fmla="*/ 1 h 293"/>
                  <a:gd name="T52" fmla="*/ 111 w 302"/>
                  <a:gd name="T53" fmla="*/ 2 h 293"/>
                  <a:gd name="T54" fmla="*/ 120 w 302"/>
                  <a:gd name="T55" fmla="*/ 4 h 293"/>
                  <a:gd name="T56" fmla="*/ 128 w 302"/>
                  <a:gd name="T57" fmla="*/ 7 h 293"/>
                  <a:gd name="T58" fmla="*/ 136 w 302"/>
                  <a:gd name="T59" fmla="*/ 11 h 293"/>
                  <a:gd name="T60" fmla="*/ 144 w 302"/>
                  <a:gd name="T61" fmla="*/ 16 h 293"/>
                  <a:gd name="T62" fmla="*/ 151 w 302"/>
                  <a:gd name="T63" fmla="*/ 21 h 293"/>
                  <a:gd name="T64" fmla="*/ 158 w 302"/>
                  <a:gd name="T65" fmla="*/ 27 h 293"/>
                  <a:gd name="T66" fmla="*/ 302 w 302"/>
                  <a:gd name="T67" fmla="*/ 171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2"/>
                  <a:gd name="T103" fmla="*/ 0 h 293"/>
                  <a:gd name="T104" fmla="*/ 302 w 302"/>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2" h="293">
                    <a:moveTo>
                      <a:pt x="162" y="293"/>
                    </a:moveTo>
                    <a:cubicBezTo>
                      <a:pt x="27" y="158"/>
                      <a:pt x="27" y="158"/>
                      <a:pt x="27" y="158"/>
                    </a:cubicBezTo>
                    <a:cubicBezTo>
                      <a:pt x="24" y="155"/>
                      <a:pt x="24" y="155"/>
                      <a:pt x="24" y="155"/>
                    </a:cubicBezTo>
                    <a:cubicBezTo>
                      <a:pt x="21" y="152"/>
                      <a:pt x="21" y="152"/>
                      <a:pt x="21" y="152"/>
                    </a:cubicBezTo>
                    <a:cubicBezTo>
                      <a:pt x="18" y="149"/>
                      <a:pt x="18" y="149"/>
                      <a:pt x="18" y="149"/>
                    </a:cubicBezTo>
                    <a:cubicBezTo>
                      <a:pt x="16" y="145"/>
                      <a:pt x="16" y="145"/>
                      <a:pt x="16" y="145"/>
                    </a:cubicBezTo>
                    <a:cubicBezTo>
                      <a:pt x="13" y="141"/>
                      <a:pt x="13" y="141"/>
                      <a:pt x="13" y="141"/>
                    </a:cubicBezTo>
                    <a:cubicBezTo>
                      <a:pt x="11" y="137"/>
                      <a:pt x="11" y="137"/>
                      <a:pt x="11" y="137"/>
                    </a:cubicBezTo>
                    <a:cubicBezTo>
                      <a:pt x="9" y="134"/>
                      <a:pt x="9" y="134"/>
                      <a:pt x="9" y="134"/>
                    </a:cubicBezTo>
                    <a:cubicBezTo>
                      <a:pt x="7" y="130"/>
                      <a:pt x="7" y="130"/>
                      <a:pt x="7" y="130"/>
                    </a:cubicBezTo>
                    <a:cubicBezTo>
                      <a:pt x="6" y="125"/>
                      <a:pt x="6" y="125"/>
                      <a:pt x="6" y="125"/>
                    </a:cubicBezTo>
                    <a:cubicBezTo>
                      <a:pt x="4" y="121"/>
                      <a:pt x="4" y="121"/>
                      <a:pt x="4" y="121"/>
                    </a:cubicBezTo>
                    <a:cubicBezTo>
                      <a:pt x="3" y="117"/>
                      <a:pt x="3" y="117"/>
                      <a:pt x="3" y="117"/>
                    </a:cubicBezTo>
                    <a:cubicBezTo>
                      <a:pt x="2" y="112"/>
                      <a:pt x="2" y="112"/>
                      <a:pt x="2" y="112"/>
                    </a:cubicBezTo>
                    <a:cubicBezTo>
                      <a:pt x="1" y="108"/>
                      <a:pt x="1" y="108"/>
                      <a:pt x="1" y="108"/>
                    </a:cubicBezTo>
                    <a:cubicBezTo>
                      <a:pt x="1" y="103"/>
                      <a:pt x="1" y="103"/>
                      <a:pt x="1" y="103"/>
                    </a:cubicBezTo>
                    <a:cubicBezTo>
                      <a:pt x="0" y="98"/>
                      <a:pt x="0" y="98"/>
                      <a:pt x="0" y="98"/>
                    </a:cubicBezTo>
                    <a:cubicBezTo>
                      <a:pt x="0" y="94"/>
                      <a:pt x="0" y="94"/>
                      <a:pt x="0" y="94"/>
                    </a:cubicBezTo>
                    <a:cubicBezTo>
                      <a:pt x="0" y="89"/>
                      <a:pt x="0" y="89"/>
                      <a:pt x="0" y="89"/>
                    </a:cubicBezTo>
                    <a:cubicBezTo>
                      <a:pt x="0" y="84"/>
                      <a:pt x="0" y="84"/>
                      <a:pt x="0" y="84"/>
                    </a:cubicBezTo>
                    <a:cubicBezTo>
                      <a:pt x="1" y="80"/>
                      <a:pt x="1" y="80"/>
                      <a:pt x="1" y="80"/>
                    </a:cubicBezTo>
                    <a:cubicBezTo>
                      <a:pt x="2" y="75"/>
                      <a:pt x="2" y="75"/>
                      <a:pt x="2" y="75"/>
                    </a:cubicBezTo>
                    <a:cubicBezTo>
                      <a:pt x="3" y="71"/>
                      <a:pt x="3" y="71"/>
                      <a:pt x="3" y="71"/>
                    </a:cubicBezTo>
                    <a:cubicBezTo>
                      <a:pt x="4" y="66"/>
                      <a:pt x="4" y="66"/>
                      <a:pt x="4" y="66"/>
                    </a:cubicBezTo>
                    <a:cubicBezTo>
                      <a:pt x="5" y="62"/>
                      <a:pt x="5" y="62"/>
                      <a:pt x="5" y="62"/>
                    </a:cubicBezTo>
                    <a:cubicBezTo>
                      <a:pt x="7" y="58"/>
                      <a:pt x="7" y="58"/>
                      <a:pt x="7" y="58"/>
                    </a:cubicBezTo>
                    <a:cubicBezTo>
                      <a:pt x="9" y="54"/>
                      <a:pt x="9" y="54"/>
                      <a:pt x="9" y="54"/>
                    </a:cubicBezTo>
                    <a:cubicBezTo>
                      <a:pt x="11" y="50"/>
                      <a:pt x="11" y="50"/>
                      <a:pt x="11" y="50"/>
                    </a:cubicBezTo>
                    <a:cubicBezTo>
                      <a:pt x="13" y="46"/>
                      <a:pt x="13" y="46"/>
                      <a:pt x="13" y="46"/>
                    </a:cubicBezTo>
                    <a:cubicBezTo>
                      <a:pt x="15" y="42"/>
                      <a:pt x="15" y="42"/>
                      <a:pt x="15" y="42"/>
                    </a:cubicBezTo>
                    <a:cubicBezTo>
                      <a:pt x="18" y="39"/>
                      <a:pt x="18" y="39"/>
                      <a:pt x="18" y="39"/>
                    </a:cubicBezTo>
                    <a:cubicBezTo>
                      <a:pt x="21" y="35"/>
                      <a:pt x="21" y="35"/>
                      <a:pt x="21" y="35"/>
                    </a:cubicBezTo>
                    <a:cubicBezTo>
                      <a:pt x="23" y="32"/>
                      <a:pt x="23" y="32"/>
                      <a:pt x="23" y="32"/>
                    </a:cubicBezTo>
                    <a:cubicBezTo>
                      <a:pt x="26" y="28"/>
                      <a:pt x="26" y="28"/>
                      <a:pt x="26" y="28"/>
                    </a:cubicBezTo>
                    <a:cubicBezTo>
                      <a:pt x="30" y="25"/>
                      <a:pt x="30" y="25"/>
                      <a:pt x="30" y="25"/>
                    </a:cubicBezTo>
                    <a:cubicBezTo>
                      <a:pt x="33" y="22"/>
                      <a:pt x="33" y="22"/>
                      <a:pt x="33" y="22"/>
                    </a:cubicBezTo>
                    <a:cubicBezTo>
                      <a:pt x="36" y="19"/>
                      <a:pt x="36" y="19"/>
                      <a:pt x="36" y="19"/>
                    </a:cubicBezTo>
                    <a:cubicBezTo>
                      <a:pt x="40" y="17"/>
                      <a:pt x="40" y="17"/>
                      <a:pt x="40" y="17"/>
                    </a:cubicBezTo>
                    <a:cubicBezTo>
                      <a:pt x="44" y="14"/>
                      <a:pt x="44" y="14"/>
                      <a:pt x="44" y="14"/>
                    </a:cubicBezTo>
                    <a:cubicBezTo>
                      <a:pt x="48" y="12"/>
                      <a:pt x="48" y="12"/>
                      <a:pt x="48" y="12"/>
                    </a:cubicBezTo>
                    <a:cubicBezTo>
                      <a:pt x="52" y="10"/>
                      <a:pt x="52" y="10"/>
                      <a:pt x="52" y="10"/>
                    </a:cubicBezTo>
                    <a:cubicBezTo>
                      <a:pt x="56" y="8"/>
                      <a:pt x="56" y="8"/>
                      <a:pt x="56" y="8"/>
                    </a:cubicBezTo>
                    <a:cubicBezTo>
                      <a:pt x="60" y="6"/>
                      <a:pt x="60" y="6"/>
                      <a:pt x="60" y="6"/>
                    </a:cubicBezTo>
                    <a:cubicBezTo>
                      <a:pt x="65" y="5"/>
                      <a:pt x="65" y="5"/>
                      <a:pt x="65" y="5"/>
                    </a:cubicBezTo>
                    <a:cubicBezTo>
                      <a:pt x="69" y="3"/>
                      <a:pt x="69" y="3"/>
                      <a:pt x="69" y="3"/>
                    </a:cubicBezTo>
                    <a:cubicBezTo>
                      <a:pt x="74" y="2"/>
                      <a:pt x="74" y="2"/>
                      <a:pt x="74" y="2"/>
                    </a:cubicBezTo>
                    <a:cubicBezTo>
                      <a:pt x="78" y="1"/>
                      <a:pt x="78" y="1"/>
                      <a:pt x="78" y="1"/>
                    </a:cubicBezTo>
                    <a:cubicBezTo>
                      <a:pt x="83" y="1"/>
                      <a:pt x="83" y="1"/>
                      <a:pt x="83" y="1"/>
                    </a:cubicBezTo>
                    <a:cubicBezTo>
                      <a:pt x="88" y="0"/>
                      <a:pt x="88" y="0"/>
                      <a:pt x="88" y="0"/>
                    </a:cubicBezTo>
                    <a:cubicBezTo>
                      <a:pt x="93" y="0"/>
                      <a:pt x="93" y="0"/>
                      <a:pt x="93" y="0"/>
                    </a:cubicBezTo>
                    <a:cubicBezTo>
                      <a:pt x="97" y="0"/>
                      <a:pt x="97" y="0"/>
                      <a:pt x="97" y="0"/>
                    </a:cubicBezTo>
                    <a:cubicBezTo>
                      <a:pt x="102" y="1"/>
                      <a:pt x="102" y="1"/>
                      <a:pt x="102" y="1"/>
                    </a:cubicBezTo>
                    <a:cubicBezTo>
                      <a:pt x="106" y="1"/>
                      <a:pt x="106" y="1"/>
                      <a:pt x="106" y="1"/>
                    </a:cubicBezTo>
                    <a:cubicBezTo>
                      <a:pt x="111" y="2"/>
                      <a:pt x="111" y="2"/>
                      <a:pt x="111" y="2"/>
                    </a:cubicBezTo>
                    <a:cubicBezTo>
                      <a:pt x="115" y="3"/>
                      <a:pt x="115" y="3"/>
                      <a:pt x="115" y="3"/>
                    </a:cubicBezTo>
                    <a:cubicBezTo>
                      <a:pt x="120" y="4"/>
                      <a:pt x="120" y="4"/>
                      <a:pt x="120" y="4"/>
                    </a:cubicBezTo>
                    <a:cubicBezTo>
                      <a:pt x="124" y="6"/>
                      <a:pt x="124" y="6"/>
                      <a:pt x="124" y="6"/>
                    </a:cubicBezTo>
                    <a:cubicBezTo>
                      <a:pt x="128" y="7"/>
                      <a:pt x="128" y="7"/>
                      <a:pt x="128" y="7"/>
                    </a:cubicBezTo>
                    <a:cubicBezTo>
                      <a:pt x="132" y="9"/>
                      <a:pt x="132" y="9"/>
                      <a:pt x="132" y="9"/>
                    </a:cubicBezTo>
                    <a:cubicBezTo>
                      <a:pt x="136" y="11"/>
                      <a:pt x="136" y="11"/>
                      <a:pt x="136" y="11"/>
                    </a:cubicBezTo>
                    <a:cubicBezTo>
                      <a:pt x="140" y="13"/>
                      <a:pt x="140" y="13"/>
                      <a:pt x="140" y="13"/>
                    </a:cubicBezTo>
                    <a:cubicBezTo>
                      <a:pt x="144" y="16"/>
                      <a:pt x="144" y="16"/>
                      <a:pt x="144" y="16"/>
                    </a:cubicBezTo>
                    <a:cubicBezTo>
                      <a:pt x="148" y="18"/>
                      <a:pt x="148" y="18"/>
                      <a:pt x="148" y="18"/>
                    </a:cubicBezTo>
                    <a:cubicBezTo>
                      <a:pt x="151" y="21"/>
                      <a:pt x="151" y="21"/>
                      <a:pt x="151" y="21"/>
                    </a:cubicBezTo>
                    <a:cubicBezTo>
                      <a:pt x="155" y="24"/>
                      <a:pt x="155" y="24"/>
                      <a:pt x="155" y="24"/>
                    </a:cubicBezTo>
                    <a:cubicBezTo>
                      <a:pt x="158" y="27"/>
                      <a:pt x="158" y="27"/>
                      <a:pt x="158" y="27"/>
                    </a:cubicBezTo>
                    <a:cubicBezTo>
                      <a:pt x="161" y="30"/>
                      <a:pt x="161" y="30"/>
                      <a:pt x="161" y="30"/>
                    </a:cubicBezTo>
                    <a:cubicBezTo>
                      <a:pt x="302" y="171"/>
                      <a:pt x="302" y="171"/>
                      <a:pt x="302" y="171"/>
                    </a:cubicBezTo>
                    <a:cubicBezTo>
                      <a:pt x="282" y="234"/>
                      <a:pt x="228" y="282"/>
                      <a:pt x="162" y="293"/>
                    </a:cubicBezTo>
                    <a:close/>
                  </a:path>
                </a:pathLst>
              </a:custGeom>
              <a:solidFill>
                <a:srgbClr val="5BA66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0" name="Freeform 72"/>
              <p:cNvSpPr>
                <a:spLocks noEditPoints="1" noChangeArrowheads="1"/>
              </p:cNvSpPr>
              <p:nvPr/>
            </p:nvSpPr>
            <p:spPr bwMode="auto">
              <a:xfrm>
                <a:off x="340" y="403"/>
                <a:ext cx="890" cy="832"/>
              </a:xfrm>
              <a:custGeom>
                <a:avLst/>
                <a:gdLst>
                  <a:gd name="T0" fmla="*/ 83 w 201"/>
                  <a:gd name="T1" fmla="*/ 63 h 188"/>
                  <a:gd name="T2" fmla="*/ 121 w 201"/>
                  <a:gd name="T3" fmla="*/ 52 h 188"/>
                  <a:gd name="T4" fmla="*/ 98 w 201"/>
                  <a:gd name="T5" fmla="*/ 78 h 188"/>
                  <a:gd name="T6" fmla="*/ 193 w 201"/>
                  <a:gd name="T7" fmla="*/ 165 h 188"/>
                  <a:gd name="T8" fmla="*/ 198 w 201"/>
                  <a:gd name="T9" fmla="*/ 126 h 188"/>
                  <a:gd name="T10" fmla="*/ 193 w 201"/>
                  <a:gd name="T11" fmla="*/ 165 h 188"/>
                  <a:gd name="T12" fmla="*/ 188 w 201"/>
                  <a:gd name="T13" fmla="*/ 108 h 188"/>
                  <a:gd name="T14" fmla="*/ 154 w 201"/>
                  <a:gd name="T15" fmla="*/ 91 h 188"/>
                  <a:gd name="T16" fmla="*/ 134 w 201"/>
                  <a:gd name="T17" fmla="*/ 95 h 188"/>
                  <a:gd name="T18" fmla="*/ 139 w 201"/>
                  <a:gd name="T19" fmla="*/ 126 h 188"/>
                  <a:gd name="T20" fmla="*/ 134 w 201"/>
                  <a:gd name="T21" fmla="*/ 95 h 188"/>
                  <a:gd name="T22" fmla="*/ 103 w 201"/>
                  <a:gd name="T23" fmla="*/ 141 h 188"/>
                  <a:gd name="T24" fmla="*/ 119 w 201"/>
                  <a:gd name="T25" fmla="*/ 176 h 188"/>
                  <a:gd name="T26" fmla="*/ 103 w 201"/>
                  <a:gd name="T27" fmla="*/ 141 h 188"/>
                  <a:gd name="T28" fmla="*/ 137 w 201"/>
                  <a:gd name="T29" fmla="*/ 186 h 188"/>
                  <a:gd name="T30" fmla="*/ 179 w 201"/>
                  <a:gd name="T31" fmla="*/ 179 h 188"/>
                  <a:gd name="T32" fmla="*/ 137 w 201"/>
                  <a:gd name="T33" fmla="*/ 186 h 188"/>
                  <a:gd name="T34" fmla="*/ 149 w 201"/>
                  <a:gd name="T35" fmla="*/ 127 h 188"/>
                  <a:gd name="T36" fmla="*/ 153 w 201"/>
                  <a:gd name="T37" fmla="*/ 153 h 188"/>
                  <a:gd name="T38" fmla="*/ 149 w 201"/>
                  <a:gd name="T39" fmla="*/ 127 h 188"/>
                  <a:gd name="T40" fmla="*/ 43 w 201"/>
                  <a:gd name="T41" fmla="*/ 119 h 188"/>
                  <a:gd name="T42" fmla="*/ 81 w 201"/>
                  <a:gd name="T43" fmla="*/ 98 h 188"/>
                  <a:gd name="T44" fmla="*/ 70 w 201"/>
                  <a:gd name="T45" fmla="*/ 121 h 188"/>
                  <a:gd name="T46" fmla="*/ 0 w 201"/>
                  <a:gd name="T47" fmla="*/ 64 h 188"/>
                  <a:gd name="T48" fmla="*/ 40 w 201"/>
                  <a:gd name="T49" fmla="*/ 70 h 188"/>
                  <a:gd name="T50" fmla="*/ 1 w 201"/>
                  <a:gd name="T51" fmla="*/ 71 h 188"/>
                  <a:gd name="T52" fmla="*/ 39 w 201"/>
                  <a:gd name="T53" fmla="*/ 4 h 188"/>
                  <a:gd name="T54" fmla="*/ 45 w 201"/>
                  <a:gd name="T55" fmla="*/ 44 h 188"/>
                  <a:gd name="T56" fmla="*/ 39 w 201"/>
                  <a:gd name="T57" fmla="*/ 4 h 188"/>
                  <a:gd name="T58" fmla="*/ 58 w 201"/>
                  <a:gd name="T59" fmla="*/ 45 h 188"/>
                  <a:gd name="T60" fmla="*/ 64 w 201"/>
                  <a:gd name="T61" fmla="*/ 77 h 188"/>
                  <a:gd name="T62" fmla="*/ 58 w 201"/>
                  <a:gd name="T63" fmla="*/ 45 h 188"/>
                  <a:gd name="T64" fmla="*/ 107 w 201"/>
                  <a:gd name="T65" fmla="*/ 22 h 188"/>
                  <a:gd name="T66" fmla="*/ 64 w 201"/>
                  <a:gd name="T67" fmla="*/ 0 h 1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1"/>
                  <a:gd name="T103" fmla="*/ 0 h 188"/>
                  <a:gd name="T104" fmla="*/ 201 w 201"/>
                  <a:gd name="T105" fmla="*/ 188 h 1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1" h="188">
                    <a:moveTo>
                      <a:pt x="98" y="78"/>
                    </a:moveTo>
                    <a:cubicBezTo>
                      <a:pt x="83" y="63"/>
                      <a:pt x="83" y="63"/>
                      <a:pt x="83" y="63"/>
                    </a:cubicBezTo>
                    <a:cubicBezTo>
                      <a:pt x="120" y="45"/>
                      <a:pt x="120" y="45"/>
                      <a:pt x="120" y="45"/>
                    </a:cubicBezTo>
                    <a:cubicBezTo>
                      <a:pt x="120" y="47"/>
                      <a:pt x="121" y="49"/>
                      <a:pt x="121" y="52"/>
                    </a:cubicBezTo>
                    <a:cubicBezTo>
                      <a:pt x="122" y="56"/>
                      <a:pt x="122" y="59"/>
                      <a:pt x="122" y="63"/>
                    </a:cubicBezTo>
                    <a:cubicBezTo>
                      <a:pt x="113" y="67"/>
                      <a:pt x="105" y="72"/>
                      <a:pt x="98" y="78"/>
                    </a:cubicBezTo>
                    <a:close/>
                    <a:moveTo>
                      <a:pt x="193" y="165"/>
                    </a:moveTo>
                    <a:cubicBezTo>
                      <a:pt x="193" y="165"/>
                      <a:pt x="193" y="165"/>
                      <a:pt x="193" y="165"/>
                    </a:cubicBezTo>
                    <a:cubicBezTo>
                      <a:pt x="168" y="141"/>
                      <a:pt x="168" y="141"/>
                      <a:pt x="168" y="141"/>
                    </a:cubicBezTo>
                    <a:cubicBezTo>
                      <a:pt x="198" y="126"/>
                      <a:pt x="198" y="126"/>
                      <a:pt x="198" y="126"/>
                    </a:cubicBezTo>
                    <a:cubicBezTo>
                      <a:pt x="198" y="128"/>
                      <a:pt x="199" y="130"/>
                      <a:pt x="199" y="132"/>
                    </a:cubicBezTo>
                    <a:cubicBezTo>
                      <a:pt x="201" y="144"/>
                      <a:pt x="198" y="155"/>
                      <a:pt x="193" y="165"/>
                    </a:cubicBezTo>
                    <a:close/>
                    <a:moveTo>
                      <a:pt x="188" y="108"/>
                    </a:moveTo>
                    <a:cubicBezTo>
                      <a:pt x="188" y="108"/>
                      <a:pt x="188" y="108"/>
                      <a:pt x="188" y="108"/>
                    </a:cubicBezTo>
                    <a:cubicBezTo>
                      <a:pt x="159" y="123"/>
                      <a:pt x="159" y="123"/>
                      <a:pt x="159" y="123"/>
                    </a:cubicBezTo>
                    <a:cubicBezTo>
                      <a:pt x="154" y="91"/>
                      <a:pt x="154" y="91"/>
                      <a:pt x="154" y="91"/>
                    </a:cubicBezTo>
                    <a:cubicBezTo>
                      <a:pt x="167" y="92"/>
                      <a:pt x="180" y="99"/>
                      <a:pt x="188" y="108"/>
                    </a:cubicBezTo>
                    <a:close/>
                    <a:moveTo>
                      <a:pt x="134" y="95"/>
                    </a:moveTo>
                    <a:cubicBezTo>
                      <a:pt x="134" y="95"/>
                      <a:pt x="134" y="95"/>
                      <a:pt x="134" y="95"/>
                    </a:cubicBezTo>
                    <a:cubicBezTo>
                      <a:pt x="139" y="126"/>
                      <a:pt x="139" y="126"/>
                      <a:pt x="139" y="126"/>
                    </a:cubicBezTo>
                    <a:cubicBezTo>
                      <a:pt x="107" y="121"/>
                      <a:pt x="107" y="121"/>
                      <a:pt x="107" y="121"/>
                    </a:cubicBezTo>
                    <a:cubicBezTo>
                      <a:pt x="112" y="109"/>
                      <a:pt x="121" y="100"/>
                      <a:pt x="134" y="95"/>
                    </a:cubicBezTo>
                    <a:close/>
                    <a:moveTo>
                      <a:pt x="103" y="141"/>
                    </a:moveTo>
                    <a:cubicBezTo>
                      <a:pt x="103" y="141"/>
                      <a:pt x="103" y="141"/>
                      <a:pt x="103" y="141"/>
                    </a:cubicBezTo>
                    <a:cubicBezTo>
                      <a:pt x="135" y="146"/>
                      <a:pt x="135" y="146"/>
                      <a:pt x="135" y="146"/>
                    </a:cubicBezTo>
                    <a:cubicBezTo>
                      <a:pt x="119" y="176"/>
                      <a:pt x="119" y="176"/>
                      <a:pt x="119" y="176"/>
                    </a:cubicBezTo>
                    <a:cubicBezTo>
                      <a:pt x="111" y="168"/>
                      <a:pt x="106" y="159"/>
                      <a:pt x="104" y="147"/>
                    </a:cubicBezTo>
                    <a:cubicBezTo>
                      <a:pt x="103" y="145"/>
                      <a:pt x="103" y="143"/>
                      <a:pt x="103" y="141"/>
                    </a:cubicBezTo>
                    <a:close/>
                    <a:moveTo>
                      <a:pt x="137" y="186"/>
                    </a:moveTo>
                    <a:cubicBezTo>
                      <a:pt x="137" y="186"/>
                      <a:pt x="137" y="186"/>
                      <a:pt x="137" y="186"/>
                    </a:cubicBezTo>
                    <a:cubicBezTo>
                      <a:pt x="153" y="155"/>
                      <a:pt x="153" y="155"/>
                      <a:pt x="153" y="155"/>
                    </a:cubicBezTo>
                    <a:cubicBezTo>
                      <a:pt x="179" y="179"/>
                      <a:pt x="179" y="179"/>
                      <a:pt x="179" y="179"/>
                    </a:cubicBezTo>
                    <a:cubicBezTo>
                      <a:pt x="173" y="183"/>
                      <a:pt x="166" y="186"/>
                      <a:pt x="159" y="187"/>
                    </a:cubicBezTo>
                    <a:cubicBezTo>
                      <a:pt x="151" y="188"/>
                      <a:pt x="144" y="188"/>
                      <a:pt x="137" y="186"/>
                    </a:cubicBezTo>
                    <a:close/>
                    <a:moveTo>
                      <a:pt x="149" y="127"/>
                    </a:moveTo>
                    <a:cubicBezTo>
                      <a:pt x="149" y="127"/>
                      <a:pt x="149" y="127"/>
                      <a:pt x="149" y="127"/>
                    </a:cubicBezTo>
                    <a:cubicBezTo>
                      <a:pt x="156" y="126"/>
                      <a:pt x="163" y="131"/>
                      <a:pt x="164" y="138"/>
                    </a:cubicBezTo>
                    <a:cubicBezTo>
                      <a:pt x="165" y="145"/>
                      <a:pt x="161" y="151"/>
                      <a:pt x="153" y="153"/>
                    </a:cubicBezTo>
                    <a:cubicBezTo>
                      <a:pt x="146" y="154"/>
                      <a:pt x="140" y="149"/>
                      <a:pt x="139" y="142"/>
                    </a:cubicBezTo>
                    <a:cubicBezTo>
                      <a:pt x="137" y="135"/>
                      <a:pt x="142" y="128"/>
                      <a:pt x="149" y="127"/>
                    </a:cubicBezTo>
                    <a:close/>
                    <a:moveTo>
                      <a:pt x="43" y="119"/>
                    </a:moveTo>
                    <a:cubicBezTo>
                      <a:pt x="43" y="119"/>
                      <a:pt x="43" y="119"/>
                      <a:pt x="43" y="119"/>
                    </a:cubicBezTo>
                    <a:cubicBezTo>
                      <a:pt x="63" y="81"/>
                      <a:pt x="63" y="81"/>
                      <a:pt x="63" y="81"/>
                    </a:cubicBezTo>
                    <a:cubicBezTo>
                      <a:pt x="81" y="98"/>
                      <a:pt x="81" y="98"/>
                      <a:pt x="81" y="98"/>
                    </a:cubicBezTo>
                    <a:cubicBezTo>
                      <a:pt x="77" y="105"/>
                      <a:pt x="73" y="113"/>
                      <a:pt x="72" y="121"/>
                    </a:cubicBezTo>
                    <a:cubicBezTo>
                      <a:pt x="71" y="121"/>
                      <a:pt x="71" y="121"/>
                      <a:pt x="70" y="121"/>
                    </a:cubicBezTo>
                    <a:cubicBezTo>
                      <a:pt x="61" y="123"/>
                      <a:pt x="52" y="122"/>
                      <a:pt x="43" y="119"/>
                    </a:cubicBezTo>
                    <a:close/>
                    <a:moveTo>
                      <a:pt x="0" y="64"/>
                    </a:moveTo>
                    <a:cubicBezTo>
                      <a:pt x="0" y="64"/>
                      <a:pt x="0" y="64"/>
                      <a:pt x="0" y="64"/>
                    </a:cubicBezTo>
                    <a:cubicBezTo>
                      <a:pt x="40" y="70"/>
                      <a:pt x="40" y="70"/>
                      <a:pt x="40" y="70"/>
                    </a:cubicBezTo>
                    <a:cubicBezTo>
                      <a:pt x="20" y="107"/>
                      <a:pt x="20" y="107"/>
                      <a:pt x="20" y="107"/>
                    </a:cubicBezTo>
                    <a:cubicBezTo>
                      <a:pt x="10" y="98"/>
                      <a:pt x="3" y="85"/>
                      <a:pt x="1" y="71"/>
                    </a:cubicBezTo>
                    <a:cubicBezTo>
                      <a:pt x="0" y="68"/>
                      <a:pt x="0" y="66"/>
                      <a:pt x="0" y="64"/>
                    </a:cubicBezTo>
                    <a:close/>
                    <a:moveTo>
                      <a:pt x="39" y="4"/>
                    </a:moveTo>
                    <a:cubicBezTo>
                      <a:pt x="39" y="4"/>
                      <a:pt x="39" y="4"/>
                      <a:pt x="39" y="4"/>
                    </a:cubicBezTo>
                    <a:cubicBezTo>
                      <a:pt x="45" y="44"/>
                      <a:pt x="45" y="44"/>
                      <a:pt x="45" y="44"/>
                    </a:cubicBezTo>
                    <a:cubicBezTo>
                      <a:pt x="5" y="38"/>
                      <a:pt x="5" y="38"/>
                      <a:pt x="5" y="38"/>
                    </a:cubicBezTo>
                    <a:cubicBezTo>
                      <a:pt x="11" y="23"/>
                      <a:pt x="23" y="11"/>
                      <a:pt x="39" y="4"/>
                    </a:cubicBezTo>
                    <a:close/>
                    <a:moveTo>
                      <a:pt x="58" y="45"/>
                    </a:moveTo>
                    <a:cubicBezTo>
                      <a:pt x="58" y="45"/>
                      <a:pt x="58" y="45"/>
                      <a:pt x="58" y="45"/>
                    </a:cubicBezTo>
                    <a:cubicBezTo>
                      <a:pt x="67" y="44"/>
                      <a:pt x="76" y="50"/>
                      <a:pt x="77" y="59"/>
                    </a:cubicBezTo>
                    <a:cubicBezTo>
                      <a:pt x="79" y="68"/>
                      <a:pt x="72" y="76"/>
                      <a:pt x="64" y="77"/>
                    </a:cubicBezTo>
                    <a:cubicBezTo>
                      <a:pt x="55" y="79"/>
                      <a:pt x="46" y="73"/>
                      <a:pt x="45" y="64"/>
                    </a:cubicBezTo>
                    <a:cubicBezTo>
                      <a:pt x="43" y="55"/>
                      <a:pt x="49" y="46"/>
                      <a:pt x="58" y="45"/>
                    </a:cubicBezTo>
                    <a:close/>
                    <a:moveTo>
                      <a:pt x="107" y="22"/>
                    </a:moveTo>
                    <a:cubicBezTo>
                      <a:pt x="107" y="22"/>
                      <a:pt x="107" y="22"/>
                      <a:pt x="107" y="22"/>
                    </a:cubicBezTo>
                    <a:cubicBezTo>
                      <a:pt x="71" y="40"/>
                      <a:pt x="71" y="40"/>
                      <a:pt x="71" y="40"/>
                    </a:cubicBezTo>
                    <a:cubicBezTo>
                      <a:pt x="64" y="0"/>
                      <a:pt x="64" y="0"/>
                      <a:pt x="64" y="0"/>
                    </a:cubicBezTo>
                    <a:cubicBezTo>
                      <a:pt x="81" y="1"/>
                      <a:pt x="97" y="9"/>
                      <a:pt x="107" y="22"/>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31" name="Freeform 73"/>
              <p:cNvSpPr>
                <a:spLocks noEditPoints="1" noChangeArrowheads="1"/>
              </p:cNvSpPr>
              <p:nvPr/>
            </p:nvSpPr>
            <p:spPr bwMode="auto">
              <a:xfrm>
                <a:off x="168" y="230"/>
                <a:ext cx="1190" cy="1142"/>
              </a:xfrm>
              <a:custGeom>
                <a:avLst/>
                <a:gdLst>
                  <a:gd name="T0" fmla="*/ 179 w 269"/>
                  <a:gd name="T1" fmla="*/ 106 h 258"/>
                  <a:gd name="T2" fmla="*/ 263 w 269"/>
                  <a:gd name="T3" fmla="*/ 167 h 258"/>
                  <a:gd name="T4" fmla="*/ 202 w 269"/>
                  <a:gd name="T5" fmla="*/ 251 h 258"/>
                  <a:gd name="T6" fmla="*/ 118 w 269"/>
                  <a:gd name="T7" fmla="*/ 190 h 258"/>
                  <a:gd name="T8" fmla="*/ 179 w 269"/>
                  <a:gd name="T9" fmla="*/ 106 h 258"/>
                  <a:gd name="T10" fmla="*/ 89 w 269"/>
                  <a:gd name="T11" fmla="*/ 34 h 258"/>
                  <a:gd name="T12" fmla="*/ 166 w 269"/>
                  <a:gd name="T13" fmla="*/ 90 h 258"/>
                  <a:gd name="T14" fmla="*/ 167 w 269"/>
                  <a:gd name="T15" fmla="*/ 100 h 258"/>
                  <a:gd name="T16" fmla="*/ 178 w 269"/>
                  <a:gd name="T17" fmla="*/ 98 h 258"/>
                  <a:gd name="T18" fmla="*/ 193 w 269"/>
                  <a:gd name="T19" fmla="*/ 97 h 258"/>
                  <a:gd name="T20" fmla="*/ 192 w 269"/>
                  <a:gd name="T21" fmla="*/ 86 h 258"/>
                  <a:gd name="T22" fmla="*/ 85 w 269"/>
                  <a:gd name="T23" fmla="*/ 8 h 258"/>
                  <a:gd name="T24" fmla="*/ 8 w 269"/>
                  <a:gd name="T25" fmla="*/ 115 h 258"/>
                  <a:gd name="T26" fmla="*/ 110 w 269"/>
                  <a:gd name="T27" fmla="*/ 193 h 258"/>
                  <a:gd name="T28" fmla="*/ 109 w 269"/>
                  <a:gd name="T29" fmla="*/ 191 h 258"/>
                  <a:gd name="T30" fmla="*/ 109 w 269"/>
                  <a:gd name="T31" fmla="*/ 167 h 258"/>
                  <a:gd name="T32" fmla="*/ 33 w 269"/>
                  <a:gd name="T33" fmla="*/ 111 h 258"/>
                  <a:gd name="T34" fmla="*/ 89 w 269"/>
                  <a:gd name="T35" fmla="*/ 34 h 258"/>
                  <a:gd name="T36" fmla="*/ 182 w 269"/>
                  <a:gd name="T37" fmla="*/ 126 h 258"/>
                  <a:gd name="T38" fmla="*/ 243 w 269"/>
                  <a:gd name="T39" fmla="*/ 170 h 258"/>
                  <a:gd name="T40" fmla="*/ 199 w 269"/>
                  <a:gd name="T41" fmla="*/ 231 h 258"/>
                  <a:gd name="T42" fmla="*/ 138 w 269"/>
                  <a:gd name="T43" fmla="*/ 187 h 258"/>
                  <a:gd name="T44" fmla="*/ 182 w 269"/>
                  <a:gd name="T45" fmla="*/ 126 h 2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9"/>
                  <a:gd name="T70" fmla="*/ 0 h 258"/>
                  <a:gd name="T71" fmla="*/ 269 w 269"/>
                  <a:gd name="T72" fmla="*/ 258 h 2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9" h="258">
                    <a:moveTo>
                      <a:pt x="179" y="106"/>
                    </a:moveTo>
                    <a:cubicBezTo>
                      <a:pt x="219" y="100"/>
                      <a:pt x="257" y="127"/>
                      <a:pt x="263" y="167"/>
                    </a:cubicBezTo>
                    <a:cubicBezTo>
                      <a:pt x="269" y="207"/>
                      <a:pt x="242" y="245"/>
                      <a:pt x="202" y="251"/>
                    </a:cubicBezTo>
                    <a:cubicBezTo>
                      <a:pt x="162" y="258"/>
                      <a:pt x="124" y="230"/>
                      <a:pt x="118" y="190"/>
                    </a:cubicBezTo>
                    <a:cubicBezTo>
                      <a:pt x="111" y="150"/>
                      <a:pt x="139" y="112"/>
                      <a:pt x="179" y="106"/>
                    </a:cubicBezTo>
                    <a:close/>
                    <a:moveTo>
                      <a:pt x="89" y="34"/>
                    </a:moveTo>
                    <a:cubicBezTo>
                      <a:pt x="126" y="28"/>
                      <a:pt x="161" y="53"/>
                      <a:pt x="166" y="90"/>
                    </a:cubicBezTo>
                    <a:cubicBezTo>
                      <a:pt x="167" y="93"/>
                      <a:pt x="167" y="97"/>
                      <a:pt x="167" y="100"/>
                    </a:cubicBezTo>
                    <a:cubicBezTo>
                      <a:pt x="171" y="99"/>
                      <a:pt x="174" y="98"/>
                      <a:pt x="178" y="98"/>
                    </a:cubicBezTo>
                    <a:cubicBezTo>
                      <a:pt x="183" y="97"/>
                      <a:pt x="188" y="97"/>
                      <a:pt x="193" y="97"/>
                    </a:cubicBezTo>
                    <a:cubicBezTo>
                      <a:pt x="193" y="93"/>
                      <a:pt x="192" y="89"/>
                      <a:pt x="192" y="86"/>
                    </a:cubicBezTo>
                    <a:cubicBezTo>
                      <a:pt x="184" y="35"/>
                      <a:pt x="136" y="0"/>
                      <a:pt x="85" y="8"/>
                    </a:cubicBezTo>
                    <a:cubicBezTo>
                      <a:pt x="35" y="16"/>
                      <a:pt x="0" y="64"/>
                      <a:pt x="8" y="115"/>
                    </a:cubicBezTo>
                    <a:cubicBezTo>
                      <a:pt x="16" y="164"/>
                      <a:pt x="61" y="198"/>
                      <a:pt x="110" y="193"/>
                    </a:cubicBezTo>
                    <a:cubicBezTo>
                      <a:pt x="110" y="192"/>
                      <a:pt x="110" y="192"/>
                      <a:pt x="109" y="191"/>
                    </a:cubicBezTo>
                    <a:cubicBezTo>
                      <a:pt x="108" y="183"/>
                      <a:pt x="108" y="175"/>
                      <a:pt x="109" y="167"/>
                    </a:cubicBezTo>
                    <a:cubicBezTo>
                      <a:pt x="73" y="172"/>
                      <a:pt x="39" y="147"/>
                      <a:pt x="33" y="111"/>
                    </a:cubicBezTo>
                    <a:cubicBezTo>
                      <a:pt x="28" y="74"/>
                      <a:pt x="53" y="39"/>
                      <a:pt x="89" y="34"/>
                    </a:cubicBezTo>
                    <a:close/>
                    <a:moveTo>
                      <a:pt x="182" y="126"/>
                    </a:moveTo>
                    <a:cubicBezTo>
                      <a:pt x="211" y="121"/>
                      <a:pt x="238" y="141"/>
                      <a:pt x="243" y="170"/>
                    </a:cubicBezTo>
                    <a:cubicBezTo>
                      <a:pt x="248" y="199"/>
                      <a:pt x="228" y="227"/>
                      <a:pt x="199" y="231"/>
                    </a:cubicBezTo>
                    <a:cubicBezTo>
                      <a:pt x="170" y="236"/>
                      <a:pt x="142" y="216"/>
                      <a:pt x="138" y="187"/>
                    </a:cubicBezTo>
                    <a:cubicBezTo>
                      <a:pt x="133" y="158"/>
                      <a:pt x="153" y="131"/>
                      <a:pt x="182" y="126"/>
                    </a:cubicBezTo>
                    <a:close/>
                  </a:path>
                </a:pathLst>
              </a:custGeom>
              <a:solidFill>
                <a:srgbClr val="334D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7" name="组合 6"/>
          <p:cNvGrpSpPr/>
          <p:nvPr/>
        </p:nvGrpSpPr>
        <p:grpSpPr>
          <a:xfrm>
            <a:off x="3841901" y="4161041"/>
            <a:ext cx="4867166" cy="453909"/>
            <a:chOff x="4162534" y="4161041"/>
            <a:chExt cx="4607928" cy="453909"/>
          </a:xfrm>
        </p:grpSpPr>
        <p:sp>
          <p:nvSpPr>
            <p:cNvPr id="64" name="任意多边形 63"/>
            <p:cNvSpPr/>
            <p:nvPr/>
          </p:nvSpPr>
          <p:spPr>
            <a:xfrm>
              <a:off x="4262643" y="4161041"/>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ACACAC"/>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ysClr val="window" lastClr="FFFFFF"/>
                  </a:solidFill>
                  <a:latin typeface="宋体" panose="02010600030101010101" pitchFamily="2" charset="-122"/>
                </a:rPr>
                <a:t>大连理工大学的张钊</a:t>
              </a:r>
              <a:endParaRPr lang="zh-CN" altLang="en-US" sz="2000"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5" name="组合 64"/>
            <p:cNvGrpSpPr/>
            <p:nvPr/>
          </p:nvGrpSpPr>
          <p:grpSpPr>
            <a:xfrm>
              <a:off x="4162534" y="4161041"/>
              <a:ext cx="453908" cy="453909"/>
              <a:chOff x="2806493" y="3248285"/>
              <a:chExt cx="540000" cy="540000"/>
            </a:xfrm>
          </p:grpSpPr>
          <p:sp>
            <p:nvSpPr>
              <p:cNvPr id="88" name="椭圆 87"/>
              <p:cNvSpPr/>
              <p:nvPr/>
            </p:nvSpPr>
            <p:spPr>
              <a:xfrm>
                <a:off x="2806493" y="3248285"/>
                <a:ext cx="540000" cy="540000"/>
              </a:xfrm>
              <a:prstGeom prst="ellipse">
                <a:avLst/>
              </a:prstGeom>
              <a:solidFill>
                <a:srgbClr val="44546A"/>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2">
                  <a:hueOff val="0"/>
                  <a:satOff val="0"/>
                  <a:lumOff val="0"/>
                  <a:alphaOff val="0"/>
                </a:schemeClr>
              </a:fontRef>
            </p:style>
          </p:sp>
          <p:grpSp>
            <p:nvGrpSpPr>
              <p:cNvPr id="89" name="组合 302"/>
              <p:cNvGrpSpPr>
                <a:grpSpLocks/>
              </p:cNvGrpSpPr>
              <p:nvPr/>
            </p:nvGrpSpPr>
            <p:grpSpPr bwMode="auto">
              <a:xfrm>
                <a:off x="2806493" y="3248285"/>
                <a:ext cx="540000" cy="540000"/>
                <a:chOff x="0" y="0"/>
                <a:chExt cx="1149350" cy="1149350"/>
              </a:xfrm>
            </p:grpSpPr>
            <p:sp>
              <p:nvSpPr>
                <p:cNvPr id="90" name="Oval 22"/>
                <p:cNvSpPr>
                  <a:spLocks noChangeArrowheads="1"/>
                </p:cNvSpPr>
                <p:nvPr/>
              </p:nvSpPr>
              <p:spPr bwMode="auto">
                <a:xfrm>
                  <a:off x="0" y="0"/>
                  <a:ext cx="1149350" cy="1149350"/>
                </a:xfrm>
                <a:prstGeom prst="ellipse">
                  <a:avLst/>
                </a:prstGeom>
                <a:solidFill>
                  <a:srgbClr val="ACACA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1" name="Freeform 192"/>
                <p:cNvSpPr>
                  <a:spLocks noChangeArrowheads="1"/>
                </p:cNvSpPr>
                <p:nvPr/>
              </p:nvSpPr>
              <p:spPr bwMode="auto">
                <a:xfrm>
                  <a:off x="285750" y="220662"/>
                  <a:ext cx="860425" cy="928688"/>
                </a:xfrm>
                <a:custGeom>
                  <a:avLst/>
                  <a:gdLst>
                    <a:gd name="T0" fmla="*/ 137 w 265"/>
                    <a:gd name="T1" fmla="*/ 0 h 286"/>
                    <a:gd name="T2" fmla="*/ 265 w 265"/>
                    <a:gd name="T3" fmla="*/ 129 h 286"/>
                    <a:gd name="T4" fmla="*/ 89 w 265"/>
                    <a:gd name="T5" fmla="*/ 286 h 286"/>
                    <a:gd name="T6" fmla="*/ 45 w 265"/>
                    <a:gd name="T7" fmla="*/ 280 h 286"/>
                    <a:gd name="T8" fmla="*/ 0 w 265"/>
                    <a:gd name="T9" fmla="*/ 235 h 286"/>
                    <a:gd name="T10" fmla="*/ 83 w 265"/>
                    <a:gd name="T11" fmla="*/ 164 h 286"/>
                    <a:gd name="T12" fmla="*/ 75 w 265"/>
                    <a:gd name="T13" fmla="*/ 43 h 286"/>
                    <a:gd name="T14" fmla="*/ 137 w 265"/>
                    <a:gd name="T15" fmla="*/ 0 h 286"/>
                    <a:gd name="T16" fmla="*/ 0 60000 65536"/>
                    <a:gd name="T17" fmla="*/ 0 60000 65536"/>
                    <a:gd name="T18" fmla="*/ 0 60000 65536"/>
                    <a:gd name="T19" fmla="*/ 0 60000 65536"/>
                    <a:gd name="T20" fmla="*/ 0 60000 65536"/>
                    <a:gd name="T21" fmla="*/ 0 60000 65536"/>
                    <a:gd name="T22" fmla="*/ 0 60000 65536"/>
                    <a:gd name="T23" fmla="*/ 0 60000 65536"/>
                    <a:gd name="T24" fmla="*/ 0 w 265"/>
                    <a:gd name="T25" fmla="*/ 0 h 286"/>
                    <a:gd name="T26" fmla="*/ 265 w 265"/>
                    <a:gd name="T27" fmla="*/ 286 h 28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5" h="286">
                      <a:moveTo>
                        <a:pt x="137" y="0"/>
                      </a:moveTo>
                      <a:cubicBezTo>
                        <a:pt x="265" y="129"/>
                        <a:pt x="265" y="129"/>
                        <a:pt x="265" y="129"/>
                      </a:cubicBezTo>
                      <a:cubicBezTo>
                        <a:pt x="255" y="217"/>
                        <a:pt x="180" y="286"/>
                        <a:pt x="89" y="286"/>
                      </a:cubicBezTo>
                      <a:cubicBezTo>
                        <a:pt x="74" y="286"/>
                        <a:pt x="59" y="284"/>
                        <a:pt x="45" y="280"/>
                      </a:cubicBezTo>
                      <a:cubicBezTo>
                        <a:pt x="0" y="235"/>
                        <a:pt x="0" y="235"/>
                        <a:pt x="0" y="235"/>
                      </a:cubicBezTo>
                      <a:cubicBezTo>
                        <a:pt x="83" y="164"/>
                        <a:pt x="83" y="164"/>
                        <a:pt x="83" y="164"/>
                      </a:cubicBezTo>
                      <a:cubicBezTo>
                        <a:pt x="75" y="43"/>
                        <a:pt x="75" y="43"/>
                        <a:pt x="75" y="43"/>
                      </a:cubicBezTo>
                      <a:cubicBezTo>
                        <a:pt x="137" y="0"/>
                        <a:pt x="137" y="0"/>
                        <a:pt x="137" y="0"/>
                      </a:cubicBezTo>
                      <a:close/>
                    </a:path>
                  </a:pathLst>
                </a:custGeom>
                <a:solidFill>
                  <a:srgbClr val="8B8B8B"/>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2" name="Freeform 193"/>
                <p:cNvSpPr>
                  <a:spLocks noChangeArrowheads="1"/>
                </p:cNvSpPr>
                <p:nvPr/>
              </p:nvSpPr>
              <p:spPr bwMode="auto">
                <a:xfrm>
                  <a:off x="263525" y="631825"/>
                  <a:ext cx="622300" cy="350838"/>
                </a:xfrm>
                <a:custGeom>
                  <a:avLst/>
                  <a:gdLst>
                    <a:gd name="T0" fmla="*/ 7 w 192"/>
                    <a:gd name="T1" fmla="*/ 108 h 108"/>
                    <a:gd name="T2" fmla="*/ 77 w 192"/>
                    <a:gd name="T3" fmla="*/ 29 h 108"/>
                    <a:gd name="T4" fmla="*/ 77 w 192"/>
                    <a:gd name="T5" fmla="*/ 0 h 108"/>
                    <a:gd name="T6" fmla="*/ 96 w 192"/>
                    <a:gd name="T7" fmla="*/ 0 h 108"/>
                    <a:gd name="T8" fmla="*/ 97 w 192"/>
                    <a:gd name="T9" fmla="*/ 0 h 108"/>
                    <a:gd name="T10" fmla="*/ 116 w 192"/>
                    <a:gd name="T11" fmla="*/ 0 h 108"/>
                    <a:gd name="T12" fmla="*/ 116 w 192"/>
                    <a:gd name="T13" fmla="*/ 29 h 108"/>
                    <a:gd name="T14" fmla="*/ 186 w 192"/>
                    <a:gd name="T15" fmla="*/ 108 h 108"/>
                    <a:gd name="T16" fmla="*/ 7 w 192"/>
                    <a:gd name="T17" fmla="*/ 108 h 1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2"/>
                    <a:gd name="T28" fmla="*/ 0 h 108"/>
                    <a:gd name="T29" fmla="*/ 192 w 192"/>
                    <a:gd name="T30" fmla="*/ 108 h 1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2" h="108">
                      <a:moveTo>
                        <a:pt x="7" y="108"/>
                      </a:moveTo>
                      <a:cubicBezTo>
                        <a:pt x="7" y="72"/>
                        <a:pt x="0" y="36"/>
                        <a:pt x="77" y="29"/>
                      </a:cubicBezTo>
                      <a:cubicBezTo>
                        <a:pt x="77" y="26"/>
                        <a:pt x="77" y="3"/>
                        <a:pt x="77" y="0"/>
                      </a:cubicBezTo>
                      <a:cubicBezTo>
                        <a:pt x="96" y="0"/>
                        <a:pt x="96" y="0"/>
                        <a:pt x="96" y="0"/>
                      </a:cubicBezTo>
                      <a:cubicBezTo>
                        <a:pt x="97" y="0"/>
                        <a:pt x="97" y="0"/>
                        <a:pt x="97" y="0"/>
                      </a:cubicBezTo>
                      <a:cubicBezTo>
                        <a:pt x="116" y="0"/>
                        <a:pt x="116" y="0"/>
                        <a:pt x="116" y="0"/>
                      </a:cubicBezTo>
                      <a:cubicBezTo>
                        <a:pt x="116" y="3"/>
                        <a:pt x="116" y="26"/>
                        <a:pt x="116" y="29"/>
                      </a:cubicBezTo>
                      <a:cubicBezTo>
                        <a:pt x="192" y="36"/>
                        <a:pt x="185" y="72"/>
                        <a:pt x="186" y="108"/>
                      </a:cubicBezTo>
                      <a:cubicBezTo>
                        <a:pt x="7" y="108"/>
                        <a:pt x="7" y="108"/>
                        <a:pt x="7" y="108"/>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3" name="Freeform 194"/>
                <p:cNvSpPr>
                  <a:spLocks noChangeArrowheads="1"/>
                </p:cNvSpPr>
                <p:nvPr/>
              </p:nvSpPr>
              <p:spPr bwMode="auto">
                <a:xfrm>
                  <a:off x="509587" y="636587"/>
                  <a:ext cx="130175" cy="50800"/>
                </a:xfrm>
                <a:custGeom>
                  <a:avLst/>
                  <a:gdLst>
                    <a:gd name="T0" fmla="*/ 40 w 40"/>
                    <a:gd name="T1" fmla="*/ 0 h 16"/>
                    <a:gd name="T2" fmla="*/ 0 w 40"/>
                    <a:gd name="T3" fmla="*/ 0 h 16"/>
                    <a:gd name="T4" fmla="*/ 40 w 40"/>
                    <a:gd name="T5" fmla="*/ 0 h 16"/>
                    <a:gd name="T6" fmla="*/ 0 60000 65536"/>
                    <a:gd name="T7" fmla="*/ 0 60000 65536"/>
                    <a:gd name="T8" fmla="*/ 0 60000 65536"/>
                    <a:gd name="T9" fmla="*/ 0 w 40"/>
                    <a:gd name="T10" fmla="*/ 0 h 16"/>
                    <a:gd name="T11" fmla="*/ 40 w 40"/>
                    <a:gd name="T12" fmla="*/ 16 h 16"/>
                  </a:gdLst>
                  <a:ahLst/>
                  <a:cxnLst>
                    <a:cxn ang="T6">
                      <a:pos x="T0" y="T1"/>
                    </a:cxn>
                    <a:cxn ang="T7">
                      <a:pos x="T2" y="T3"/>
                    </a:cxn>
                    <a:cxn ang="T8">
                      <a:pos x="T4" y="T5"/>
                    </a:cxn>
                  </a:cxnLst>
                  <a:rect l="T9" t="T10" r="T11" b="T12"/>
                  <a:pathLst>
                    <a:path w="40" h="16">
                      <a:moveTo>
                        <a:pt x="40" y="0"/>
                      </a:moveTo>
                      <a:cubicBezTo>
                        <a:pt x="0" y="0"/>
                        <a:pt x="0" y="0"/>
                        <a:pt x="0" y="0"/>
                      </a:cubicBezTo>
                      <a:cubicBezTo>
                        <a:pt x="5" y="16"/>
                        <a:pt x="36" y="16"/>
                        <a:pt x="40" y="0"/>
                      </a:cubicBezTo>
                      <a:close/>
                    </a:path>
                  </a:pathLst>
                </a:custGeom>
                <a:solidFill>
                  <a:srgbClr val="E8A98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4" name="Freeform 195"/>
                <p:cNvSpPr>
                  <a:spLocks noChangeArrowheads="1"/>
                </p:cNvSpPr>
                <p:nvPr/>
              </p:nvSpPr>
              <p:spPr bwMode="auto">
                <a:xfrm>
                  <a:off x="373062" y="184150"/>
                  <a:ext cx="403225" cy="471488"/>
                </a:xfrm>
                <a:custGeom>
                  <a:avLst/>
                  <a:gdLst>
                    <a:gd name="T0" fmla="*/ 7 w 124"/>
                    <a:gd name="T1" fmla="*/ 69 h 145"/>
                    <a:gd name="T2" fmla="*/ 13 w 124"/>
                    <a:gd name="T3" fmla="*/ 108 h 145"/>
                    <a:gd name="T4" fmla="*/ 62 w 124"/>
                    <a:gd name="T5" fmla="*/ 145 h 145"/>
                    <a:gd name="T6" fmla="*/ 112 w 124"/>
                    <a:gd name="T7" fmla="*/ 108 h 145"/>
                    <a:gd name="T8" fmla="*/ 117 w 124"/>
                    <a:gd name="T9" fmla="*/ 69 h 145"/>
                    <a:gd name="T10" fmla="*/ 62 w 124"/>
                    <a:gd name="T11" fmla="*/ 0 h 145"/>
                    <a:gd name="T12" fmla="*/ 7 w 124"/>
                    <a:gd name="T13" fmla="*/ 69 h 145"/>
                    <a:gd name="T14" fmla="*/ 0 60000 65536"/>
                    <a:gd name="T15" fmla="*/ 0 60000 65536"/>
                    <a:gd name="T16" fmla="*/ 0 60000 65536"/>
                    <a:gd name="T17" fmla="*/ 0 60000 65536"/>
                    <a:gd name="T18" fmla="*/ 0 60000 65536"/>
                    <a:gd name="T19" fmla="*/ 0 60000 65536"/>
                    <a:gd name="T20" fmla="*/ 0 60000 65536"/>
                    <a:gd name="T21" fmla="*/ 0 w 124"/>
                    <a:gd name="T22" fmla="*/ 0 h 145"/>
                    <a:gd name="T23" fmla="*/ 124 w 124"/>
                    <a:gd name="T24" fmla="*/ 145 h 14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4" h="145">
                      <a:moveTo>
                        <a:pt x="7" y="69"/>
                      </a:moveTo>
                      <a:cubicBezTo>
                        <a:pt x="0" y="68"/>
                        <a:pt x="1" y="108"/>
                        <a:pt x="13" y="108"/>
                      </a:cubicBezTo>
                      <a:cubicBezTo>
                        <a:pt x="22" y="128"/>
                        <a:pt x="38" y="145"/>
                        <a:pt x="62" y="145"/>
                      </a:cubicBezTo>
                      <a:cubicBezTo>
                        <a:pt x="86" y="145"/>
                        <a:pt x="103" y="128"/>
                        <a:pt x="112" y="108"/>
                      </a:cubicBezTo>
                      <a:cubicBezTo>
                        <a:pt x="122" y="108"/>
                        <a:pt x="124" y="68"/>
                        <a:pt x="117" y="69"/>
                      </a:cubicBezTo>
                      <a:cubicBezTo>
                        <a:pt x="120" y="27"/>
                        <a:pt x="118" y="0"/>
                        <a:pt x="62" y="0"/>
                      </a:cubicBezTo>
                      <a:cubicBezTo>
                        <a:pt x="7" y="0"/>
                        <a:pt x="4" y="25"/>
                        <a:pt x="7" y="69"/>
                      </a:cubicBezTo>
                      <a:close/>
                    </a:path>
                  </a:pathLst>
                </a:custGeom>
                <a:solidFill>
                  <a:srgbClr val="F6CDB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5" name="Freeform 196"/>
                <p:cNvSpPr>
                  <a:spLocks noChangeArrowheads="1"/>
                </p:cNvSpPr>
                <p:nvPr/>
              </p:nvSpPr>
              <p:spPr bwMode="auto">
                <a:xfrm>
                  <a:off x="263525" y="727075"/>
                  <a:ext cx="622300" cy="255588"/>
                </a:xfrm>
                <a:custGeom>
                  <a:avLst/>
                  <a:gdLst>
                    <a:gd name="T0" fmla="*/ 7 w 192"/>
                    <a:gd name="T1" fmla="*/ 79 h 79"/>
                    <a:gd name="T2" fmla="*/ 77 w 192"/>
                    <a:gd name="T3" fmla="*/ 0 h 79"/>
                    <a:gd name="T4" fmla="*/ 116 w 192"/>
                    <a:gd name="T5" fmla="*/ 0 h 79"/>
                    <a:gd name="T6" fmla="*/ 186 w 192"/>
                    <a:gd name="T7" fmla="*/ 79 h 79"/>
                    <a:gd name="T8" fmla="*/ 7 w 192"/>
                    <a:gd name="T9" fmla="*/ 79 h 79"/>
                    <a:gd name="T10" fmla="*/ 0 60000 65536"/>
                    <a:gd name="T11" fmla="*/ 0 60000 65536"/>
                    <a:gd name="T12" fmla="*/ 0 60000 65536"/>
                    <a:gd name="T13" fmla="*/ 0 60000 65536"/>
                    <a:gd name="T14" fmla="*/ 0 60000 65536"/>
                    <a:gd name="T15" fmla="*/ 0 w 192"/>
                    <a:gd name="T16" fmla="*/ 0 h 79"/>
                    <a:gd name="T17" fmla="*/ 192 w 192"/>
                    <a:gd name="T18" fmla="*/ 79 h 79"/>
                  </a:gdLst>
                  <a:ahLst/>
                  <a:cxnLst>
                    <a:cxn ang="T10">
                      <a:pos x="T0" y="T1"/>
                    </a:cxn>
                    <a:cxn ang="T11">
                      <a:pos x="T2" y="T3"/>
                    </a:cxn>
                    <a:cxn ang="T12">
                      <a:pos x="T4" y="T5"/>
                    </a:cxn>
                    <a:cxn ang="T13">
                      <a:pos x="T6" y="T7"/>
                    </a:cxn>
                    <a:cxn ang="T14">
                      <a:pos x="T8" y="T9"/>
                    </a:cxn>
                  </a:cxnLst>
                  <a:rect l="T15" t="T16" r="T17" b="T18"/>
                  <a:pathLst>
                    <a:path w="192" h="79">
                      <a:moveTo>
                        <a:pt x="7" y="79"/>
                      </a:moveTo>
                      <a:cubicBezTo>
                        <a:pt x="7" y="43"/>
                        <a:pt x="0" y="7"/>
                        <a:pt x="77" y="0"/>
                      </a:cubicBezTo>
                      <a:cubicBezTo>
                        <a:pt x="89" y="7"/>
                        <a:pt x="102" y="7"/>
                        <a:pt x="116" y="0"/>
                      </a:cubicBezTo>
                      <a:cubicBezTo>
                        <a:pt x="192" y="7"/>
                        <a:pt x="185" y="43"/>
                        <a:pt x="186" y="79"/>
                      </a:cubicBezTo>
                      <a:cubicBezTo>
                        <a:pt x="7" y="79"/>
                        <a:pt x="7" y="79"/>
                        <a:pt x="7" y="79"/>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6" name="Freeform 197"/>
                <p:cNvSpPr>
                  <a:spLocks noChangeArrowheads="1"/>
                </p:cNvSpPr>
                <p:nvPr/>
              </p:nvSpPr>
              <p:spPr bwMode="auto">
                <a:xfrm>
                  <a:off x="369887" y="125412"/>
                  <a:ext cx="454025" cy="334963"/>
                </a:xfrm>
                <a:custGeom>
                  <a:avLst/>
                  <a:gdLst>
                    <a:gd name="T0" fmla="*/ 108 w 140"/>
                    <a:gd name="T1" fmla="*/ 103 h 103"/>
                    <a:gd name="T2" fmla="*/ 118 w 140"/>
                    <a:gd name="T3" fmla="*/ 87 h 103"/>
                    <a:gd name="T4" fmla="*/ 28 w 140"/>
                    <a:gd name="T5" fmla="*/ 24 h 103"/>
                    <a:gd name="T6" fmla="*/ 8 w 140"/>
                    <a:gd name="T7" fmla="*/ 87 h 103"/>
                    <a:gd name="T8" fmla="*/ 19 w 140"/>
                    <a:gd name="T9" fmla="*/ 103 h 103"/>
                    <a:gd name="T10" fmla="*/ 28 w 140"/>
                    <a:gd name="T11" fmla="*/ 55 h 103"/>
                    <a:gd name="T12" fmla="*/ 53 w 140"/>
                    <a:gd name="T13" fmla="*/ 64 h 103"/>
                    <a:gd name="T14" fmla="*/ 85 w 140"/>
                    <a:gd name="T15" fmla="*/ 68 h 103"/>
                    <a:gd name="T16" fmla="*/ 108 w 140"/>
                    <a:gd name="T17" fmla="*/ 103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0"/>
                    <a:gd name="T28" fmla="*/ 0 h 103"/>
                    <a:gd name="T29" fmla="*/ 140 w 140"/>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0" h="103">
                      <a:moveTo>
                        <a:pt x="108" y="103"/>
                      </a:moveTo>
                      <a:cubicBezTo>
                        <a:pt x="108" y="93"/>
                        <a:pt x="109" y="87"/>
                        <a:pt x="118" y="87"/>
                      </a:cubicBezTo>
                      <a:cubicBezTo>
                        <a:pt x="140" y="6"/>
                        <a:pt x="57" y="0"/>
                        <a:pt x="28" y="24"/>
                      </a:cubicBezTo>
                      <a:cubicBezTo>
                        <a:pt x="2" y="26"/>
                        <a:pt x="0" y="57"/>
                        <a:pt x="8" y="87"/>
                      </a:cubicBezTo>
                      <a:cubicBezTo>
                        <a:pt x="17" y="87"/>
                        <a:pt x="19" y="93"/>
                        <a:pt x="19" y="103"/>
                      </a:cubicBezTo>
                      <a:cubicBezTo>
                        <a:pt x="21" y="84"/>
                        <a:pt x="20" y="65"/>
                        <a:pt x="28" y="55"/>
                      </a:cubicBezTo>
                      <a:cubicBezTo>
                        <a:pt x="36" y="58"/>
                        <a:pt x="44" y="63"/>
                        <a:pt x="53" y="64"/>
                      </a:cubicBezTo>
                      <a:cubicBezTo>
                        <a:pt x="70" y="67"/>
                        <a:pt x="79" y="64"/>
                        <a:pt x="85" y="68"/>
                      </a:cubicBezTo>
                      <a:cubicBezTo>
                        <a:pt x="100" y="77"/>
                        <a:pt x="105" y="83"/>
                        <a:pt x="108" y="103"/>
                      </a:cubicBezTo>
                      <a:close/>
                    </a:path>
                  </a:pathLst>
                </a:custGeom>
                <a:solidFill>
                  <a:srgbClr val="6633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7" name="Freeform 198"/>
                <p:cNvSpPr>
                  <a:spLocks noEditPoints="1" noChangeArrowheads="1"/>
                </p:cNvSpPr>
                <p:nvPr/>
              </p:nvSpPr>
              <p:spPr bwMode="auto">
                <a:xfrm>
                  <a:off x="441325"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8 w 70"/>
                    <a:gd name="T13" fmla="*/ 9 h 41"/>
                    <a:gd name="T14" fmla="*/ 8 w 70"/>
                    <a:gd name="T15" fmla="*/ 35 h 41"/>
                    <a:gd name="T16" fmla="*/ 64 w 70"/>
                    <a:gd name="T17" fmla="*/ 35 h 41"/>
                    <a:gd name="T18" fmla="*/ 64 w 70"/>
                    <a:gd name="T19" fmla="*/ 9 h 41"/>
                    <a:gd name="T20" fmla="*/ 8 w 70"/>
                    <a:gd name="T21" fmla="*/ 9 h 41"/>
                    <a:gd name="T22" fmla="*/ 8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8" y="9"/>
                      </a:moveTo>
                      <a:lnTo>
                        <a:pt x="8" y="35"/>
                      </a:lnTo>
                      <a:lnTo>
                        <a:pt x="64" y="35"/>
                      </a:lnTo>
                      <a:lnTo>
                        <a:pt x="64" y="9"/>
                      </a:lnTo>
                      <a:lnTo>
                        <a:pt x="8" y="9"/>
                      </a:lnTo>
                      <a:lnTo>
                        <a:pt x="8"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8" name="Freeform 199"/>
                <p:cNvSpPr>
                  <a:spLocks noEditPoints="1" noChangeArrowheads="1"/>
                </p:cNvSpPr>
                <p:nvPr/>
              </p:nvSpPr>
              <p:spPr bwMode="auto">
                <a:xfrm>
                  <a:off x="596900" y="417512"/>
                  <a:ext cx="111125" cy="65088"/>
                </a:xfrm>
                <a:custGeom>
                  <a:avLst/>
                  <a:gdLst>
                    <a:gd name="T0" fmla="*/ 0 w 70"/>
                    <a:gd name="T1" fmla="*/ 0 h 41"/>
                    <a:gd name="T2" fmla="*/ 70 w 70"/>
                    <a:gd name="T3" fmla="*/ 0 h 41"/>
                    <a:gd name="T4" fmla="*/ 70 w 70"/>
                    <a:gd name="T5" fmla="*/ 41 h 41"/>
                    <a:gd name="T6" fmla="*/ 0 w 70"/>
                    <a:gd name="T7" fmla="*/ 41 h 41"/>
                    <a:gd name="T8" fmla="*/ 0 w 70"/>
                    <a:gd name="T9" fmla="*/ 0 h 41"/>
                    <a:gd name="T10" fmla="*/ 0 w 70"/>
                    <a:gd name="T11" fmla="*/ 0 h 41"/>
                    <a:gd name="T12" fmla="*/ 6 w 70"/>
                    <a:gd name="T13" fmla="*/ 9 h 41"/>
                    <a:gd name="T14" fmla="*/ 6 w 70"/>
                    <a:gd name="T15" fmla="*/ 35 h 41"/>
                    <a:gd name="T16" fmla="*/ 62 w 70"/>
                    <a:gd name="T17" fmla="*/ 35 h 41"/>
                    <a:gd name="T18" fmla="*/ 62 w 70"/>
                    <a:gd name="T19" fmla="*/ 9 h 41"/>
                    <a:gd name="T20" fmla="*/ 6 w 70"/>
                    <a:gd name="T21" fmla="*/ 9 h 41"/>
                    <a:gd name="T22" fmla="*/ 6 w 70"/>
                    <a:gd name="T23" fmla="*/ 9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70"/>
                    <a:gd name="T37" fmla="*/ 0 h 41"/>
                    <a:gd name="T38" fmla="*/ 70 w 70"/>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70" h="41">
                      <a:moveTo>
                        <a:pt x="0" y="0"/>
                      </a:moveTo>
                      <a:lnTo>
                        <a:pt x="70" y="0"/>
                      </a:lnTo>
                      <a:lnTo>
                        <a:pt x="70" y="41"/>
                      </a:lnTo>
                      <a:lnTo>
                        <a:pt x="0" y="41"/>
                      </a:lnTo>
                      <a:lnTo>
                        <a:pt x="0" y="0"/>
                      </a:lnTo>
                      <a:lnTo>
                        <a:pt x="0" y="0"/>
                      </a:lnTo>
                      <a:close/>
                      <a:moveTo>
                        <a:pt x="6" y="9"/>
                      </a:moveTo>
                      <a:lnTo>
                        <a:pt x="6" y="35"/>
                      </a:lnTo>
                      <a:lnTo>
                        <a:pt x="62" y="35"/>
                      </a:lnTo>
                      <a:lnTo>
                        <a:pt x="62" y="9"/>
                      </a:lnTo>
                      <a:lnTo>
                        <a:pt x="6" y="9"/>
                      </a:lnTo>
                      <a:lnTo>
                        <a:pt x="6" y="9"/>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99" name="Freeform 200"/>
                <p:cNvSpPr>
                  <a:spLocks noChangeArrowheads="1"/>
                </p:cNvSpPr>
                <p:nvPr/>
              </p:nvSpPr>
              <p:spPr bwMode="auto">
                <a:xfrm>
                  <a:off x="552450" y="438150"/>
                  <a:ext cx="47625" cy="9525"/>
                </a:xfrm>
                <a:custGeom>
                  <a:avLst/>
                  <a:gdLst>
                    <a:gd name="T0" fmla="*/ 0 w 30"/>
                    <a:gd name="T1" fmla="*/ 0 h 6"/>
                    <a:gd name="T2" fmla="*/ 30 w 30"/>
                    <a:gd name="T3" fmla="*/ 0 h 6"/>
                    <a:gd name="T4" fmla="*/ 30 w 30"/>
                    <a:gd name="T5" fmla="*/ 6 h 6"/>
                    <a:gd name="T6" fmla="*/ 0 w 30"/>
                    <a:gd name="T7" fmla="*/ 6 h 6"/>
                    <a:gd name="T8" fmla="*/ 0 w 30"/>
                    <a:gd name="T9" fmla="*/ 0 h 6"/>
                    <a:gd name="T10" fmla="*/ 0 w 30"/>
                    <a:gd name="T11" fmla="*/ 0 h 6"/>
                    <a:gd name="T12" fmla="*/ 0 60000 65536"/>
                    <a:gd name="T13" fmla="*/ 0 60000 65536"/>
                    <a:gd name="T14" fmla="*/ 0 60000 65536"/>
                    <a:gd name="T15" fmla="*/ 0 60000 65536"/>
                    <a:gd name="T16" fmla="*/ 0 60000 65536"/>
                    <a:gd name="T17" fmla="*/ 0 60000 65536"/>
                    <a:gd name="T18" fmla="*/ 0 w 30"/>
                    <a:gd name="T19" fmla="*/ 0 h 6"/>
                    <a:gd name="T20" fmla="*/ 30 w 30"/>
                    <a:gd name="T21" fmla="*/ 6 h 6"/>
                  </a:gdLst>
                  <a:ahLst/>
                  <a:cxnLst>
                    <a:cxn ang="T12">
                      <a:pos x="T0" y="T1"/>
                    </a:cxn>
                    <a:cxn ang="T13">
                      <a:pos x="T2" y="T3"/>
                    </a:cxn>
                    <a:cxn ang="T14">
                      <a:pos x="T4" y="T5"/>
                    </a:cxn>
                    <a:cxn ang="T15">
                      <a:pos x="T6" y="T7"/>
                    </a:cxn>
                    <a:cxn ang="T16">
                      <a:pos x="T8" y="T9"/>
                    </a:cxn>
                    <a:cxn ang="T17">
                      <a:pos x="T10" y="T11"/>
                    </a:cxn>
                  </a:cxnLst>
                  <a:rect l="T18" t="T19" r="T20" b="T21"/>
                  <a:pathLst>
                    <a:path w="30" h="6">
                      <a:moveTo>
                        <a:pt x="0" y="0"/>
                      </a:moveTo>
                      <a:lnTo>
                        <a:pt x="30" y="0"/>
                      </a:lnTo>
                      <a:lnTo>
                        <a:pt x="30" y="6"/>
                      </a:lnTo>
                      <a:lnTo>
                        <a:pt x="0" y="6"/>
                      </a:lnTo>
                      <a:lnTo>
                        <a:pt x="0" y="0"/>
                      </a:lnTo>
                      <a:lnTo>
                        <a:pt x="0" y="0"/>
                      </a:lnTo>
                      <a:close/>
                    </a:path>
                  </a:pathLst>
                </a:custGeom>
                <a:solidFill>
                  <a:srgbClr val="00000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100" name="Freeform 201"/>
                <p:cNvSpPr>
                  <a:spLocks noChangeArrowheads="1"/>
                </p:cNvSpPr>
                <p:nvPr/>
              </p:nvSpPr>
              <p:spPr bwMode="auto">
                <a:xfrm>
                  <a:off x="534987" y="755650"/>
                  <a:ext cx="79375" cy="227013"/>
                </a:xfrm>
                <a:custGeom>
                  <a:avLst/>
                  <a:gdLst>
                    <a:gd name="T0" fmla="*/ 0 w 50"/>
                    <a:gd name="T1" fmla="*/ 25 h 143"/>
                    <a:gd name="T2" fmla="*/ 15 w 50"/>
                    <a:gd name="T3" fmla="*/ 55 h 143"/>
                    <a:gd name="T4" fmla="*/ 9 w 50"/>
                    <a:gd name="T5" fmla="*/ 143 h 143"/>
                    <a:gd name="T6" fmla="*/ 43 w 50"/>
                    <a:gd name="T7" fmla="*/ 143 h 143"/>
                    <a:gd name="T8" fmla="*/ 35 w 50"/>
                    <a:gd name="T9" fmla="*/ 55 h 143"/>
                    <a:gd name="T10" fmla="*/ 50 w 50"/>
                    <a:gd name="T11" fmla="*/ 25 h 143"/>
                    <a:gd name="T12" fmla="*/ 25 w 50"/>
                    <a:gd name="T13" fmla="*/ 0 h 143"/>
                    <a:gd name="T14" fmla="*/ 0 w 50"/>
                    <a:gd name="T15" fmla="*/ 25 h 143"/>
                    <a:gd name="T16" fmla="*/ 0 w 50"/>
                    <a:gd name="T17" fmla="*/ 25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0"/>
                    <a:gd name="T28" fmla="*/ 0 h 143"/>
                    <a:gd name="T29" fmla="*/ 50 w 50"/>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0" h="143">
                      <a:moveTo>
                        <a:pt x="0" y="25"/>
                      </a:moveTo>
                      <a:lnTo>
                        <a:pt x="15" y="55"/>
                      </a:lnTo>
                      <a:lnTo>
                        <a:pt x="9" y="143"/>
                      </a:lnTo>
                      <a:lnTo>
                        <a:pt x="43" y="143"/>
                      </a:lnTo>
                      <a:lnTo>
                        <a:pt x="35" y="55"/>
                      </a:lnTo>
                      <a:lnTo>
                        <a:pt x="50" y="25"/>
                      </a:lnTo>
                      <a:lnTo>
                        <a:pt x="25" y="0"/>
                      </a:lnTo>
                      <a:lnTo>
                        <a:pt x="0" y="25"/>
                      </a:lnTo>
                      <a:lnTo>
                        <a:pt x="0" y="25"/>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grpSp>
        <p:nvGrpSpPr>
          <p:cNvPr id="8" name="组合 7"/>
          <p:cNvGrpSpPr/>
          <p:nvPr/>
        </p:nvGrpSpPr>
        <p:grpSpPr>
          <a:xfrm>
            <a:off x="3841901" y="4765006"/>
            <a:ext cx="4867166" cy="453909"/>
            <a:chOff x="4162534" y="4765006"/>
            <a:chExt cx="4607928" cy="453909"/>
          </a:xfrm>
        </p:grpSpPr>
        <p:sp>
          <p:nvSpPr>
            <p:cNvPr id="66" name="任意多边形 65"/>
            <p:cNvSpPr/>
            <p:nvPr/>
          </p:nvSpPr>
          <p:spPr>
            <a:xfrm>
              <a:off x="4262643" y="4765006"/>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3F6373"/>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t>胶囊管道微机器人驱动系统</a:t>
              </a:r>
              <a:endParaRPr lang="zh-CN" altLang="en-US" sz="2000" b="1" kern="1200" dirty="0">
                <a:solidFill>
                  <a:sysClr val="window" lastClr="FFFFFF"/>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67" name="Group 472"/>
            <p:cNvGrpSpPr>
              <a:grpSpLocks/>
            </p:cNvGrpSpPr>
            <p:nvPr/>
          </p:nvGrpSpPr>
          <p:grpSpPr bwMode="auto">
            <a:xfrm>
              <a:off x="4162534" y="4765006"/>
              <a:ext cx="453908" cy="453909"/>
              <a:chOff x="0" y="0"/>
              <a:chExt cx="1570" cy="1570"/>
            </a:xfrm>
          </p:grpSpPr>
          <p:sp>
            <p:nvSpPr>
              <p:cNvPr id="85" name="Oval 51"/>
              <p:cNvSpPr>
                <a:spLocks noChangeArrowheads="1"/>
              </p:cNvSpPr>
              <p:nvPr/>
            </p:nvSpPr>
            <p:spPr bwMode="auto">
              <a:xfrm>
                <a:off x="0" y="0"/>
                <a:ext cx="1570" cy="1570"/>
              </a:xfrm>
              <a:prstGeom prst="ellipse">
                <a:avLst/>
              </a:prstGeom>
              <a:solidFill>
                <a:srgbClr val="3F6373"/>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6" name="Freeform 193"/>
              <p:cNvSpPr>
                <a:spLocks noChangeArrowheads="1"/>
              </p:cNvSpPr>
              <p:nvPr/>
            </p:nvSpPr>
            <p:spPr bwMode="auto">
              <a:xfrm>
                <a:off x="455" y="125"/>
                <a:ext cx="1115" cy="1445"/>
              </a:xfrm>
              <a:custGeom>
                <a:avLst/>
                <a:gdLst>
                  <a:gd name="T0" fmla="*/ 11 w 252"/>
                  <a:gd name="T1" fmla="*/ 288 h 327"/>
                  <a:gd name="T2" fmla="*/ 6 w 252"/>
                  <a:gd name="T3" fmla="*/ 279 h 327"/>
                  <a:gd name="T4" fmla="*/ 5 w 252"/>
                  <a:gd name="T5" fmla="*/ 270 h 327"/>
                  <a:gd name="T6" fmla="*/ 7 w 252"/>
                  <a:gd name="T7" fmla="*/ 263 h 327"/>
                  <a:gd name="T8" fmla="*/ 9 w 252"/>
                  <a:gd name="T9" fmla="*/ 258 h 327"/>
                  <a:gd name="T10" fmla="*/ 14 w 252"/>
                  <a:gd name="T11" fmla="*/ 253 h 327"/>
                  <a:gd name="T12" fmla="*/ 19 w 252"/>
                  <a:gd name="T13" fmla="*/ 88 h 327"/>
                  <a:gd name="T14" fmla="*/ 18 w 252"/>
                  <a:gd name="T15" fmla="*/ 80 h 327"/>
                  <a:gd name="T16" fmla="*/ 17 w 252"/>
                  <a:gd name="T17" fmla="*/ 73 h 327"/>
                  <a:gd name="T18" fmla="*/ 15 w 252"/>
                  <a:gd name="T19" fmla="*/ 66 h 327"/>
                  <a:gd name="T20" fmla="*/ 11 w 252"/>
                  <a:gd name="T21" fmla="*/ 58 h 327"/>
                  <a:gd name="T22" fmla="*/ 8 w 252"/>
                  <a:gd name="T23" fmla="*/ 54 h 327"/>
                  <a:gd name="T24" fmla="*/ 6 w 252"/>
                  <a:gd name="T25" fmla="*/ 52 h 327"/>
                  <a:gd name="T26" fmla="*/ 4 w 252"/>
                  <a:gd name="T27" fmla="*/ 48 h 327"/>
                  <a:gd name="T28" fmla="*/ 1 w 252"/>
                  <a:gd name="T29" fmla="*/ 43 h 327"/>
                  <a:gd name="T30" fmla="*/ 0 w 252"/>
                  <a:gd name="T31" fmla="*/ 38 h 327"/>
                  <a:gd name="T32" fmla="*/ 0 w 252"/>
                  <a:gd name="T33" fmla="*/ 31 h 327"/>
                  <a:gd name="T34" fmla="*/ 1 w 252"/>
                  <a:gd name="T35" fmla="*/ 24 h 327"/>
                  <a:gd name="T36" fmla="*/ 3 w 252"/>
                  <a:gd name="T37" fmla="*/ 18 h 327"/>
                  <a:gd name="T38" fmla="*/ 5 w 252"/>
                  <a:gd name="T39" fmla="*/ 13 h 327"/>
                  <a:gd name="T40" fmla="*/ 9 w 252"/>
                  <a:gd name="T41" fmla="*/ 10 h 327"/>
                  <a:gd name="T42" fmla="*/ 33 w 252"/>
                  <a:gd name="T43" fmla="*/ 33 h 327"/>
                  <a:gd name="T44" fmla="*/ 36 w 252"/>
                  <a:gd name="T45" fmla="*/ 32 h 327"/>
                  <a:gd name="T46" fmla="*/ 39 w 252"/>
                  <a:gd name="T47" fmla="*/ 30 h 327"/>
                  <a:gd name="T48" fmla="*/ 41 w 252"/>
                  <a:gd name="T49" fmla="*/ 27 h 327"/>
                  <a:gd name="T50" fmla="*/ 42 w 252"/>
                  <a:gd name="T51" fmla="*/ 25 h 327"/>
                  <a:gd name="T52" fmla="*/ 42 w 252"/>
                  <a:gd name="T53" fmla="*/ 16 h 327"/>
                  <a:gd name="T54" fmla="*/ 41 w 252"/>
                  <a:gd name="T55" fmla="*/ 11 h 327"/>
                  <a:gd name="T56" fmla="*/ 40 w 252"/>
                  <a:gd name="T57" fmla="*/ 8 h 327"/>
                  <a:gd name="T58" fmla="*/ 39 w 252"/>
                  <a:gd name="T59" fmla="*/ 4 h 327"/>
                  <a:gd name="T60" fmla="*/ 39 w 252"/>
                  <a:gd name="T61" fmla="*/ 0 h 327"/>
                  <a:gd name="T62" fmla="*/ 41 w 252"/>
                  <a:gd name="T63" fmla="*/ 0 h 327"/>
                  <a:gd name="T64" fmla="*/ 45 w 252"/>
                  <a:gd name="T65" fmla="*/ 2 h 327"/>
                  <a:gd name="T66" fmla="*/ 50 w 252"/>
                  <a:gd name="T67" fmla="*/ 5 h 327"/>
                  <a:gd name="T68" fmla="*/ 80 w 252"/>
                  <a:gd name="T69" fmla="*/ 36 h 327"/>
                  <a:gd name="T70" fmla="*/ 80 w 252"/>
                  <a:gd name="T71" fmla="*/ 34 h 327"/>
                  <a:gd name="T72" fmla="*/ 80 w 252"/>
                  <a:gd name="T73" fmla="*/ 31 h 327"/>
                  <a:gd name="T74" fmla="*/ 81 w 252"/>
                  <a:gd name="T75" fmla="*/ 29 h 327"/>
                  <a:gd name="T76" fmla="*/ 81 w 252"/>
                  <a:gd name="T77" fmla="*/ 28 h 327"/>
                  <a:gd name="T78" fmla="*/ 81 w 252"/>
                  <a:gd name="T79" fmla="*/ 26 h 327"/>
                  <a:gd name="T80" fmla="*/ 82 w 252"/>
                  <a:gd name="T81" fmla="*/ 23 h 327"/>
                  <a:gd name="T82" fmla="*/ 82 w 252"/>
                  <a:gd name="T83" fmla="*/ 21 h 327"/>
                  <a:gd name="T84" fmla="*/ 83 w 252"/>
                  <a:gd name="T85" fmla="*/ 18 h 327"/>
                  <a:gd name="T86" fmla="*/ 84 w 252"/>
                  <a:gd name="T87" fmla="*/ 17 h 327"/>
                  <a:gd name="T88" fmla="*/ 85 w 252"/>
                  <a:gd name="T89" fmla="*/ 15 h 327"/>
                  <a:gd name="T90" fmla="*/ 88 w 252"/>
                  <a:gd name="T91" fmla="*/ 11 h 327"/>
                  <a:gd name="T92" fmla="*/ 91 w 252"/>
                  <a:gd name="T93" fmla="*/ 10 h 327"/>
                  <a:gd name="T94" fmla="*/ 123 w 252"/>
                  <a:gd name="T95" fmla="*/ 22 h 327"/>
                  <a:gd name="T96" fmla="*/ 122 w 252"/>
                  <a:gd name="T97" fmla="*/ 15 h 327"/>
                  <a:gd name="T98" fmla="*/ 121 w 252"/>
                  <a:gd name="T99" fmla="*/ 10 h 327"/>
                  <a:gd name="T100" fmla="*/ 121 w 252"/>
                  <a:gd name="T101" fmla="*/ 8 h 327"/>
                  <a:gd name="T102" fmla="*/ 119 w 252"/>
                  <a:gd name="T103" fmla="*/ 3 h 327"/>
                  <a:gd name="T104" fmla="*/ 120 w 252"/>
                  <a:gd name="T105" fmla="*/ 0 h 327"/>
                  <a:gd name="T106" fmla="*/ 123 w 252"/>
                  <a:gd name="T107" fmla="*/ 0 h 327"/>
                  <a:gd name="T108" fmla="*/ 127 w 252"/>
                  <a:gd name="T109" fmla="*/ 3 h 327"/>
                  <a:gd name="T110" fmla="*/ 131 w 252"/>
                  <a:gd name="T111" fmla="*/ 6 h 327"/>
                  <a:gd name="T112" fmla="*/ 133 w 252"/>
                  <a:gd name="T113" fmla="*/ 8 h 327"/>
                  <a:gd name="T114" fmla="*/ 134 w 252"/>
                  <a:gd name="T115" fmla="*/ 9 h 327"/>
                  <a:gd name="T116" fmla="*/ 74 w 252"/>
                  <a:gd name="T117" fmla="*/ 327 h 327"/>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52"/>
                  <a:gd name="T178" fmla="*/ 0 h 327"/>
                  <a:gd name="T179" fmla="*/ 252 w 252"/>
                  <a:gd name="T180" fmla="*/ 327 h 327"/>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52" h="327">
                    <a:moveTo>
                      <a:pt x="48" y="325"/>
                    </a:moveTo>
                    <a:cubicBezTo>
                      <a:pt x="14" y="291"/>
                      <a:pt x="14" y="291"/>
                      <a:pt x="14" y="291"/>
                    </a:cubicBezTo>
                    <a:cubicBezTo>
                      <a:pt x="14" y="291"/>
                      <a:pt x="13" y="290"/>
                      <a:pt x="13" y="289"/>
                    </a:cubicBezTo>
                    <a:cubicBezTo>
                      <a:pt x="12" y="289"/>
                      <a:pt x="11" y="288"/>
                      <a:pt x="11" y="288"/>
                    </a:cubicBezTo>
                    <a:cubicBezTo>
                      <a:pt x="10" y="287"/>
                      <a:pt x="10" y="286"/>
                      <a:pt x="9" y="286"/>
                    </a:cubicBezTo>
                    <a:cubicBezTo>
                      <a:pt x="9" y="285"/>
                      <a:pt x="9" y="284"/>
                      <a:pt x="8" y="283"/>
                    </a:cubicBezTo>
                    <a:cubicBezTo>
                      <a:pt x="8" y="283"/>
                      <a:pt x="7" y="282"/>
                      <a:pt x="7" y="281"/>
                    </a:cubicBezTo>
                    <a:cubicBezTo>
                      <a:pt x="7" y="281"/>
                      <a:pt x="7" y="280"/>
                      <a:pt x="6" y="279"/>
                    </a:cubicBezTo>
                    <a:cubicBezTo>
                      <a:pt x="6" y="278"/>
                      <a:pt x="6" y="278"/>
                      <a:pt x="6" y="277"/>
                    </a:cubicBezTo>
                    <a:cubicBezTo>
                      <a:pt x="6" y="276"/>
                      <a:pt x="5" y="275"/>
                      <a:pt x="5" y="275"/>
                    </a:cubicBezTo>
                    <a:cubicBezTo>
                      <a:pt x="5" y="274"/>
                      <a:pt x="5" y="273"/>
                      <a:pt x="5" y="272"/>
                    </a:cubicBezTo>
                    <a:cubicBezTo>
                      <a:pt x="5" y="272"/>
                      <a:pt x="5" y="271"/>
                      <a:pt x="5" y="270"/>
                    </a:cubicBezTo>
                    <a:cubicBezTo>
                      <a:pt x="5" y="270"/>
                      <a:pt x="5" y="269"/>
                      <a:pt x="5" y="268"/>
                    </a:cubicBezTo>
                    <a:cubicBezTo>
                      <a:pt x="5" y="268"/>
                      <a:pt x="6" y="267"/>
                      <a:pt x="6" y="266"/>
                    </a:cubicBezTo>
                    <a:cubicBezTo>
                      <a:pt x="6" y="266"/>
                      <a:pt x="6" y="265"/>
                      <a:pt x="6" y="265"/>
                    </a:cubicBezTo>
                    <a:cubicBezTo>
                      <a:pt x="6" y="264"/>
                      <a:pt x="6" y="264"/>
                      <a:pt x="7" y="263"/>
                    </a:cubicBezTo>
                    <a:cubicBezTo>
                      <a:pt x="7" y="263"/>
                      <a:pt x="7" y="262"/>
                      <a:pt x="7" y="262"/>
                    </a:cubicBezTo>
                    <a:cubicBezTo>
                      <a:pt x="7" y="261"/>
                      <a:pt x="8" y="261"/>
                      <a:pt x="8" y="260"/>
                    </a:cubicBezTo>
                    <a:cubicBezTo>
                      <a:pt x="8" y="260"/>
                      <a:pt x="8" y="259"/>
                      <a:pt x="9" y="259"/>
                    </a:cubicBezTo>
                    <a:cubicBezTo>
                      <a:pt x="9" y="258"/>
                      <a:pt x="9" y="258"/>
                      <a:pt x="9" y="258"/>
                    </a:cubicBezTo>
                    <a:cubicBezTo>
                      <a:pt x="10" y="257"/>
                      <a:pt x="10" y="257"/>
                      <a:pt x="10" y="256"/>
                    </a:cubicBezTo>
                    <a:cubicBezTo>
                      <a:pt x="11" y="256"/>
                      <a:pt x="11" y="256"/>
                      <a:pt x="11" y="255"/>
                    </a:cubicBezTo>
                    <a:cubicBezTo>
                      <a:pt x="12" y="255"/>
                      <a:pt x="12" y="255"/>
                      <a:pt x="12" y="254"/>
                    </a:cubicBezTo>
                    <a:cubicBezTo>
                      <a:pt x="13" y="254"/>
                      <a:pt x="13" y="254"/>
                      <a:pt x="14" y="253"/>
                    </a:cubicBezTo>
                    <a:cubicBezTo>
                      <a:pt x="14" y="253"/>
                      <a:pt x="14" y="253"/>
                      <a:pt x="15" y="252"/>
                    </a:cubicBezTo>
                    <a:cubicBezTo>
                      <a:pt x="15" y="252"/>
                      <a:pt x="16" y="252"/>
                      <a:pt x="16" y="252"/>
                    </a:cubicBezTo>
                    <a:cubicBezTo>
                      <a:pt x="17" y="251"/>
                      <a:pt x="17" y="251"/>
                      <a:pt x="18" y="251"/>
                    </a:cubicBezTo>
                    <a:cubicBezTo>
                      <a:pt x="19" y="88"/>
                      <a:pt x="19" y="88"/>
                      <a:pt x="19" y="88"/>
                    </a:cubicBezTo>
                    <a:cubicBezTo>
                      <a:pt x="19" y="86"/>
                      <a:pt x="19" y="86"/>
                      <a:pt x="19" y="86"/>
                    </a:cubicBezTo>
                    <a:cubicBezTo>
                      <a:pt x="18" y="84"/>
                      <a:pt x="18" y="84"/>
                      <a:pt x="18" y="84"/>
                    </a:cubicBezTo>
                    <a:cubicBezTo>
                      <a:pt x="18" y="82"/>
                      <a:pt x="18" y="82"/>
                      <a:pt x="18" y="82"/>
                    </a:cubicBezTo>
                    <a:cubicBezTo>
                      <a:pt x="18" y="80"/>
                      <a:pt x="18" y="80"/>
                      <a:pt x="18" y="80"/>
                    </a:cubicBezTo>
                    <a:cubicBezTo>
                      <a:pt x="18" y="78"/>
                      <a:pt x="18" y="78"/>
                      <a:pt x="18" y="78"/>
                    </a:cubicBezTo>
                    <a:cubicBezTo>
                      <a:pt x="18" y="76"/>
                      <a:pt x="18" y="76"/>
                      <a:pt x="18" y="76"/>
                    </a:cubicBezTo>
                    <a:cubicBezTo>
                      <a:pt x="17" y="74"/>
                      <a:pt x="17" y="74"/>
                      <a:pt x="17" y="74"/>
                    </a:cubicBezTo>
                    <a:cubicBezTo>
                      <a:pt x="17" y="73"/>
                      <a:pt x="17" y="73"/>
                      <a:pt x="17" y="73"/>
                    </a:cubicBezTo>
                    <a:cubicBezTo>
                      <a:pt x="17" y="71"/>
                      <a:pt x="17" y="71"/>
                      <a:pt x="17" y="71"/>
                    </a:cubicBezTo>
                    <a:cubicBezTo>
                      <a:pt x="16" y="69"/>
                      <a:pt x="16" y="69"/>
                      <a:pt x="16" y="69"/>
                    </a:cubicBezTo>
                    <a:cubicBezTo>
                      <a:pt x="16" y="68"/>
                      <a:pt x="16" y="68"/>
                      <a:pt x="16" y="68"/>
                    </a:cubicBezTo>
                    <a:cubicBezTo>
                      <a:pt x="15" y="66"/>
                      <a:pt x="15" y="66"/>
                      <a:pt x="15" y="66"/>
                    </a:cubicBezTo>
                    <a:cubicBezTo>
                      <a:pt x="14" y="64"/>
                      <a:pt x="14" y="64"/>
                      <a:pt x="14" y="64"/>
                    </a:cubicBezTo>
                    <a:cubicBezTo>
                      <a:pt x="13" y="62"/>
                      <a:pt x="13" y="62"/>
                      <a:pt x="13" y="62"/>
                    </a:cubicBezTo>
                    <a:cubicBezTo>
                      <a:pt x="12" y="60"/>
                      <a:pt x="12" y="60"/>
                      <a:pt x="12" y="60"/>
                    </a:cubicBezTo>
                    <a:cubicBezTo>
                      <a:pt x="11" y="58"/>
                      <a:pt x="11" y="58"/>
                      <a:pt x="11" y="58"/>
                    </a:cubicBezTo>
                    <a:cubicBezTo>
                      <a:pt x="10" y="57"/>
                      <a:pt x="10" y="57"/>
                      <a:pt x="10" y="57"/>
                    </a:cubicBezTo>
                    <a:cubicBezTo>
                      <a:pt x="10" y="56"/>
                      <a:pt x="10" y="56"/>
                      <a:pt x="10" y="56"/>
                    </a:cubicBezTo>
                    <a:cubicBezTo>
                      <a:pt x="9" y="55"/>
                      <a:pt x="9" y="55"/>
                      <a:pt x="9" y="55"/>
                    </a:cubicBezTo>
                    <a:cubicBezTo>
                      <a:pt x="8" y="54"/>
                      <a:pt x="8" y="54"/>
                      <a:pt x="8" y="54"/>
                    </a:cubicBezTo>
                    <a:cubicBezTo>
                      <a:pt x="7" y="53"/>
                      <a:pt x="7" y="53"/>
                      <a:pt x="7" y="53"/>
                    </a:cubicBezTo>
                    <a:cubicBezTo>
                      <a:pt x="7" y="52"/>
                      <a:pt x="7" y="52"/>
                      <a:pt x="7" y="52"/>
                    </a:cubicBezTo>
                    <a:cubicBezTo>
                      <a:pt x="7" y="52"/>
                      <a:pt x="7" y="52"/>
                      <a:pt x="7" y="52"/>
                    </a:cubicBezTo>
                    <a:cubicBezTo>
                      <a:pt x="6" y="52"/>
                      <a:pt x="6" y="52"/>
                      <a:pt x="6" y="52"/>
                    </a:cubicBezTo>
                    <a:cubicBezTo>
                      <a:pt x="6" y="52"/>
                      <a:pt x="6" y="52"/>
                      <a:pt x="6" y="52"/>
                    </a:cubicBezTo>
                    <a:cubicBezTo>
                      <a:pt x="5" y="50"/>
                      <a:pt x="5" y="50"/>
                      <a:pt x="5" y="50"/>
                    </a:cubicBezTo>
                    <a:cubicBezTo>
                      <a:pt x="5" y="50"/>
                      <a:pt x="5" y="50"/>
                      <a:pt x="4" y="49"/>
                    </a:cubicBezTo>
                    <a:cubicBezTo>
                      <a:pt x="4" y="49"/>
                      <a:pt x="4" y="49"/>
                      <a:pt x="4" y="48"/>
                    </a:cubicBezTo>
                    <a:cubicBezTo>
                      <a:pt x="3" y="48"/>
                      <a:pt x="3" y="47"/>
                      <a:pt x="3" y="47"/>
                    </a:cubicBezTo>
                    <a:cubicBezTo>
                      <a:pt x="3" y="47"/>
                      <a:pt x="2" y="46"/>
                      <a:pt x="2" y="46"/>
                    </a:cubicBezTo>
                    <a:cubicBezTo>
                      <a:pt x="2" y="45"/>
                      <a:pt x="2" y="45"/>
                      <a:pt x="1" y="45"/>
                    </a:cubicBezTo>
                    <a:cubicBezTo>
                      <a:pt x="1" y="44"/>
                      <a:pt x="1" y="44"/>
                      <a:pt x="1" y="43"/>
                    </a:cubicBezTo>
                    <a:cubicBezTo>
                      <a:pt x="1" y="43"/>
                      <a:pt x="1" y="43"/>
                      <a:pt x="0" y="42"/>
                    </a:cubicBezTo>
                    <a:cubicBezTo>
                      <a:pt x="0" y="42"/>
                      <a:pt x="0" y="41"/>
                      <a:pt x="0" y="41"/>
                    </a:cubicBezTo>
                    <a:cubicBezTo>
                      <a:pt x="0" y="40"/>
                      <a:pt x="0" y="40"/>
                      <a:pt x="0" y="40"/>
                    </a:cubicBezTo>
                    <a:cubicBezTo>
                      <a:pt x="0" y="39"/>
                      <a:pt x="0" y="38"/>
                      <a:pt x="0" y="38"/>
                    </a:cubicBezTo>
                    <a:cubicBezTo>
                      <a:pt x="0" y="37"/>
                      <a:pt x="0" y="37"/>
                      <a:pt x="0" y="36"/>
                    </a:cubicBezTo>
                    <a:cubicBezTo>
                      <a:pt x="0" y="35"/>
                      <a:pt x="0" y="35"/>
                      <a:pt x="0" y="34"/>
                    </a:cubicBezTo>
                    <a:cubicBezTo>
                      <a:pt x="0" y="34"/>
                      <a:pt x="0" y="33"/>
                      <a:pt x="0" y="32"/>
                    </a:cubicBezTo>
                    <a:cubicBezTo>
                      <a:pt x="0" y="32"/>
                      <a:pt x="0" y="31"/>
                      <a:pt x="0" y="31"/>
                    </a:cubicBezTo>
                    <a:cubicBezTo>
                      <a:pt x="0" y="30"/>
                      <a:pt x="0" y="30"/>
                      <a:pt x="0" y="29"/>
                    </a:cubicBezTo>
                    <a:cubicBezTo>
                      <a:pt x="0" y="29"/>
                      <a:pt x="0" y="28"/>
                      <a:pt x="0" y="28"/>
                    </a:cubicBezTo>
                    <a:cubicBezTo>
                      <a:pt x="0" y="27"/>
                      <a:pt x="0" y="26"/>
                      <a:pt x="0" y="26"/>
                    </a:cubicBezTo>
                    <a:cubicBezTo>
                      <a:pt x="0" y="25"/>
                      <a:pt x="1" y="25"/>
                      <a:pt x="1" y="24"/>
                    </a:cubicBezTo>
                    <a:cubicBezTo>
                      <a:pt x="1" y="24"/>
                      <a:pt x="1" y="23"/>
                      <a:pt x="1" y="23"/>
                    </a:cubicBezTo>
                    <a:cubicBezTo>
                      <a:pt x="1" y="22"/>
                      <a:pt x="1" y="22"/>
                      <a:pt x="1" y="21"/>
                    </a:cubicBezTo>
                    <a:cubicBezTo>
                      <a:pt x="2" y="21"/>
                      <a:pt x="2" y="20"/>
                      <a:pt x="2" y="20"/>
                    </a:cubicBezTo>
                    <a:cubicBezTo>
                      <a:pt x="2" y="19"/>
                      <a:pt x="2" y="19"/>
                      <a:pt x="3" y="18"/>
                    </a:cubicBezTo>
                    <a:cubicBezTo>
                      <a:pt x="3" y="18"/>
                      <a:pt x="3" y="17"/>
                      <a:pt x="3" y="17"/>
                    </a:cubicBezTo>
                    <a:cubicBezTo>
                      <a:pt x="3" y="16"/>
                      <a:pt x="4" y="16"/>
                      <a:pt x="4" y="15"/>
                    </a:cubicBezTo>
                    <a:cubicBezTo>
                      <a:pt x="4" y="15"/>
                      <a:pt x="5" y="14"/>
                      <a:pt x="5" y="14"/>
                    </a:cubicBezTo>
                    <a:cubicBezTo>
                      <a:pt x="5" y="13"/>
                      <a:pt x="5" y="13"/>
                      <a:pt x="5" y="13"/>
                    </a:cubicBezTo>
                    <a:cubicBezTo>
                      <a:pt x="6" y="13"/>
                      <a:pt x="6" y="12"/>
                      <a:pt x="6" y="12"/>
                    </a:cubicBezTo>
                    <a:cubicBezTo>
                      <a:pt x="7" y="12"/>
                      <a:pt x="7" y="12"/>
                      <a:pt x="7" y="11"/>
                    </a:cubicBezTo>
                    <a:cubicBezTo>
                      <a:pt x="7" y="11"/>
                      <a:pt x="8" y="11"/>
                      <a:pt x="8" y="11"/>
                    </a:cubicBezTo>
                    <a:cubicBezTo>
                      <a:pt x="8" y="10"/>
                      <a:pt x="9" y="10"/>
                      <a:pt x="9" y="10"/>
                    </a:cubicBezTo>
                    <a:cubicBezTo>
                      <a:pt x="9" y="10"/>
                      <a:pt x="10" y="10"/>
                      <a:pt x="10" y="10"/>
                    </a:cubicBezTo>
                    <a:cubicBezTo>
                      <a:pt x="10" y="10"/>
                      <a:pt x="10" y="10"/>
                      <a:pt x="10" y="10"/>
                    </a:cubicBezTo>
                    <a:cubicBezTo>
                      <a:pt x="11" y="10"/>
                      <a:pt x="11" y="10"/>
                      <a:pt x="11" y="10"/>
                    </a:cubicBezTo>
                    <a:cubicBezTo>
                      <a:pt x="33" y="33"/>
                      <a:pt x="33" y="33"/>
                      <a:pt x="33" y="33"/>
                    </a:cubicBezTo>
                    <a:cubicBezTo>
                      <a:pt x="34" y="33"/>
                      <a:pt x="34" y="33"/>
                      <a:pt x="34" y="33"/>
                    </a:cubicBezTo>
                    <a:cubicBezTo>
                      <a:pt x="34" y="33"/>
                      <a:pt x="34" y="33"/>
                      <a:pt x="34" y="33"/>
                    </a:cubicBezTo>
                    <a:cubicBezTo>
                      <a:pt x="34" y="33"/>
                      <a:pt x="34" y="33"/>
                      <a:pt x="34" y="33"/>
                    </a:cubicBezTo>
                    <a:cubicBezTo>
                      <a:pt x="36" y="32"/>
                      <a:pt x="36" y="32"/>
                      <a:pt x="36" y="32"/>
                    </a:cubicBezTo>
                    <a:cubicBezTo>
                      <a:pt x="36" y="32"/>
                      <a:pt x="36" y="32"/>
                      <a:pt x="36" y="32"/>
                    </a:cubicBezTo>
                    <a:cubicBezTo>
                      <a:pt x="37" y="31"/>
                      <a:pt x="37" y="31"/>
                      <a:pt x="37" y="31"/>
                    </a:cubicBezTo>
                    <a:cubicBezTo>
                      <a:pt x="37" y="31"/>
                      <a:pt x="37" y="31"/>
                      <a:pt x="37" y="31"/>
                    </a:cubicBezTo>
                    <a:cubicBezTo>
                      <a:pt x="39" y="30"/>
                      <a:pt x="39" y="30"/>
                      <a:pt x="39" y="30"/>
                    </a:cubicBezTo>
                    <a:cubicBezTo>
                      <a:pt x="39" y="30"/>
                      <a:pt x="39" y="30"/>
                      <a:pt x="39" y="30"/>
                    </a:cubicBezTo>
                    <a:cubicBezTo>
                      <a:pt x="40" y="29"/>
                      <a:pt x="40" y="29"/>
                      <a:pt x="40" y="29"/>
                    </a:cubicBezTo>
                    <a:cubicBezTo>
                      <a:pt x="40" y="28"/>
                      <a:pt x="40" y="28"/>
                      <a:pt x="40" y="28"/>
                    </a:cubicBezTo>
                    <a:cubicBezTo>
                      <a:pt x="41" y="27"/>
                      <a:pt x="41" y="27"/>
                      <a:pt x="41" y="27"/>
                    </a:cubicBezTo>
                    <a:cubicBezTo>
                      <a:pt x="41" y="27"/>
                      <a:pt x="41" y="27"/>
                      <a:pt x="41" y="27"/>
                    </a:cubicBezTo>
                    <a:cubicBezTo>
                      <a:pt x="42" y="26"/>
                      <a:pt x="42" y="26"/>
                      <a:pt x="42" y="26"/>
                    </a:cubicBezTo>
                    <a:cubicBezTo>
                      <a:pt x="42" y="26"/>
                      <a:pt x="42" y="26"/>
                      <a:pt x="42" y="26"/>
                    </a:cubicBezTo>
                    <a:cubicBezTo>
                      <a:pt x="42" y="25"/>
                      <a:pt x="42" y="25"/>
                      <a:pt x="42" y="25"/>
                    </a:cubicBezTo>
                    <a:cubicBezTo>
                      <a:pt x="42" y="22"/>
                      <a:pt x="42" y="22"/>
                      <a:pt x="42" y="22"/>
                    </a:cubicBezTo>
                    <a:cubicBezTo>
                      <a:pt x="42" y="20"/>
                      <a:pt x="42" y="20"/>
                      <a:pt x="42" y="20"/>
                    </a:cubicBezTo>
                    <a:cubicBezTo>
                      <a:pt x="42" y="18"/>
                      <a:pt x="42" y="18"/>
                      <a:pt x="42" y="18"/>
                    </a:cubicBezTo>
                    <a:cubicBezTo>
                      <a:pt x="42" y="16"/>
                      <a:pt x="42" y="16"/>
                      <a:pt x="42" y="16"/>
                    </a:cubicBezTo>
                    <a:cubicBezTo>
                      <a:pt x="42" y="15"/>
                      <a:pt x="42" y="15"/>
                      <a:pt x="42" y="15"/>
                    </a:cubicBezTo>
                    <a:cubicBezTo>
                      <a:pt x="42" y="13"/>
                      <a:pt x="42" y="13"/>
                      <a:pt x="42" y="13"/>
                    </a:cubicBezTo>
                    <a:cubicBezTo>
                      <a:pt x="41" y="12"/>
                      <a:pt x="41" y="12"/>
                      <a:pt x="41" y="12"/>
                    </a:cubicBezTo>
                    <a:cubicBezTo>
                      <a:pt x="41" y="11"/>
                      <a:pt x="41" y="11"/>
                      <a:pt x="41" y="11"/>
                    </a:cubicBezTo>
                    <a:cubicBezTo>
                      <a:pt x="41" y="10"/>
                      <a:pt x="41" y="10"/>
                      <a:pt x="41" y="10"/>
                    </a:cubicBezTo>
                    <a:cubicBezTo>
                      <a:pt x="40" y="9"/>
                      <a:pt x="40" y="9"/>
                      <a:pt x="40" y="9"/>
                    </a:cubicBezTo>
                    <a:cubicBezTo>
                      <a:pt x="40" y="8"/>
                      <a:pt x="40" y="8"/>
                      <a:pt x="40" y="8"/>
                    </a:cubicBezTo>
                    <a:cubicBezTo>
                      <a:pt x="40" y="8"/>
                      <a:pt x="40" y="8"/>
                      <a:pt x="40" y="8"/>
                    </a:cubicBezTo>
                    <a:cubicBezTo>
                      <a:pt x="40" y="8"/>
                      <a:pt x="40" y="8"/>
                      <a:pt x="40" y="8"/>
                    </a:cubicBezTo>
                    <a:cubicBezTo>
                      <a:pt x="40" y="6"/>
                      <a:pt x="40" y="6"/>
                      <a:pt x="40" y="6"/>
                    </a:cubicBezTo>
                    <a:cubicBezTo>
                      <a:pt x="40" y="6"/>
                      <a:pt x="39" y="6"/>
                      <a:pt x="39" y="5"/>
                    </a:cubicBezTo>
                    <a:cubicBezTo>
                      <a:pt x="39" y="5"/>
                      <a:pt x="39" y="4"/>
                      <a:pt x="39" y="4"/>
                    </a:cubicBezTo>
                    <a:cubicBezTo>
                      <a:pt x="39" y="4"/>
                      <a:pt x="39" y="3"/>
                      <a:pt x="39" y="3"/>
                    </a:cubicBezTo>
                    <a:cubicBezTo>
                      <a:pt x="39" y="2"/>
                      <a:pt x="39" y="2"/>
                      <a:pt x="38" y="1"/>
                    </a:cubicBezTo>
                    <a:cubicBezTo>
                      <a:pt x="38" y="1"/>
                      <a:pt x="38" y="1"/>
                      <a:pt x="38" y="0"/>
                    </a:cubicBezTo>
                    <a:cubicBezTo>
                      <a:pt x="38" y="0"/>
                      <a:pt x="38" y="0"/>
                      <a:pt x="39" y="0"/>
                    </a:cubicBezTo>
                    <a:cubicBezTo>
                      <a:pt x="39" y="0"/>
                      <a:pt x="39" y="0"/>
                      <a:pt x="39" y="0"/>
                    </a:cubicBezTo>
                    <a:cubicBezTo>
                      <a:pt x="39" y="0"/>
                      <a:pt x="39" y="0"/>
                      <a:pt x="39" y="0"/>
                    </a:cubicBezTo>
                    <a:cubicBezTo>
                      <a:pt x="40" y="0"/>
                      <a:pt x="40" y="0"/>
                      <a:pt x="40" y="0"/>
                    </a:cubicBezTo>
                    <a:cubicBezTo>
                      <a:pt x="40" y="0"/>
                      <a:pt x="41" y="0"/>
                      <a:pt x="41" y="0"/>
                    </a:cubicBezTo>
                    <a:cubicBezTo>
                      <a:pt x="41" y="0"/>
                      <a:pt x="42" y="0"/>
                      <a:pt x="42" y="0"/>
                    </a:cubicBezTo>
                    <a:cubicBezTo>
                      <a:pt x="42" y="0"/>
                      <a:pt x="43" y="1"/>
                      <a:pt x="43" y="1"/>
                    </a:cubicBezTo>
                    <a:cubicBezTo>
                      <a:pt x="43" y="1"/>
                      <a:pt x="44" y="1"/>
                      <a:pt x="44" y="1"/>
                    </a:cubicBezTo>
                    <a:cubicBezTo>
                      <a:pt x="44" y="2"/>
                      <a:pt x="45" y="2"/>
                      <a:pt x="45" y="2"/>
                    </a:cubicBezTo>
                    <a:cubicBezTo>
                      <a:pt x="46" y="2"/>
                      <a:pt x="46" y="2"/>
                      <a:pt x="46" y="3"/>
                    </a:cubicBezTo>
                    <a:cubicBezTo>
                      <a:pt x="47" y="3"/>
                      <a:pt x="47" y="3"/>
                      <a:pt x="47" y="4"/>
                    </a:cubicBezTo>
                    <a:cubicBezTo>
                      <a:pt x="48" y="4"/>
                      <a:pt x="48" y="4"/>
                      <a:pt x="49" y="4"/>
                    </a:cubicBezTo>
                    <a:cubicBezTo>
                      <a:pt x="49" y="5"/>
                      <a:pt x="49" y="5"/>
                      <a:pt x="50" y="5"/>
                    </a:cubicBezTo>
                    <a:cubicBezTo>
                      <a:pt x="50" y="5"/>
                      <a:pt x="50" y="6"/>
                      <a:pt x="51" y="6"/>
                    </a:cubicBezTo>
                    <a:cubicBezTo>
                      <a:pt x="51" y="6"/>
                      <a:pt x="51" y="7"/>
                      <a:pt x="52" y="7"/>
                    </a:cubicBezTo>
                    <a:cubicBezTo>
                      <a:pt x="52" y="7"/>
                      <a:pt x="52" y="7"/>
                      <a:pt x="52" y="7"/>
                    </a:cubicBezTo>
                    <a:cubicBezTo>
                      <a:pt x="80" y="36"/>
                      <a:pt x="80" y="36"/>
                      <a:pt x="80" y="36"/>
                    </a:cubicBezTo>
                    <a:cubicBezTo>
                      <a:pt x="80" y="35"/>
                      <a:pt x="80" y="35"/>
                      <a:pt x="80" y="34"/>
                    </a:cubicBezTo>
                    <a:cubicBezTo>
                      <a:pt x="80" y="34"/>
                      <a:pt x="80" y="34"/>
                      <a:pt x="80" y="34"/>
                    </a:cubicBezTo>
                    <a:cubicBezTo>
                      <a:pt x="80" y="34"/>
                      <a:pt x="80" y="34"/>
                      <a:pt x="80" y="34"/>
                    </a:cubicBezTo>
                    <a:cubicBezTo>
                      <a:pt x="80" y="34"/>
                      <a:pt x="80" y="34"/>
                      <a:pt x="80" y="34"/>
                    </a:cubicBezTo>
                    <a:cubicBezTo>
                      <a:pt x="80" y="34"/>
                      <a:pt x="80" y="33"/>
                      <a:pt x="80" y="33"/>
                    </a:cubicBezTo>
                    <a:cubicBezTo>
                      <a:pt x="80" y="32"/>
                      <a:pt x="80" y="32"/>
                      <a:pt x="80" y="32"/>
                    </a:cubicBezTo>
                    <a:cubicBezTo>
                      <a:pt x="80" y="32"/>
                      <a:pt x="80" y="32"/>
                      <a:pt x="80" y="32"/>
                    </a:cubicBezTo>
                    <a:cubicBezTo>
                      <a:pt x="80" y="32"/>
                      <a:pt x="80" y="31"/>
                      <a:pt x="80" y="31"/>
                    </a:cubicBezTo>
                    <a:cubicBezTo>
                      <a:pt x="80" y="31"/>
                      <a:pt x="80" y="31"/>
                      <a:pt x="80" y="31"/>
                    </a:cubicBezTo>
                    <a:cubicBezTo>
                      <a:pt x="80" y="31"/>
                      <a:pt x="80" y="31"/>
                      <a:pt x="80" y="31"/>
                    </a:cubicBezTo>
                    <a:cubicBezTo>
                      <a:pt x="81" y="30"/>
                      <a:pt x="81" y="30"/>
                      <a:pt x="81" y="29"/>
                    </a:cubicBezTo>
                    <a:cubicBezTo>
                      <a:pt x="81" y="29"/>
                      <a:pt x="81" y="29"/>
                      <a:pt x="81" y="29"/>
                    </a:cubicBezTo>
                    <a:cubicBezTo>
                      <a:pt x="81" y="29"/>
                      <a:pt x="81" y="29"/>
                      <a:pt x="81" y="29"/>
                    </a:cubicBezTo>
                    <a:cubicBezTo>
                      <a:pt x="81" y="29"/>
                      <a:pt x="81" y="29"/>
                      <a:pt x="81" y="29"/>
                    </a:cubicBezTo>
                    <a:cubicBezTo>
                      <a:pt x="81" y="29"/>
                      <a:pt x="81" y="28"/>
                      <a:pt x="81" y="28"/>
                    </a:cubicBezTo>
                    <a:cubicBezTo>
                      <a:pt x="81" y="28"/>
                      <a:pt x="81" y="28"/>
                      <a:pt x="81" y="28"/>
                    </a:cubicBezTo>
                    <a:cubicBezTo>
                      <a:pt x="81" y="27"/>
                      <a:pt x="81" y="27"/>
                      <a:pt x="81" y="27"/>
                    </a:cubicBezTo>
                    <a:cubicBezTo>
                      <a:pt x="81" y="27"/>
                      <a:pt x="81" y="27"/>
                      <a:pt x="81" y="26"/>
                    </a:cubicBezTo>
                    <a:cubicBezTo>
                      <a:pt x="81" y="26"/>
                      <a:pt x="81" y="26"/>
                      <a:pt x="81" y="26"/>
                    </a:cubicBezTo>
                    <a:cubicBezTo>
                      <a:pt x="81" y="26"/>
                      <a:pt x="81" y="26"/>
                      <a:pt x="81" y="26"/>
                    </a:cubicBezTo>
                    <a:cubicBezTo>
                      <a:pt x="81" y="25"/>
                      <a:pt x="81" y="25"/>
                      <a:pt x="81" y="24"/>
                    </a:cubicBezTo>
                    <a:cubicBezTo>
                      <a:pt x="81" y="24"/>
                      <a:pt x="81" y="24"/>
                      <a:pt x="81" y="24"/>
                    </a:cubicBezTo>
                    <a:cubicBezTo>
                      <a:pt x="81" y="24"/>
                      <a:pt x="81" y="24"/>
                      <a:pt x="81" y="24"/>
                    </a:cubicBezTo>
                    <a:cubicBezTo>
                      <a:pt x="81" y="24"/>
                      <a:pt x="81" y="23"/>
                      <a:pt x="82" y="23"/>
                    </a:cubicBezTo>
                    <a:cubicBezTo>
                      <a:pt x="82" y="23"/>
                      <a:pt x="82" y="23"/>
                      <a:pt x="82" y="23"/>
                    </a:cubicBezTo>
                    <a:cubicBezTo>
                      <a:pt x="82" y="23"/>
                      <a:pt x="82" y="23"/>
                      <a:pt x="82" y="23"/>
                    </a:cubicBezTo>
                    <a:cubicBezTo>
                      <a:pt x="82" y="22"/>
                      <a:pt x="82" y="22"/>
                      <a:pt x="82" y="21"/>
                    </a:cubicBezTo>
                    <a:cubicBezTo>
                      <a:pt x="82" y="21"/>
                      <a:pt x="82" y="21"/>
                      <a:pt x="82" y="21"/>
                    </a:cubicBezTo>
                    <a:cubicBezTo>
                      <a:pt x="82" y="21"/>
                      <a:pt x="82" y="20"/>
                      <a:pt x="83" y="20"/>
                    </a:cubicBezTo>
                    <a:cubicBezTo>
                      <a:pt x="83" y="20"/>
                      <a:pt x="83" y="20"/>
                      <a:pt x="83" y="20"/>
                    </a:cubicBezTo>
                    <a:cubicBezTo>
                      <a:pt x="83" y="20"/>
                      <a:pt x="83" y="20"/>
                      <a:pt x="83" y="20"/>
                    </a:cubicBezTo>
                    <a:cubicBezTo>
                      <a:pt x="83" y="19"/>
                      <a:pt x="83" y="19"/>
                      <a:pt x="83" y="18"/>
                    </a:cubicBezTo>
                    <a:cubicBezTo>
                      <a:pt x="83" y="18"/>
                      <a:pt x="83" y="18"/>
                      <a:pt x="83" y="18"/>
                    </a:cubicBezTo>
                    <a:cubicBezTo>
                      <a:pt x="83" y="18"/>
                      <a:pt x="83" y="18"/>
                      <a:pt x="83" y="18"/>
                    </a:cubicBezTo>
                    <a:cubicBezTo>
                      <a:pt x="83" y="18"/>
                      <a:pt x="84" y="17"/>
                      <a:pt x="84" y="17"/>
                    </a:cubicBezTo>
                    <a:cubicBezTo>
                      <a:pt x="84" y="17"/>
                      <a:pt x="84" y="17"/>
                      <a:pt x="84" y="17"/>
                    </a:cubicBezTo>
                    <a:cubicBezTo>
                      <a:pt x="84" y="17"/>
                      <a:pt x="84" y="17"/>
                      <a:pt x="84" y="17"/>
                    </a:cubicBezTo>
                    <a:cubicBezTo>
                      <a:pt x="84" y="16"/>
                      <a:pt x="84" y="16"/>
                      <a:pt x="85" y="15"/>
                    </a:cubicBezTo>
                    <a:cubicBezTo>
                      <a:pt x="85" y="15"/>
                      <a:pt x="85" y="15"/>
                      <a:pt x="85" y="15"/>
                    </a:cubicBezTo>
                    <a:cubicBezTo>
                      <a:pt x="85" y="15"/>
                      <a:pt x="85" y="15"/>
                      <a:pt x="85" y="15"/>
                    </a:cubicBezTo>
                    <a:cubicBezTo>
                      <a:pt x="85" y="15"/>
                      <a:pt x="85" y="14"/>
                      <a:pt x="85" y="14"/>
                    </a:cubicBezTo>
                    <a:cubicBezTo>
                      <a:pt x="86" y="13"/>
                      <a:pt x="86" y="13"/>
                      <a:pt x="86" y="13"/>
                    </a:cubicBezTo>
                    <a:cubicBezTo>
                      <a:pt x="86" y="13"/>
                      <a:pt x="87" y="12"/>
                      <a:pt x="87" y="12"/>
                    </a:cubicBezTo>
                    <a:cubicBezTo>
                      <a:pt x="87" y="12"/>
                      <a:pt x="87" y="12"/>
                      <a:pt x="88" y="11"/>
                    </a:cubicBezTo>
                    <a:cubicBezTo>
                      <a:pt x="88" y="11"/>
                      <a:pt x="88" y="11"/>
                      <a:pt x="89" y="11"/>
                    </a:cubicBezTo>
                    <a:cubicBezTo>
                      <a:pt x="89" y="10"/>
                      <a:pt x="89" y="10"/>
                      <a:pt x="90" y="10"/>
                    </a:cubicBezTo>
                    <a:cubicBezTo>
                      <a:pt x="90" y="10"/>
                      <a:pt x="90" y="10"/>
                      <a:pt x="90" y="10"/>
                    </a:cubicBezTo>
                    <a:cubicBezTo>
                      <a:pt x="91" y="10"/>
                      <a:pt x="91" y="10"/>
                      <a:pt x="91" y="10"/>
                    </a:cubicBezTo>
                    <a:cubicBezTo>
                      <a:pt x="91" y="10"/>
                      <a:pt x="91" y="10"/>
                      <a:pt x="91" y="10"/>
                    </a:cubicBezTo>
                    <a:cubicBezTo>
                      <a:pt x="114" y="33"/>
                      <a:pt x="114" y="33"/>
                      <a:pt x="114" y="33"/>
                    </a:cubicBezTo>
                    <a:cubicBezTo>
                      <a:pt x="119" y="31"/>
                      <a:pt x="122" y="28"/>
                      <a:pt x="123" y="25"/>
                    </a:cubicBezTo>
                    <a:cubicBezTo>
                      <a:pt x="123" y="22"/>
                      <a:pt x="123" y="22"/>
                      <a:pt x="123" y="22"/>
                    </a:cubicBezTo>
                    <a:cubicBezTo>
                      <a:pt x="123" y="20"/>
                      <a:pt x="123" y="20"/>
                      <a:pt x="123" y="20"/>
                    </a:cubicBezTo>
                    <a:cubicBezTo>
                      <a:pt x="123" y="18"/>
                      <a:pt x="123" y="18"/>
                      <a:pt x="123" y="18"/>
                    </a:cubicBezTo>
                    <a:cubicBezTo>
                      <a:pt x="123" y="16"/>
                      <a:pt x="123" y="16"/>
                      <a:pt x="123" y="16"/>
                    </a:cubicBezTo>
                    <a:cubicBezTo>
                      <a:pt x="122" y="15"/>
                      <a:pt x="122" y="15"/>
                      <a:pt x="122" y="15"/>
                    </a:cubicBezTo>
                    <a:cubicBezTo>
                      <a:pt x="122" y="13"/>
                      <a:pt x="122" y="13"/>
                      <a:pt x="122" y="13"/>
                    </a:cubicBezTo>
                    <a:cubicBezTo>
                      <a:pt x="122" y="12"/>
                      <a:pt x="122" y="12"/>
                      <a:pt x="122" y="12"/>
                    </a:cubicBezTo>
                    <a:cubicBezTo>
                      <a:pt x="122" y="11"/>
                      <a:pt x="122" y="11"/>
                      <a:pt x="122" y="11"/>
                    </a:cubicBezTo>
                    <a:cubicBezTo>
                      <a:pt x="121" y="10"/>
                      <a:pt x="121" y="10"/>
                      <a:pt x="121" y="10"/>
                    </a:cubicBezTo>
                    <a:cubicBezTo>
                      <a:pt x="121" y="9"/>
                      <a:pt x="121" y="9"/>
                      <a:pt x="121" y="9"/>
                    </a:cubicBezTo>
                    <a:cubicBezTo>
                      <a:pt x="121" y="8"/>
                      <a:pt x="121" y="8"/>
                      <a:pt x="121" y="8"/>
                    </a:cubicBezTo>
                    <a:cubicBezTo>
                      <a:pt x="121" y="8"/>
                      <a:pt x="121" y="8"/>
                      <a:pt x="121" y="8"/>
                    </a:cubicBezTo>
                    <a:cubicBezTo>
                      <a:pt x="121" y="8"/>
                      <a:pt x="121" y="8"/>
                      <a:pt x="121" y="8"/>
                    </a:cubicBezTo>
                    <a:cubicBezTo>
                      <a:pt x="120" y="6"/>
                      <a:pt x="120" y="6"/>
                      <a:pt x="120" y="6"/>
                    </a:cubicBezTo>
                    <a:cubicBezTo>
                      <a:pt x="120" y="6"/>
                      <a:pt x="120" y="6"/>
                      <a:pt x="120" y="5"/>
                    </a:cubicBezTo>
                    <a:cubicBezTo>
                      <a:pt x="120" y="5"/>
                      <a:pt x="120" y="4"/>
                      <a:pt x="120" y="4"/>
                    </a:cubicBezTo>
                    <a:cubicBezTo>
                      <a:pt x="120" y="4"/>
                      <a:pt x="119" y="3"/>
                      <a:pt x="119" y="3"/>
                    </a:cubicBezTo>
                    <a:cubicBezTo>
                      <a:pt x="119" y="2"/>
                      <a:pt x="119" y="2"/>
                      <a:pt x="119" y="1"/>
                    </a:cubicBezTo>
                    <a:cubicBezTo>
                      <a:pt x="119" y="1"/>
                      <a:pt x="119" y="1"/>
                      <a:pt x="119" y="0"/>
                    </a:cubicBezTo>
                    <a:cubicBezTo>
                      <a:pt x="119" y="0"/>
                      <a:pt x="119" y="0"/>
                      <a:pt x="119" y="0"/>
                    </a:cubicBezTo>
                    <a:cubicBezTo>
                      <a:pt x="119" y="0"/>
                      <a:pt x="119" y="0"/>
                      <a:pt x="120" y="0"/>
                    </a:cubicBezTo>
                    <a:cubicBezTo>
                      <a:pt x="120" y="0"/>
                      <a:pt x="120" y="0"/>
                      <a:pt x="120" y="0"/>
                    </a:cubicBezTo>
                    <a:cubicBezTo>
                      <a:pt x="120" y="0"/>
                      <a:pt x="121" y="0"/>
                      <a:pt x="121" y="0"/>
                    </a:cubicBezTo>
                    <a:cubicBezTo>
                      <a:pt x="121" y="0"/>
                      <a:pt x="121" y="0"/>
                      <a:pt x="122" y="0"/>
                    </a:cubicBezTo>
                    <a:cubicBezTo>
                      <a:pt x="122" y="0"/>
                      <a:pt x="122" y="0"/>
                      <a:pt x="123" y="0"/>
                    </a:cubicBezTo>
                    <a:cubicBezTo>
                      <a:pt x="123" y="0"/>
                      <a:pt x="123" y="1"/>
                      <a:pt x="124" y="1"/>
                    </a:cubicBezTo>
                    <a:cubicBezTo>
                      <a:pt x="124" y="1"/>
                      <a:pt x="124" y="1"/>
                      <a:pt x="125" y="1"/>
                    </a:cubicBezTo>
                    <a:cubicBezTo>
                      <a:pt x="125" y="2"/>
                      <a:pt x="125" y="2"/>
                      <a:pt x="126" y="2"/>
                    </a:cubicBezTo>
                    <a:cubicBezTo>
                      <a:pt x="126" y="2"/>
                      <a:pt x="127" y="2"/>
                      <a:pt x="127" y="3"/>
                    </a:cubicBezTo>
                    <a:cubicBezTo>
                      <a:pt x="127" y="3"/>
                      <a:pt x="128" y="3"/>
                      <a:pt x="128" y="4"/>
                    </a:cubicBezTo>
                    <a:cubicBezTo>
                      <a:pt x="128" y="4"/>
                      <a:pt x="129" y="4"/>
                      <a:pt x="129" y="4"/>
                    </a:cubicBezTo>
                    <a:cubicBezTo>
                      <a:pt x="130" y="5"/>
                      <a:pt x="130" y="5"/>
                      <a:pt x="130" y="5"/>
                    </a:cubicBezTo>
                    <a:cubicBezTo>
                      <a:pt x="131" y="5"/>
                      <a:pt x="131" y="6"/>
                      <a:pt x="131" y="6"/>
                    </a:cubicBezTo>
                    <a:cubicBezTo>
                      <a:pt x="132" y="6"/>
                      <a:pt x="132" y="7"/>
                      <a:pt x="132" y="7"/>
                    </a:cubicBezTo>
                    <a:cubicBezTo>
                      <a:pt x="132" y="7"/>
                      <a:pt x="132" y="7"/>
                      <a:pt x="132" y="7"/>
                    </a:cubicBezTo>
                    <a:cubicBezTo>
                      <a:pt x="132" y="7"/>
                      <a:pt x="132" y="7"/>
                      <a:pt x="132" y="7"/>
                    </a:cubicBezTo>
                    <a:cubicBezTo>
                      <a:pt x="133" y="7"/>
                      <a:pt x="133" y="7"/>
                      <a:pt x="133" y="8"/>
                    </a:cubicBezTo>
                    <a:cubicBezTo>
                      <a:pt x="133" y="8"/>
                      <a:pt x="133" y="8"/>
                      <a:pt x="133" y="8"/>
                    </a:cubicBezTo>
                    <a:cubicBezTo>
                      <a:pt x="133" y="8"/>
                      <a:pt x="133" y="8"/>
                      <a:pt x="133" y="8"/>
                    </a:cubicBezTo>
                    <a:cubicBezTo>
                      <a:pt x="134" y="8"/>
                      <a:pt x="134" y="9"/>
                      <a:pt x="134" y="9"/>
                    </a:cubicBezTo>
                    <a:cubicBezTo>
                      <a:pt x="134" y="9"/>
                      <a:pt x="134" y="9"/>
                      <a:pt x="134" y="9"/>
                    </a:cubicBezTo>
                    <a:cubicBezTo>
                      <a:pt x="134" y="9"/>
                      <a:pt x="134" y="9"/>
                      <a:pt x="134" y="9"/>
                    </a:cubicBezTo>
                    <a:cubicBezTo>
                      <a:pt x="250" y="125"/>
                      <a:pt x="250" y="125"/>
                      <a:pt x="250" y="125"/>
                    </a:cubicBezTo>
                    <a:cubicBezTo>
                      <a:pt x="251" y="133"/>
                      <a:pt x="252" y="141"/>
                      <a:pt x="252" y="149"/>
                    </a:cubicBezTo>
                    <a:cubicBezTo>
                      <a:pt x="252" y="247"/>
                      <a:pt x="172" y="327"/>
                      <a:pt x="74" y="327"/>
                    </a:cubicBezTo>
                    <a:cubicBezTo>
                      <a:pt x="65" y="327"/>
                      <a:pt x="57" y="326"/>
                      <a:pt x="48" y="325"/>
                    </a:cubicBezTo>
                    <a:close/>
                  </a:path>
                </a:pathLst>
              </a:custGeom>
              <a:solidFill>
                <a:srgbClr val="1E3440"/>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7" name="Freeform 194"/>
              <p:cNvSpPr>
                <a:spLocks noEditPoints="1" noChangeArrowheads="1"/>
              </p:cNvSpPr>
              <p:nvPr/>
            </p:nvSpPr>
            <p:spPr bwMode="auto">
              <a:xfrm>
                <a:off x="450" y="110"/>
                <a:ext cx="648" cy="1332"/>
              </a:xfrm>
              <a:custGeom>
                <a:avLst/>
                <a:gdLst>
                  <a:gd name="T0" fmla="*/ 6 w 146"/>
                  <a:gd name="T1" fmla="*/ 275 h 301"/>
                  <a:gd name="T2" fmla="*/ 19 w 146"/>
                  <a:gd name="T3" fmla="*/ 254 h 301"/>
                  <a:gd name="T4" fmla="*/ 20 w 146"/>
                  <a:gd name="T5" fmla="*/ 91 h 301"/>
                  <a:gd name="T6" fmla="*/ 12 w 146"/>
                  <a:gd name="T7" fmla="*/ 61 h 301"/>
                  <a:gd name="T8" fmla="*/ 1 w 146"/>
                  <a:gd name="T9" fmla="*/ 43 h 301"/>
                  <a:gd name="T10" fmla="*/ 6 w 146"/>
                  <a:gd name="T11" fmla="*/ 17 h 301"/>
                  <a:gd name="T12" fmla="*/ 12 w 146"/>
                  <a:gd name="T13" fmla="*/ 13 h 301"/>
                  <a:gd name="T14" fmla="*/ 19 w 146"/>
                  <a:gd name="T15" fmla="*/ 35 h 301"/>
                  <a:gd name="T16" fmla="*/ 43 w 146"/>
                  <a:gd name="T17" fmla="*/ 28 h 301"/>
                  <a:gd name="T18" fmla="*/ 39 w 146"/>
                  <a:gd name="T19" fmla="*/ 4 h 301"/>
                  <a:gd name="T20" fmla="*/ 53 w 146"/>
                  <a:gd name="T21" fmla="*/ 10 h 301"/>
                  <a:gd name="T22" fmla="*/ 64 w 146"/>
                  <a:gd name="T23" fmla="*/ 28 h 301"/>
                  <a:gd name="T24" fmla="*/ 55 w 146"/>
                  <a:gd name="T25" fmla="*/ 55 h 301"/>
                  <a:gd name="T26" fmla="*/ 46 w 146"/>
                  <a:gd name="T27" fmla="*/ 88 h 301"/>
                  <a:gd name="T28" fmla="*/ 44 w 146"/>
                  <a:gd name="T29" fmla="*/ 254 h 301"/>
                  <a:gd name="T30" fmla="*/ 57 w 146"/>
                  <a:gd name="T31" fmla="*/ 275 h 301"/>
                  <a:gd name="T32" fmla="*/ 31 w 146"/>
                  <a:gd name="T33" fmla="*/ 301 h 301"/>
                  <a:gd name="T34" fmla="*/ 6 w 146"/>
                  <a:gd name="T35" fmla="*/ 275 h 301"/>
                  <a:gd name="T36" fmla="*/ 87 w 146"/>
                  <a:gd name="T37" fmla="*/ 275 h 301"/>
                  <a:gd name="T38" fmla="*/ 99 w 146"/>
                  <a:gd name="T39" fmla="*/ 254 h 301"/>
                  <a:gd name="T40" fmla="*/ 100 w 146"/>
                  <a:gd name="T41" fmla="*/ 91 h 301"/>
                  <a:gd name="T42" fmla="*/ 93 w 146"/>
                  <a:gd name="T43" fmla="*/ 61 h 301"/>
                  <a:gd name="T44" fmla="*/ 82 w 146"/>
                  <a:gd name="T45" fmla="*/ 43 h 301"/>
                  <a:gd name="T46" fmla="*/ 86 w 146"/>
                  <a:gd name="T47" fmla="*/ 17 h 301"/>
                  <a:gd name="T48" fmla="*/ 92 w 146"/>
                  <a:gd name="T49" fmla="*/ 13 h 301"/>
                  <a:gd name="T50" fmla="*/ 100 w 146"/>
                  <a:gd name="T51" fmla="*/ 35 h 301"/>
                  <a:gd name="T52" fmla="*/ 124 w 146"/>
                  <a:gd name="T53" fmla="*/ 28 h 301"/>
                  <a:gd name="T54" fmla="*/ 120 w 146"/>
                  <a:gd name="T55" fmla="*/ 4 h 301"/>
                  <a:gd name="T56" fmla="*/ 133 w 146"/>
                  <a:gd name="T57" fmla="*/ 10 h 301"/>
                  <a:gd name="T58" fmla="*/ 144 w 146"/>
                  <a:gd name="T59" fmla="*/ 28 h 301"/>
                  <a:gd name="T60" fmla="*/ 136 w 146"/>
                  <a:gd name="T61" fmla="*/ 55 h 301"/>
                  <a:gd name="T62" fmla="*/ 126 w 146"/>
                  <a:gd name="T63" fmla="*/ 88 h 301"/>
                  <a:gd name="T64" fmla="*/ 125 w 146"/>
                  <a:gd name="T65" fmla="*/ 254 h 301"/>
                  <a:gd name="T66" fmla="*/ 137 w 146"/>
                  <a:gd name="T67" fmla="*/ 275 h 301"/>
                  <a:gd name="T68" fmla="*/ 112 w 146"/>
                  <a:gd name="T69" fmla="*/ 301 h 301"/>
                  <a:gd name="T70" fmla="*/ 87 w 146"/>
                  <a:gd name="T71" fmla="*/ 275 h 301"/>
                  <a:gd name="T72" fmla="*/ 98 w 146"/>
                  <a:gd name="T73" fmla="*/ 275 h 301"/>
                  <a:gd name="T74" fmla="*/ 101 w 146"/>
                  <a:gd name="T75" fmla="*/ 269 h 301"/>
                  <a:gd name="T76" fmla="*/ 105 w 146"/>
                  <a:gd name="T77" fmla="*/ 263 h 301"/>
                  <a:gd name="T78" fmla="*/ 112 w 146"/>
                  <a:gd name="T79" fmla="*/ 263 h 301"/>
                  <a:gd name="T80" fmla="*/ 119 w 146"/>
                  <a:gd name="T81" fmla="*/ 263 h 301"/>
                  <a:gd name="T82" fmla="*/ 123 w 146"/>
                  <a:gd name="T83" fmla="*/ 269 h 301"/>
                  <a:gd name="T84" fmla="*/ 127 w 146"/>
                  <a:gd name="T85" fmla="*/ 275 h 301"/>
                  <a:gd name="T86" fmla="*/ 123 w 146"/>
                  <a:gd name="T87" fmla="*/ 282 h 301"/>
                  <a:gd name="T88" fmla="*/ 119 w 146"/>
                  <a:gd name="T89" fmla="*/ 288 h 301"/>
                  <a:gd name="T90" fmla="*/ 112 w 146"/>
                  <a:gd name="T91" fmla="*/ 288 h 301"/>
                  <a:gd name="T92" fmla="*/ 105 w 146"/>
                  <a:gd name="T93" fmla="*/ 288 h 301"/>
                  <a:gd name="T94" fmla="*/ 101 w 146"/>
                  <a:gd name="T95" fmla="*/ 282 h 301"/>
                  <a:gd name="T96" fmla="*/ 98 w 146"/>
                  <a:gd name="T97" fmla="*/ 275 h 301"/>
                  <a:gd name="T98" fmla="*/ 17 w 146"/>
                  <a:gd name="T99" fmla="*/ 275 h 301"/>
                  <a:gd name="T100" fmla="*/ 21 w 146"/>
                  <a:gd name="T101" fmla="*/ 269 h 301"/>
                  <a:gd name="T102" fmla="*/ 24 w 146"/>
                  <a:gd name="T103" fmla="*/ 263 h 301"/>
                  <a:gd name="T104" fmla="*/ 31 w 146"/>
                  <a:gd name="T105" fmla="*/ 263 h 301"/>
                  <a:gd name="T106" fmla="*/ 39 w 146"/>
                  <a:gd name="T107" fmla="*/ 263 h 301"/>
                  <a:gd name="T108" fmla="*/ 42 w 146"/>
                  <a:gd name="T109" fmla="*/ 269 h 301"/>
                  <a:gd name="T110" fmla="*/ 46 w 146"/>
                  <a:gd name="T111" fmla="*/ 275 h 301"/>
                  <a:gd name="T112" fmla="*/ 42 w 146"/>
                  <a:gd name="T113" fmla="*/ 282 h 301"/>
                  <a:gd name="T114" fmla="*/ 39 w 146"/>
                  <a:gd name="T115" fmla="*/ 288 h 301"/>
                  <a:gd name="T116" fmla="*/ 31 w 146"/>
                  <a:gd name="T117" fmla="*/ 288 h 301"/>
                  <a:gd name="T118" fmla="*/ 24 w 146"/>
                  <a:gd name="T119" fmla="*/ 288 h 301"/>
                  <a:gd name="T120" fmla="*/ 21 w 146"/>
                  <a:gd name="T121" fmla="*/ 282 h 301"/>
                  <a:gd name="T122" fmla="*/ 17 w 146"/>
                  <a:gd name="T123" fmla="*/ 275 h 301"/>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6"/>
                  <a:gd name="T187" fmla="*/ 0 h 301"/>
                  <a:gd name="T188" fmla="*/ 146 w 146"/>
                  <a:gd name="T189" fmla="*/ 301 h 301"/>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6" h="301">
                    <a:moveTo>
                      <a:pt x="6" y="275"/>
                    </a:moveTo>
                    <a:cubicBezTo>
                      <a:pt x="6" y="264"/>
                      <a:pt x="11" y="258"/>
                      <a:pt x="19" y="254"/>
                    </a:cubicBezTo>
                    <a:cubicBezTo>
                      <a:pt x="20" y="91"/>
                      <a:pt x="20" y="91"/>
                      <a:pt x="20" y="91"/>
                    </a:cubicBezTo>
                    <a:cubicBezTo>
                      <a:pt x="19" y="78"/>
                      <a:pt x="18" y="73"/>
                      <a:pt x="12" y="61"/>
                    </a:cubicBezTo>
                    <a:cubicBezTo>
                      <a:pt x="9" y="55"/>
                      <a:pt x="1" y="50"/>
                      <a:pt x="1" y="43"/>
                    </a:cubicBezTo>
                    <a:cubicBezTo>
                      <a:pt x="0" y="33"/>
                      <a:pt x="1" y="25"/>
                      <a:pt x="6" y="17"/>
                    </a:cubicBezTo>
                    <a:cubicBezTo>
                      <a:pt x="7" y="15"/>
                      <a:pt x="11" y="11"/>
                      <a:pt x="12" y="13"/>
                    </a:cubicBezTo>
                    <a:cubicBezTo>
                      <a:pt x="14" y="22"/>
                      <a:pt x="16" y="33"/>
                      <a:pt x="19" y="35"/>
                    </a:cubicBezTo>
                    <a:cubicBezTo>
                      <a:pt x="25" y="41"/>
                      <a:pt x="42" y="35"/>
                      <a:pt x="43" y="28"/>
                    </a:cubicBezTo>
                    <a:cubicBezTo>
                      <a:pt x="44" y="14"/>
                      <a:pt x="41" y="12"/>
                      <a:pt x="39" y="4"/>
                    </a:cubicBezTo>
                    <a:cubicBezTo>
                      <a:pt x="39" y="0"/>
                      <a:pt x="48" y="6"/>
                      <a:pt x="53" y="10"/>
                    </a:cubicBezTo>
                    <a:cubicBezTo>
                      <a:pt x="58" y="15"/>
                      <a:pt x="63" y="22"/>
                      <a:pt x="64" y="28"/>
                    </a:cubicBezTo>
                    <a:cubicBezTo>
                      <a:pt x="65" y="40"/>
                      <a:pt x="62" y="46"/>
                      <a:pt x="55" y="55"/>
                    </a:cubicBezTo>
                    <a:cubicBezTo>
                      <a:pt x="47" y="65"/>
                      <a:pt x="46" y="75"/>
                      <a:pt x="46" y="88"/>
                    </a:cubicBezTo>
                    <a:cubicBezTo>
                      <a:pt x="44" y="254"/>
                      <a:pt x="44" y="254"/>
                      <a:pt x="44" y="254"/>
                    </a:cubicBezTo>
                    <a:cubicBezTo>
                      <a:pt x="52" y="258"/>
                      <a:pt x="57" y="264"/>
                      <a:pt x="57" y="275"/>
                    </a:cubicBezTo>
                    <a:cubicBezTo>
                      <a:pt x="57" y="287"/>
                      <a:pt x="45" y="301"/>
                      <a:pt x="31" y="301"/>
                    </a:cubicBezTo>
                    <a:cubicBezTo>
                      <a:pt x="17" y="301"/>
                      <a:pt x="6" y="287"/>
                      <a:pt x="6" y="275"/>
                    </a:cubicBezTo>
                    <a:close/>
                    <a:moveTo>
                      <a:pt x="87" y="275"/>
                    </a:moveTo>
                    <a:cubicBezTo>
                      <a:pt x="87" y="264"/>
                      <a:pt x="92" y="258"/>
                      <a:pt x="99" y="254"/>
                    </a:cubicBezTo>
                    <a:cubicBezTo>
                      <a:pt x="100" y="91"/>
                      <a:pt x="100" y="91"/>
                      <a:pt x="100" y="91"/>
                    </a:cubicBezTo>
                    <a:cubicBezTo>
                      <a:pt x="100" y="78"/>
                      <a:pt x="99" y="73"/>
                      <a:pt x="93" y="61"/>
                    </a:cubicBezTo>
                    <a:cubicBezTo>
                      <a:pt x="89" y="55"/>
                      <a:pt x="82" y="50"/>
                      <a:pt x="82" y="43"/>
                    </a:cubicBezTo>
                    <a:cubicBezTo>
                      <a:pt x="81" y="33"/>
                      <a:pt x="82" y="25"/>
                      <a:pt x="86" y="17"/>
                    </a:cubicBezTo>
                    <a:cubicBezTo>
                      <a:pt x="88" y="15"/>
                      <a:pt x="92" y="11"/>
                      <a:pt x="92" y="13"/>
                    </a:cubicBezTo>
                    <a:cubicBezTo>
                      <a:pt x="95" y="22"/>
                      <a:pt x="97" y="33"/>
                      <a:pt x="100" y="35"/>
                    </a:cubicBezTo>
                    <a:cubicBezTo>
                      <a:pt x="106" y="41"/>
                      <a:pt x="123" y="35"/>
                      <a:pt x="124" y="28"/>
                    </a:cubicBezTo>
                    <a:cubicBezTo>
                      <a:pt x="124" y="14"/>
                      <a:pt x="121" y="12"/>
                      <a:pt x="120" y="4"/>
                    </a:cubicBezTo>
                    <a:cubicBezTo>
                      <a:pt x="119" y="0"/>
                      <a:pt x="129" y="6"/>
                      <a:pt x="133" y="10"/>
                    </a:cubicBezTo>
                    <a:cubicBezTo>
                      <a:pt x="139" y="15"/>
                      <a:pt x="143" y="22"/>
                      <a:pt x="144" y="28"/>
                    </a:cubicBezTo>
                    <a:cubicBezTo>
                      <a:pt x="146" y="40"/>
                      <a:pt x="143" y="46"/>
                      <a:pt x="136" y="55"/>
                    </a:cubicBezTo>
                    <a:cubicBezTo>
                      <a:pt x="127" y="65"/>
                      <a:pt x="127" y="75"/>
                      <a:pt x="126" y="88"/>
                    </a:cubicBezTo>
                    <a:cubicBezTo>
                      <a:pt x="125" y="254"/>
                      <a:pt x="125" y="254"/>
                      <a:pt x="125" y="254"/>
                    </a:cubicBezTo>
                    <a:cubicBezTo>
                      <a:pt x="132" y="258"/>
                      <a:pt x="137" y="264"/>
                      <a:pt x="137" y="275"/>
                    </a:cubicBezTo>
                    <a:cubicBezTo>
                      <a:pt x="137" y="287"/>
                      <a:pt x="126" y="301"/>
                      <a:pt x="112" y="301"/>
                    </a:cubicBezTo>
                    <a:cubicBezTo>
                      <a:pt x="98" y="301"/>
                      <a:pt x="87" y="287"/>
                      <a:pt x="87" y="275"/>
                    </a:cubicBezTo>
                    <a:close/>
                    <a:moveTo>
                      <a:pt x="98" y="275"/>
                    </a:moveTo>
                    <a:cubicBezTo>
                      <a:pt x="101" y="269"/>
                      <a:pt x="101" y="269"/>
                      <a:pt x="101" y="269"/>
                    </a:cubicBezTo>
                    <a:cubicBezTo>
                      <a:pt x="105" y="263"/>
                      <a:pt x="105" y="263"/>
                      <a:pt x="105" y="263"/>
                    </a:cubicBezTo>
                    <a:cubicBezTo>
                      <a:pt x="112" y="263"/>
                      <a:pt x="112" y="263"/>
                      <a:pt x="112" y="263"/>
                    </a:cubicBezTo>
                    <a:cubicBezTo>
                      <a:pt x="119" y="263"/>
                      <a:pt x="119" y="263"/>
                      <a:pt x="119" y="263"/>
                    </a:cubicBezTo>
                    <a:cubicBezTo>
                      <a:pt x="123" y="269"/>
                      <a:pt x="123" y="269"/>
                      <a:pt x="123" y="269"/>
                    </a:cubicBezTo>
                    <a:cubicBezTo>
                      <a:pt x="127" y="275"/>
                      <a:pt x="127" y="275"/>
                      <a:pt x="127" y="275"/>
                    </a:cubicBezTo>
                    <a:cubicBezTo>
                      <a:pt x="123" y="282"/>
                      <a:pt x="123" y="282"/>
                      <a:pt x="123" y="282"/>
                    </a:cubicBezTo>
                    <a:cubicBezTo>
                      <a:pt x="119" y="288"/>
                      <a:pt x="119" y="288"/>
                      <a:pt x="119" y="288"/>
                    </a:cubicBezTo>
                    <a:cubicBezTo>
                      <a:pt x="112" y="288"/>
                      <a:pt x="112" y="288"/>
                      <a:pt x="112" y="288"/>
                    </a:cubicBezTo>
                    <a:cubicBezTo>
                      <a:pt x="105" y="288"/>
                      <a:pt x="105" y="288"/>
                      <a:pt x="105" y="288"/>
                    </a:cubicBezTo>
                    <a:cubicBezTo>
                      <a:pt x="101" y="282"/>
                      <a:pt x="101" y="282"/>
                      <a:pt x="101" y="282"/>
                    </a:cubicBezTo>
                    <a:cubicBezTo>
                      <a:pt x="98" y="275"/>
                      <a:pt x="98" y="275"/>
                      <a:pt x="98" y="275"/>
                    </a:cubicBezTo>
                    <a:close/>
                    <a:moveTo>
                      <a:pt x="17" y="275"/>
                    </a:moveTo>
                    <a:cubicBezTo>
                      <a:pt x="21" y="269"/>
                      <a:pt x="21" y="269"/>
                      <a:pt x="21" y="269"/>
                    </a:cubicBezTo>
                    <a:cubicBezTo>
                      <a:pt x="24" y="263"/>
                      <a:pt x="24" y="263"/>
                      <a:pt x="24" y="263"/>
                    </a:cubicBezTo>
                    <a:cubicBezTo>
                      <a:pt x="31" y="263"/>
                      <a:pt x="31" y="263"/>
                      <a:pt x="31" y="263"/>
                    </a:cubicBezTo>
                    <a:cubicBezTo>
                      <a:pt x="39" y="263"/>
                      <a:pt x="39" y="263"/>
                      <a:pt x="39" y="263"/>
                    </a:cubicBezTo>
                    <a:cubicBezTo>
                      <a:pt x="42" y="269"/>
                      <a:pt x="42" y="269"/>
                      <a:pt x="42" y="269"/>
                    </a:cubicBezTo>
                    <a:cubicBezTo>
                      <a:pt x="46" y="275"/>
                      <a:pt x="46" y="275"/>
                      <a:pt x="46" y="275"/>
                    </a:cubicBezTo>
                    <a:cubicBezTo>
                      <a:pt x="42" y="282"/>
                      <a:pt x="42" y="282"/>
                      <a:pt x="42" y="282"/>
                    </a:cubicBezTo>
                    <a:cubicBezTo>
                      <a:pt x="39" y="288"/>
                      <a:pt x="39" y="288"/>
                      <a:pt x="39" y="288"/>
                    </a:cubicBezTo>
                    <a:cubicBezTo>
                      <a:pt x="31" y="288"/>
                      <a:pt x="31" y="288"/>
                      <a:pt x="31" y="288"/>
                    </a:cubicBezTo>
                    <a:cubicBezTo>
                      <a:pt x="24" y="288"/>
                      <a:pt x="24" y="288"/>
                      <a:pt x="24" y="288"/>
                    </a:cubicBezTo>
                    <a:cubicBezTo>
                      <a:pt x="21" y="282"/>
                      <a:pt x="21" y="282"/>
                      <a:pt x="21" y="282"/>
                    </a:cubicBezTo>
                    <a:cubicBezTo>
                      <a:pt x="17" y="275"/>
                      <a:pt x="17" y="275"/>
                      <a:pt x="17" y="275"/>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10" name="组合 9"/>
          <p:cNvGrpSpPr/>
          <p:nvPr/>
        </p:nvGrpSpPr>
        <p:grpSpPr>
          <a:xfrm>
            <a:off x="3841901" y="5972935"/>
            <a:ext cx="4867166" cy="453909"/>
            <a:chOff x="4162534" y="5972935"/>
            <a:chExt cx="4607928" cy="453909"/>
          </a:xfrm>
        </p:grpSpPr>
        <p:sp>
          <p:nvSpPr>
            <p:cNvPr id="68" name="任意多边形 67"/>
            <p:cNvSpPr/>
            <p:nvPr/>
          </p:nvSpPr>
          <p:spPr>
            <a:xfrm>
              <a:off x="4262643" y="5972935"/>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F4B63F"/>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solidFill>
                    <a:schemeClr val="bg1"/>
                  </a:solidFill>
                  <a:latin typeface="宋体" panose="02010600030101010101" pitchFamily="2" charset="-122"/>
                  <a:ea typeface="宋体" panose="02010600030101010101" pitchFamily="2" charset="-122"/>
                </a:rPr>
                <a:t>粘性液体管道，可旋转前进和换向</a:t>
              </a:r>
              <a:endParaRPr lang="zh-CN" altLang="en-US" sz="2000" b="1" dirty="0">
                <a:solidFill>
                  <a:schemeClr val="bg1"/>
                </a:solidFill>
                <a:latin typeface="宋体" panose="02010600030101010101" pitchFamily="2" charset="-122"/>
                <a:ea typeface="宋体" panose="02010600030101010101" pitchFamily="2" charset="-122"/>
              </a:endParaRPr>
            </a:p>
          </p:txBody>
        </p:sp>
        <p:grpSp>
          <p:nvGrpSpPr>
            <p:cNvPr id="69" name="组合 319"/>
            <p:cNvGrpSpPr>
              <a:grpSpLocks/>
            </p:cNvGrpSpPr>
            <p:nvPr/>
          </p:nvGrpSpPr>
          <p:grpSpPr bwMode="auto">
            <a:xfrm>
              <a:off x="4162534" y="5972935"/>
              <a:ext cx="453908" cy="453909"/>
              <a:chOff x="0" y="0"/>
              <a:chExt cx="1150938" cy="1149350"/>
            </a:xfrm>
          </p:grpSpPr>
          <p:sp>
            <p:nvSpPr>
              <p:cNvPr id="77" name="Oval 7"/>
              <p:cNvSpPr>
                <a:spLocks noChangeArrowheads="1"/>
              </p:cNvSpPr>
              <p:nvPr/>
            </p:nvSpPr>
            <p:spPr bwMode="auto">
              <a:xfrm>
                <a:off x="0" y="0"/>
                <a:ext cx="1150938" cy="1149350"/>
              </a:xfrm>
              <a:prstGeom prst="ellipse">
                <a:avLst/>
              </a:prstGeom>
              <a:solidFill>
                <a:srgbClr val="F4B63F"/>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8" name="Freeform 274"/>
              <p:cNvSpPr>
                <a:spLocks noChangeArrowheads="1"/>
              </p:cNvSpPr>
              <p:nvPr/>
            </p:nvSpPr>
            <p:spPr bwMode="auto">
              <a:xfrm>
                <a:off x="214313" y="403225"/>
                <a:ext cx="931863" cy="746125"/>
              </a:xfrm>
              <a:custGeom>
                <a:avLst/>
                <a:gdLst>
                  <a:gd name="T0" fmla="*/ 222 w 287"/>
                  <a:gd name="T1" fmla="*/ 3 h 230"/>
                  <a:gd name="T2" fmla="*/ 287 w 287"/>
                  <a:gd name="T3" fmla="*/ 69 h 230"/>
                  <a:gd name="T4" fmla="*/ 111 w 287"/>
                  <a:gd name="T5" fmla="*/ 230 h 230"/>
                  <a:gd name="T6" fmla="*/ 59 w 287"/>
                  <a:gd name="T7" fmla="*/ 223 h 230"/>
                  <a:gd name="T8" fmla="*/ 0 w 287"/>
                  <a:gd name="T9" fmla="*/ 163 h 230"/>
                  <a:gd name="T10" fmla="*/ 31 w 287"/>
                  <a:gd name="T11" fmla="*/ 0 h 230"/>
                  <a:gd name="T12" fmla="*/ 97 w 287"/>
                  <a:gd name="T13" fmla="*/ 66 h 230"/>
                  <a:gd name="T14" fmla="*/ 107 w 287"/>
                  <a:gd name="T15" fmla="*/ 19 h 230"/>
                  <a:gd name="T16" fmla="*/ 175 w 287"/>
                  <a:gd name="T17" fmla="*/ 87 h 230"/>
                  <a:gd name="T18" fmla="*/ 183 w 287"/>
                  <a:gd name="T19" fmla="*/ 56 h 230"/>
                  <a:gd name="T20" fmla="*/ 194 w 287"/>
                  <a:gd name="T21" fmla="*/ 67 h 230"/>
                  <a:gd name="T22" fmla="*/ 196 w 287"/>
                  <a:gd name="T23" fmla="*/ 10 h 230"/>
                  <a:gd name="T24" fmla="*/ 222 w 287"/>
                  <a:gd name="T25" fmla="*/ 3 h 23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87"/>
                  <a:gd name="T40" fmla="*/ 0 h 230"/>
                  <a:gd name="T41" fmla="*/ 287 w 287"/>
                  <a:gd name="T42" fmla="*/ 230 h 23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87" h="230">
                    <a:moveTo>
                      <a:pt x="222" y="3"/>
                    </a:moveTo>
                    <a:cubicBezTo>
                      <a:pt x="287" y="69"/>
                      <a:pt x="287" y="69"/>
                      <a:pt x="287" y="69"/>
                    </a:cubicBezTo>
                    <a:cubicBezTo>
                      <a:pt x="279" y="159"/>
                      <a:pt x="203" y="230"/>
                      <a:pt x="111" y="230"/>
                    </a:cubicBezTo>
                    <a:cubicBezTo>
                      <a:pt x="93" y="230"/>
                      <a:pt x="75" y="228"/>
                      <a:pt x="59" y="223"/>
                    </a:cubicBezTo>
                    <a:cubicBezTo>
                      <a:pt x="0" y="163"/>
                      <a:pt x="0" y="163"/>
                      <a:pt x="0" y="163"/>
                    </a:cubicBezTo>
                    <a:cubicBezTo>
                      <a:pt x="31" y="0"/>
                      <a:pt x="31" y="0"/>
                      <a:pt x="31" y="0"/>
                    </a:cubicBezTo>
                    <a:cubicBezTo>
                      <a:pt x="97" y="66"/>
                      <a:pt x="97" y="66"/>
                      <a:pt x="97" y="66"/>
                    </a:cubicBezTo>
                    <a:cubicBezTo>
                      <a:pt x="107" y="19"/>
                      <a:pt x="107" y="19"/>
                      <a:pt x="107" y="19"/>
                    </a:cubicBezTo>
                    <a:cubicBezTo>
                      <a:pt x="175" y="87"/>
                      <a:pt x="175" y="87"/>
                      <a:pt x="175" y="87"/>
                    </a:cubicBezTo>
                    <a:cubicBezTo>
                      <a:pt x="183" y="56"/>
                      <a:pt x="183" y="56"/>
                      <a:pt x="183" y="56"/>
                    </a:cubicBezTo>
                    <a:cubicBezTo>
                      <a:pt x="194" y="67"/>
                      <a:pt x="194" y="67"/>
                      <a:pt x="194" y="67"/>
                    </a:cubicBezTo>
                    <a:cubicBezTo>
                      <a:pt x="196" y="10"/>
                      <a:pt x="196" y="10"/>
                      <a:pt x="196" y="10"/>
                    </a:cubicBezTo>
                    <a:cubicBezTo>
                      <a:pt x="222" y="3"/>
                      <a:pt x="222" y="3"/>
                      <a:pt x="222" y="3"/>
                    </a:cubicBezTo>
                    <a:close/>
                  </a:path>
                </a:pathLst>
              </a:custGeom>
              <a:solidFill>
                <a:srgbClr val="C99128"/>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9" name="Freeform 276"/>
              <p:cNvSpPr>
                <a:spLocks noChangeArrowheads="1"/>
              </p:cNvSpPr>
              <p:nvPr/>
            </p:nvSpPr>
            <p:spPr bwMode="auto">
              <a:xfrm>
                <a:off x="338138" y="633413"/>
                <a:ext cx="101600" cy="298450"/>
              </a:xfrm>
              <a:custGeom>
                <a:avLst/>
                <a:gdLst>
                  <a:gd name="T0" fmla="*/ 0 w 64"/>
                  <a:gd name="T1" fmla="*/ 0 h 188"/>
                  <a:gd name="T2" fmla="*/ 64 w 64"/>
                  <a:gd name="T3" fmla="*/ 0 h 188"/>
                  <a:gd name="T4" fmla="*/ 64 w 64"/>
                  <a:gd name="T5" fmla="*/ 188 h 188"/>
                  <a:gd name="T6" fmla="*/ 0 w 64"/>
                  <a:gd name="T7" fmla="*/ 188 h 188"/>
                  <a:gd name="T8" fmla="*/ 0 w 64"/>
                  <a:gd name="T9" fmla="*/ 0 h 188"/>
                  <a:gd name="T10" fmla="*/ 0 w 64"/>
                  <a:gd name="T11" fmla="*/ 0 h 188"/>
                  <a:gd name="T12" fmla="*/ 0 60000 65536"/>
                  <a:gd name="T13" fmla="*/ 0 60000 65536"/>
                  <a:gd name="T14" fmla="*/ 0 60000 65536"/>
                  <a:gd name="T15" fmla="*/ 0 60000 65536"/>
                  <a:gd name="T16" fmla="*/ 0 60000 65536"/>
                  <a:gd name="T17" fmla="*/ 0 60000 65536"/>
                  <a:gd name="T18" fmla="*/ 0 w 64"/>
                  <a:gd name="T19" fmla="*/ 0 h 188"/>
                  <a:gd name="T20" fmla="*/ 64 w 64"/>
                  <a:gd name="T21" fmla="*/ 188 h 188"/>
                </a:gdLst>
                <a:ahLst/>
                <a:cxnLst>
                  <a:cxn ang="T12">
                    <a:pos x="T0" y="T1"/>
                  </a:cxn>
                  <a:cxn ang="T13">
                    <a:pos x="T2" y="T3"/>
                  </a:cxn>
                  <a:cxn ang="T14">
                    <a:pos x="T4" y="T5"/>
                  </a:cxn>
                  <a:cxn ang="T15">
                    <a:pos x="T6" y="T7"/>
                  </a:cxn>
                  <a:cxn ang="T16">
                    <a:pos x="T8" y="T9"/>
                  </a:cxn>
                  <a:cxn ang="T17">
                    <a:pos x="T10" y="T11"/>
                  </a:cxn>
                </a:cxnLst>
                <a:rect l="T18" t="T19" r="T20" b="T21"/>
                <a:pathLst>
                  <a:path w="64" h="188">
                    <a:moveTo>
                      <a:pt x="0" y="0"/>
                    </a:moveTo>
                    <a:lnTo>
                      <a:pt x="64" y="0"/>
                    </a:lnTo>
                    <a:lnTo>
                      <a:pt x="64" y="188"/>
                    </a:lnTo>
                    <a:lnTo>
                      <a:pt x="0" y="188"/>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0" name="Freeform 277"/>
              <p:cNvSpPr>
                <a:spLocks noChangeArrowheads="1"/>
              </p:cNvSpPr>
              <p:nvPr/>
            </p:nvSpPr>
            <p:spPr bwMode="auto">
              <a:xfrm>
                <a:off x="461963" y="465138"/>
                <a:ext cx="100013" cy="466725"/>
              </a:xfrm>
              <a:custGeom>
                <a:avLst/>
                <a:gdLst>
                  <a:gd name="T0" fmla="*/ 0 w 63"/>
                  <a:gd name="T1" fmla="*/ 0 h 294"/>
                  <a:gd name="T2" fmla="*/ 63 w 63"/>
                  <a:gd name="T3" fmla="*/ 0 h 294"/>
                  <a:gd name="T4" fmla="*/ 63 w 63"/>
                  <a:gd name="T5" fmla="*/ 294 h 294"/>
                  <a:gd name="T6" fmla="*/ 0 w 63"/>
                  <a:gd name="T7" fmla="*/ 294 h 294"/>
                  <a:gd name="T8" fmla="*/ 0 w 63"/>
                  <a:gd name="T9" fmla="*/ 0 h 294"/>
                  <a:gd name="T10" fmla="*/ 0 w 63"/>
                  <a:gd name="T11" fmla="*/ 0 h 294"/>
                  <a:gd name="T12" fmla="*/ 0 60000 65536"/>
                  <a:gd name="T13" fmla="*/ 0 60000 65536"/>
                  <a:gd name="T14" fmla="*/ 0 60000 65536"/>
                  <a:gd name="T15" fmla="*/ 0 60000 65536"/>
                  <a:gd name="T16" fmla="*/ 0 60000 65536"/>
                  <a:gd name="T17" fmla="*/ 0 60000 65536"/>
                  <a:gd name="T18" fmla="*/ 0 w 63"/>
                  <a:gd name="T19" fmla="*/ 0 h 294"/>
                  <a:gd name="T20" fmla="*/ 63 w 63"/>
                  <a:gd name="T21" fmla="*/ 294 h 294"/>
                </a:gdLst>
                <a:ahLst/>
                <a:cxnLst>
                  <a:cxn ang="T12">
                    <a:pos x="T0" y="T1"/>
                  </a:cxn>
                  <a:cxn ang="T13">
                    <a:pos x="T2" y="T3"/>
                  </a:cxn>
                  <a:cxn ang="T14">
                    <a:pos x="T4" y="T5"/>
                  </a:cxn>
                  <a:cxn ang="T15">
                    <a:pos x="T6" y="T7"/>
                  </a:cxn>
                  <a:cxn ang="T16">
                    <a:pos x="T8" y="T9"/>
                  </a:cxn>
                  <a:cxn ang="T17">
                    <a:pos x="T10" y="T11"/>
                  </a:cxn>
                </a:cxnLst>
                <a:rect l="T18" t="T19" r="T20" b="T21"/>
                <a:pathLst>
                  <a:path w="63" h="294">
                    <a:moveTo>
                      <a:pt x="0" y="0"/>
                    </a:moveTo>
                    <a:lnTo>
                      <a:pt x="63" y="0"/>
                    </a:lnTo>
                    <a:lnTo>
                      <a:pt x="63" y="294"/>
                    </a:lnTo>
                    <a:lnTo>
                      <a:pt x="0" y="294"/>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1" name="Freeform 278"/>
              <p:cNvSpPr>
                <a:spLocks noChangeArrowheads="1"/>
              </p:cNvSpPr>
              <p:nvPr/>
            </p:nvSpPr>
            <p:spPr bwMode="auto">
              <a:xfrm>
                <a:off x="585788" y="785813"/>
                <a:ext cx="100013" cy="146050"/>
              </a:xfrm>
              <a:custGeom>
                <a:avLst/>
                <a:gdLst>
                  <a:gd name="T0" fmla="*/ 0 w 63"/>
                  <a:gd name="T1" fmla="*/ 0 h 92"/>
                  <a:gd name="T2" fmla="*/ 63 w 63"/>
                  <a:gd name="T3" fmla="*/ 0 h 92"/>
                  <a:gd name="T4" fmla="*/ 63 w 63"/>
                  <a:gd name="T5" fmla="*/ 92 h 92"/>
                  <a:gd name="T6" fmla="*/ 0 w 63"/>
                  <a:gd name="T7" fmla="*/ 92 h 92"/>
                  <a:gd name="T8" fmla="*/ 0 w 63"/>
                  <a:gd name="T9" fmla="*/ 0 h 92"/>
                  <a:gd name="T10" fmla="*/ 0 w 63"/>
                  <a:gd name="T11" fmla="*/ 0 h 92"/>
                  <a:gd name="T12" fmla="*/ 0 60000 65536"/>
                  <a:gd name="T13" fmla="*/ 0 60000 65536"/>
                  <a:gd name="T14" fmla="*/ 0 60000 65536"/>
                  <a:gd name="T15" fmla="*/ 0 60000 65536"/>
                  <a:gd name="T16" fmla="*/ 0 60000 65536"/>
                  <a:gd name="T17" fmla="*/ 0 60000 65536"/>
                  <a:gd name="T18" fmla="*/ 0 w 63"/>
                  <a:gd name="T19" fmla="*/ 0 h 92"/>
                  <a:gd name="T20" fmla="*/ 63 w 63"/>
                  <a:gd name="T21" fmla="*/ 92 h 92"/>
                </a:gdLst>
                <a:ahLst/>
                <a:cxnLst>
                  <a:cxn ang="T12">
                    <a:pos x="T0" y="T1"/>
                  </a:cxn>
                  <a:cxn ang="T13">
                    <a:pos x="T2" y="T3"/>
                  </a:cxn>
                  <a:cxn ang="T14">
                    <a:pos x="T4" y="T5"/>
                  </a:cxn>
                  <a:cxn ang="T15">
                    <a:pos x="T6" y="T7"/>
                  </a:cxn>
                  <a:cxn ang="T16">
                    <a:pos x="T8" y="T9"/>
                  </a:cxn>
                  <a:cxn ang="T17">
                    <a:pos x="T10" y="T11"/>
                  </a:cxn>
                </a:cxnLst>
                <a:rect l="T18" t="T19" r="T20" b="T21"/>
                <a:pathLst>
                  <a:path w="63" h="92">
                    <a:moveTo>
                      <a:pt x="0" y="0"/>
                    </a:moveTo>
                    <a:lnTo>
                      <a:pt x="63" y="0"/>
                    </a:lnTo>
                    <a:lnTo>
                      <a:pt x="63" y="92"/>
                    </a:lnTo>
                    <a:lnTo>
                      <a:pt x="0" y="92"/>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2" name="Freeform 279"/>
              <p:cNvSpPr>
                <a:spLocks noChangeArrowheads="1"/>
              </p:cNvSpPr>
              <p:nvPr/>
            </p:nvSpPr>
            <p:spPr bwMode="auto">
              <a:xfrm>
                <a:off x="711200" y="584200"/>
                <a:ext cx="98425" cy="347663"/>
              </a:xfrm>
              <a:custGeom>
                <a:avLst/>
                <a:gdLst>
                  <a:gd name="T0" fmla="*/ 0 w 62"/>
                  <a:gd name="T1" fmla="*/ 0 h 219"/>
                  <a:gd name="T2" fmla="*/ 62 w 62"/>
                  <a:gd name="T3" fmla="*/ 0 h 219"/>
                  <a:gd name="T4" fmla="*/ 62 w 62"/>
                  <a:gd name="T5" fmla="*/ 219 h 219"/>
                  <a:gd name="T6" fmla="*/ 0 w 62"/>
                  <a:gd name="T7" fmla="*/ 219 h 219"/>
                  <a:gd name="T8" fmla="*/ 0 w 62"/>
                  <a:gd name="T9" fmla="*/ 0 h 219"/>
                  <a:gd name="T10" fmla="*/ 0 w 62"/>
                  <a:gd name="T11" fmla="*/ 0 h 219"/>
                  <a:gd name="T12" fmla="*/ 0 60000 65536"/>
                  <a:gd name="T13" fmla="*/ 0 60000 65536"/>
                  <a:gd name="T14" fmla="*/ 0 60000 65536"/>
                  <a:gd name="T15" fmla="*/ 0 60000 65536"/>
                  <a:gd name="T16" fmla="*/ 0 60000 65536"/>
                  <a:gd name="T17" fmla="*/ 0 60000 65536"/>
                  <a:gd name="T18" fmla="*/ 0 w 62"/>
                  <a:gd name="T19" fmla="*/ 0 h 219"/>
                  <a:gd name="T20" fmla="*/ 62 w 62"/>
                  <a:gd name="T21" fmla="*/ 219 h 219"/>
                </a:gdLst>
                <a:ahLst/>
                <a:cxnLst>
                  <a:cxn ang="T12">
                    <a:pos x="T0" y="T1"/>
                  </a:cxn>
                  <a:cxn ang="T13">
                    <a:pos x="T2" y="T3"/>
                  </a:cxn>
                  <a:cxn ang="T14">
                    <a:pos x="T4" y="T5"/>
                  </a:cxn>
                  <a:cxn ang="T15">
                    <a:pos x="T6" y="T7"/>
                  </a:cxn>
                  <a:cxn ang="T16">
                    <a:pos x="T8" y="T9"/>
                  </a:cxn>
                  <a:cxn ang="T17">
                    <a:pos x="T10" y="T11"/>
                  </a:cxn>
                </a:cxnLst>
                <a:rect l="T18" t="T19" r="T20" b="T21"/>
                <a:pathLst>
                  <a:path w="62" h="219">
                    <a:moveTo>
                      <a:pt x="0" y="0"/>
                    </a:moveTo>
                    <a:lnTo>
                      <a:pt x="62" y="0"/>
                    </a:lnTo>
                    <a:lnTo>
                      <a:pt x="62" y="219"/>
                    </a:lnTo>
                    <a:lnTo>
                      <a:pt x="0" y="219"/>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3" name="Freeform 280"/>
              <p:cNvSpPr>
                <a:spLocks noChangeArrowheads="1"/>
              </p:cNvSpPr>
              <p:nvPr/>
            </p:nvSpPr>
            <p:spPr bwMode="auto">
              <a:xfrm>
                <a:off x="835025" y="412750"/>
                <a:ext cx="101600" cy="519113"/>
              </a:xfrm>
              <a:custGeom>
                <a:avLst/>
                <a:gdLst>
                  <a:gd name="T0" fmla="*/ 0 w 64"/>
                  <a:gd name="T1" fmla="*/ 0 h 327"/>
                  <a:gd name="T2" fmla="*/ 64 w 64"/>
                  <a:gd name="T3" fmla="*/ 0 h 327"/>
                  <a:gd name="T4" fmla="*/ 64 w 64"/>
                  <a:gd name="T5" fmla="*/ 327 h 327"/>
                  <a:gd name="T6" fmla="*/ 0 w 64"/>
                  <a:gd name="T7" fmla="*/ 327 h 327"/>
                  <a:gd name="T8" fmla="*/ 0 w 64"/>
                  <a:gd name="T9" fmla="*/ 0 h 327"/>
                  <a:gd name="T10" fmla="*/ 0 w 64"/>
                  <a:gd name="T11" fmla="*/ 0 h 327"/>
                  <a:gd name="T12" fmla="*/ 0 60000 65536"/>
                  <a:gd name="T13" fmla="*/ 0 60000 65536"/>
                  <a:gd name="T14" fmla="*/ 0 60000 65536"/>
                  <a:gd name="T15" fmla="*/ 0 60000 65536"/>
                  <a:gd name="T16" fmla="*/ 0 60000 65536"/>
                  <a:gd name="T17" fmla="*/ 0 60000 65536"/>
                  <a:gd name="T18" fmla="*/ 0 w 64"/>
                  <a:gd name="T19" fmla="*/ 0 h 327"/>
                  <a:gd name="T20" fmla="*/ 64 w 64"/>
                  <a:gd name="T21" fmla="*/ 327 h 327"/>
                </a:gdLst>
                <a:ahLst/>
                <a:cxnLst>
                  <a:cxn ang="T12">
                    <a:pos x="T0" y="T1"/>
                  </a:cxn>
                  <a:cxn ang="T13">
                    <a:pos x="T2" y="T3"/>
                  </a:cxn>
                  <a:cxn ang="T14">
                    <a:pos x="T4" y="T5"/>
                  </a:cxn>
                  <a:cxn ang="T15">
                    <a:pos x="T6" y="T7"/>
                  </a:cxn>
                  <a:cxn ang="T16">
                    <a:pos x="T8" y="T9"/>
                  </a:cxn>
                  <a:cxn ang="T17">
                    <a:pos x="T10" y="T11"/>
                  </a:cxn>
                </a:cxnLst>
                <a:rect l="T18" t="T19" r="T20" b="T21"/>
                <a:pathLst>
                  <a:path w="64" h="327">
                    <a:moveTo>
                      <a:pt x="0" y="0"/>
                    </a:moveTo>
                    <a:lnTo>
                      <a:pt x="64" y="0"/>
                    </a:lnTo>
                    <a:lnTo>
                      <a:pt x="64" y="327"/>
                    </a:lnTo>
                    <a:lnTo>
                      <a:pt x="0" y="327"/>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84" name="Freeform 281"/>
              <p:cNvSpPr>
                <a:spLocks noChangeArrowheads="1"/>
              </p:cNvSpPr>
              <p:nvPr/>
            </p:nvSpPr>
            <p:spPr bwMode="auto">
              <a:xfrm>
                <a:off x="214313" y="403225"/>
                <a:ext cx="101600" cy="528638"/>
              </a:xfrm>
              <a:custGeom>
                <a:avLst/>
                <a:gdLst>
                  <a:gd name="T0" fmla="*/ 0 w 64"/>
                  <a:gd name="T1" fmla="*/ 0 h 333"/>
                  <a:gd name="T2" fmla="*/ 64 w 64"/>
                  <a:gd name="T3" fmla="*/ 0 h 333"/>
                  <a:gd name="T4" fmla="*/ 64 w 64"/>
                  <a:gd name="T5" fmla="*/ 333 h 333"/>
                  <a:gd name="T6" fmla="*/ 0 w 64"/>
                  <a:gd name="T7" fmla="*/ 333 h 333"/>
                  <a:gd name="T8" fmla="*/ 0 w 64"/>
                  <a:gd name="T9" fmla="*/ 0 h 333"/>
                  <a:gd name="T10" fmla="*/ 0 w 64"/>
                  <a:gd name="T11" fmla="*/ 0 h 333"/>
                  <a:gd name="T12" fmla="*/ 0 60000 65536"/>
                  <a:gd name="T13" fmla="*/ 0 60000 65536"/>
                  <a:gd name="T14" fmla="*/ 0 60000 65536"/>
                  <a:gd name="T15" fmla="*/ 0 60000 65536"/>
                  <a:gd name="T16" fmla="*/ 0 60000 65536"/>
                  <a:gd name="T17" fmla="*/ 0 60000 65536"/>
                  <a:gd name="T18" fmla="*/ 0 w 64"/>
                  <a:gd name="T19" fmla="*/ 0 h 333"/>
                  <a:gd name="T20" fmla="*/ 64 w 64"/>
                  <a:gd name="T21" fmla="*/ 333 h 333"/>
                </a:gdLst>
                <a:ahLst/>
                <a:cxnLst>
                  <a:cxn ang="T12">
                    <a:pos x="T0" y="T1"/>
                  </a:cxn>
                  <a:cxn ang="T13">
                    <a:pos x="T2" y="T3"/>
                  </a:cxn>
                  <a:cxn ang="T14">
                    <a:pos x="T4" y="T5"/>
                  </a:cxn>
                  <a:cxn ang="T15">
                    <a:pos x="T6" y="T7"/>
                  </a:cxn>
                  <a:cxn ang="T16">
                    <a:pos x="T8" y="T9"/>
                  </a:cxn>
                  <a:cxn ang="T17">
                    <a:pos x="T10" y="T11"/>
                  </a:cxn>
                </a:cxnLst>
                <a:rect l="T18" t="T19" r="T20" b="T21"/>
                <a:pathLst>
                  <a:path w="64" h="333">
                    <a:moveTo>
                      <a:pt x="0" y="0"/>
                    </a:moveTo>
                    <a:lnTo>
                      <a:pt x="64" y="0"/>
                    </a:lnTo>
                    <a:lnTo>
                      <a:pt x="64" y="333"/>
                    </a:lnTo>
                    <a:lnTo>
                      <a:pt x="0" y="333"/>
                    </a:lnTo>
                    <a:lnTo>
                      <a:pt x="0" y="0"/>
                    </a:lnTo>
                    <a:lnTo>
                      <a:pt x="0" y="0"/>
                    </a:lnTo>
                    <a:close/>
                  </a:path>
                </a:pathLst>
              </a:custGeom>
              <a:solidFill>
                <a:srgbClr val="496F8A"/>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grpSp>
        <p:nvGrpSpPr>
          <p:cNvPr id="9" name="组合 8"/>
          <p:cNvGrpSpPr/>
          <p:nvPr/>
        </p:nvGrpSpPr>
        <p:grpSpPr>
          <a:xfrm>
            <a:off x="3841901" y="5368971"/>
            <a:ext cx="4867166" cy="453909"/>
            <a:chOff x="4162534" y="5368971"/>
            <a:chExt cx="4607928" cy="453909"/>
          </a:xfrm>
        </p:grpSpPr>
        <p:sp>
          <p:nvSpPr>
            <p:cNvPr id="70" name="任意多边形 69"/>
            <p:cNvSpPr/>
            <p:nvPr/>
          </p:nvSpPr>
          <p:spPr>
            <a:xfrm>
              <a:off x="4262643" y="5368971"/>
              <a:ext cx="4507819" cy="453909"/>
            </a:xfrm>
            <a:custGeom>
              <a:avLst/>
              <a:gdLst>
                <a:gd name="connsiteX0" fmla="*/ 0 w 4483598"/>
                <a:gd name="connsiteY0" fmla="*/ 0 h 770898"/>
                <a:gd name="connsiteX1" fmla="*/ 4098149 w 4483598"/>
                <a:gd name="connsiteY1" fmla="*/ 0 h 770898"/>
                <a:gd name="connsiteX2" fmla="*/ 4483598 w 4483598"/>
                <a:gd name="connsiteY2" fmla="*/ 385449 h 770898"/>
                <a:gd name="connsiteX3" fmla="*/ 4098149 w 4483598"/>
                <a:gd name="connsiteY3" fmla="*/ 770898 h 770898"/>
                <a:gd name="connsiteX4" fmla="*/ 0 w 4483598"/>
                <a:gd name="connsiteY4" fmla="*/ 770898 h 770898"/>
                <a:gd name="connsiteX5" fmla="*/ 0 w 4483598"/>
                <a:gd name="connsiteY5" fmla="*/ 0 h 770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83598" h="770898">
                  <a:moveTo>
                    <a:pt x="4483598" y="770897"/>
                  </a:moveTo>
                  <a:lnTo>
                    <a:pt x="385449" y="770897"/>
                  </a:lnTo>
                  <a:lnTo>
                    <a:pt x="0" y="385449"/>
                  </a:lnTo>
                  <a:lnTo>
                    <a:pt x="385449" y="1"/>
                  </a:lnTo>
                  <a:lnTo>
                    <a:pt x="4483598" y="1"/>
                  </a:lnTo>
                  <a:lnTo>
                    <a:pt x="4483598" y="770897"/>
                  </a:lnTo>
                  <a:close/>
                </a:path>
              </a:pathLst>
            </a:custGeom>
            <a:solidFill>
              <a:srgbClr val="8AD497"/>
            </a:solidFill>
            <a:ln w="12700" cap="flat" cmpd="sng" algn="ctr">
              <a:solidFill>
                <a:srgbClr val="E7E6E6">
                  <a:hueOff val="0"/>
                  <a:satOff val="0"/>
                  <a:lumOff val="0"/>
                  <a:alphaOff val="0"/>
                </a:srgbClr>
              </a:solidFill>
              <a:prstDash val="solid"/>
              <a:miter lim="800000"/>
            </a:ln>
            <a:effectLst/>
          </p:spPr>
          <p:style>
            <a:lnRef idx="2">
              <a:scrgbClr r="0" g="0" b="0"/>
            </a:lnRef>
            <a:fillRef idx="1">
              <a:scrgbClr r="0" g="0" b="0"/>
            </a:fillRef>
            <a:effectRef idx="0">
              <a:scrgbClr r="0" g="0" b="0"/>
            </a:effectRef>
            <a:fontRef idx="minor">
              <a:schemeClr val="lt1"/>
            </a:fontRef>
          </p:style>
          <p:txBody>
            <a:bodyPr spcFirstLastPara="0" vert="horz" wrap="square" lIns="532669" tIns="76201" rIns="142240" bIns="76201" numCol="1" spcCol="1270" anchor="ctr" anchorCtr="0">
              <a:noAutofit/>
            </a:bodyPr>
            <a:lstStyle/>
            <a:p>
              <a:pPr lvl="0" defTabSz="889000">
                <a:lnSpc>
                  <a:spcPct val="90000"/>
                </a:lnSpc>
                <a:spcBef>
                  <a:spcPct val="0"/>
                </a:spcBef>
                <a:spcAft>
                  <a:spcPct val="35000"/>
                </a:spcAft>
              </a:pPr>
              <a:r>
                <a:rPr lang="zh-CN" altLang="en-US" sz="2000" b="1" dirty="0" smtClean="0"/>
                <a:t>外部旋转磁场驱动，永磁体机器人</a:t>
              </a:r>
              <a:endParaRPr lang="zh-CN" altLang="en-US" sz="2000" b="1" dirty="0">
                <a:solidFill>
                  <a:sysClr val="window" lastClr="FFFFFF"/>
                </a:solidFill>
                <a:latin typeface="Times New Roman" panose="02020603050405020304" pitchFamily="18" charset="0"/>
                <a:cs typeface="Times New Roman" panose="02020603050405020304" pitchFamily="18" charset="0"/>
              </a:endParaRPr>
            </a:p>
          </p:txBody>
        </p:sp>
        <p:grpSp>
          <p:nvGrpSpPr>
            <p:cNvPr id="71" name="Group 331"/>
            <p:cNvGrpSpPr>
              <a:grpSpLocks/>
            </p:cNvGrpSpPr>
            <p:nvPr/>
          </p:nvGrpSpPr>
          <p:grpSpPr bwMode="auto">
            <a:xfrm>
              <a:off x="4162534" y="5368971"/>
              <a:ext cx="453908" cy="453909"/>
              <a:chOff x="0" y="0"/>
              <a:chExt cx="1570" cy="1570"/>
            </a:xfrm>
          </p:grpSpPr>
          <p:sp>
            <p:nvSpPr>
              <p:cNvPr id="73" name="Oval 5"/>
              <p:cNvSpPr>
                <a:spLocks noChangeArrowheads="1"/>
              </p:cNvSpPr>
              <p:nvPr/>
            </p:nvSpPr>
            <p:spPr bwMode="auto">
              <a:xfrm>
                <a:off x="0" y="0"/>
                <a:ext cx="1570" cy="1570"/>
              </a:xfrm>
              <a:prstGeom prst="ellipse">
                <a:avLst/>
              </a:prstGeom>
              <a:solidFill>
                <a:srgbClr val="8AD497"/>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4" name="Freeform 6"/>
              <p:cNvSpPr>
                <a:spLocks noChangeArrowheads="1"/>
              </p:cNvSpPr>
              <p:nvPr/>
            </p:nvSpPr>
            <p:spPr bwMode="auto">
              <a:xfrm>
                <a:off x="198" y="260"/>
                <a:ext cx="1338" cy="1297"/>
              </a:xfrm>
              <a:custGeom>
                <a:avLst/>
                <a:gdLst>
                  <a:gd name="T0" fmla="*/ 27 w 302"/>
                  <a:gd name="T1" fmla="*/ 158 h 293"/>
                  <a:gd name="T2" fmla="*/ 21 w 302"/>
                  <a:gd name="T3" fmla="*/ 152 h 293"/>
                  <a:gd name="T4" fmla="*/ 16 w 302"/>
                  <a:gd name="T5" fmla="*/ 145 h 293"/>
                  <a:gd name="T6" fmla="*/ 11 w 302"/>
                  <a:gd name="T7" fmla="*/ 137 h 293"/>
                  <a:gd name="T8" fmla="*/ 7 w 302"/>
                  <a:gd name="T9" fmla="*/ 130 h 293"/>
                  <a:gd name="T10" fmla="*/ 4 w 302"/>
                  <a:gd name="T11" fmla="*/ 121 h 293"/>
                  <a:gd name="T12" fmla="*/ 2 w 302"/>
                  <a:gd name="T13" fmla="*/ 112 h 293"/>
                  <a:gd name="T14" fmla="*/ 1 w 302"/>
                  <a:gd name="T15" fmla="*/ 103 h 293"/>
                  <a:gd name="T16" fmla="*/ 0 w 302"/>
                  <a:gd name="T17" fmla="*/ 94 h 293"/>
                  <a:gd name="T18" fmla="*/ 0 w 302"/>
                  <a:gd name="T19" fmla="*/ 84 h 293"/>
                  <a:gd name="T20" fmla="*/ 2 w 302"/>
                  <a:gd name="T21" fmla="*/ 75 h 293"/>
                  <a:gd name="T22" fmla="*/ 4 w 302"/>
                  <a:gd name="T23" fmla="*/ 66 h 293"/>
                  <a:gd name="T24" fmla="*/ 7 w 302"/>
                  <a:gd name="T25" fmla="*/ 58 h 293"/>
                  <a:gd name="T26" fmla="*/ 11 w 302"/>
                  <a:gd name="T27" fmla="*/ 50 h 293"/>
                  <a:gd name="T28" fmla="*/ 15 w 302"/>
                  <a:gd name="T29" fmla="*/ 42 h 293"/>
                  <a:gd name="T30" fmla="*/ 21 w 302"/>
                  <a:gd name="T31" fmla="*/ 35 h 293"/>
                  <a:gd name="T32" fmla="*/ 26 w 302"/>
                  <a:gd name="T33" fmla="*/ 28 h 293"/>
                  <a:gd name="T34" fmla="*/ 33 w 302"/>
                  <a:gd name="T35" fmla="*/ 22 h 293"/>
                  <a:gd name="T36" fmla="*/ 40 w 302"/>
                  <a:gd name="T37" fmla="*/ 17 h 293"/>
                  <a:gd name="T38" fmla="*/ 48 w 302"/>
                  <a:gd name="T39" fmla="*/ 12 h 293"/>
                  <a:gd name="T40" fmla="*/ 56 w 302"/>
                  <a:gd name="T41" fmla="*/ 8 h 293"/>
                  <a:gd name="T42" fmla="*/ 65 w 302"/>
                  <a:gd name="T43" fmla="*/ 5 h 293"/>
                  <a:gd name="T44" fmla="*/ 74 w 302"/>
                  <a:gd name="T45" fmla="*/ 2 h 293"/>
                  <a:gd name="T46" fmla="*/ 83 w 302"/>
                  <a:gd name="T47" fmla="*/ 1 h 293"/>
                  <a:gd name="T48" fmla="*/ 93 w 302"/>
                  <a:gd name="T49" fmla="*/ 0 h 293"/>
                  <a:gd name="T50" fmla="*/ 102 w 302"/>
                  <a:gd name="T51" fmla="*/ 1 h 293"/>
                  <a:gd name="T52" fmla="*/ 111 w 302"/>
                  <a:gd name="T53" fmla="*/ 2 h 293"/>
                  <a:gd name="T54" fmla="*/ 120 w 302"/>
                  <a:gd name="T55" fmla="*/ 4 h 293"/>
                  <a:gd name="T56" fmla="*/ 128 w 302"/>
                  <a:gd name="T57" fmla="*/ 7 h 293"/>
                  <a:gd name="T58" fmla="*/ 136 w 302"/>
                  <a:gd name="T59" fmla="*/ 11 h 293"/>
                  <a:gd name="T60" fmla="*/ 144 w 302"/>
                  <a:gd name="T61" fmla="*/ 16 h 293"/>
                  <a:gd name="T62" fmla="*/ 151 w 302"/>
                  <a:gd name="T63" fmla="*/ 21 h 293"/>
                  <a:gd name="T64" fmla="*/ 158 w 302"/>
                  <a:gd name="T65" fmla="*/ 27 h 293"/>
                  <a:gd name="T66" fmla="*/ 302 w 302"/>
                  <a:gd name="T67" fmla="*/ 171 h 29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2"/>
                  <a:gd name="T103" fmla="*/ 0 h 293"/>
                  <a:gd name="T104" fmla="*/ 302 w 302"/>
                  <a:gd name="T105" fmla="*/ 293 h 29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2" h="293">
                    <a:moveTo>
                      <a:pt x="162" y="293"/>
                    </a:moveTo>
                    <a:cubicBezTo>
                      <a:pt x="27" y="158"/>
                      <a:pt x="27" y="158"/>
                      <a:pt x="27" y="158"/>
                    </a:cubicBezTo>
                    <a:cubicBezTo>
                      <a:pt x="24" y="155"/>
                      <a:pt x="24" y="155"/>
                      <a:pt x="24" y="155"/>
                    </a:cubicBezTo>
                    <a:cubicBezTo>
                      <a:pt x="21" y="152"/>
                      <a:pt x="21" y="152"/>
                      <a:pt x="21" y="152"/>
                    </a:cubicBezTo>
                    <a:cubicBezTo>
                      <a:pt x="18" y="149"/>
                      <a:pt x="18" y="149"/>
                      <a:pt x="18" y="149"/>
                    </a:cubicBezTo>
                    <a:cubicBezTo>
                      <a:pt x="16" y="145"/>
                      <a:pt x="16" y="145"/>
                      <a:pt x="16" y="145"/>
                    </a:cubicBezTo>
                    <a:cubicBezTo>
                      <a:pt x="13" y="141"/>
                      <a:pt x="13" y="141"/>
                      <a:pt x="13" y="141"/>
                    </a:cubicBezTo>
                    <a:cubicBezTo>
                      <a:pt x="11" y="137"/>
                      <a:pt x="11" y="137"/>
                      <a:pt x="11" y="137"/>
                    </a:cubicBezTo>
                    <a:cubicBezTo>
                      <a:pt x="9" y="134"/>
                      <a:pt x="9" y="134"/>
                      <a:pt x="9" y="134"/>
                    </a:cubicBezTo>
                    <a:cubicBezTo>
                      <a:pt x="7" y="130"/>
                      <a:pt x="7" y="130"/>
                      <a:pt x="7" y="130"/>
                    </a:cubicBezTo>
                    <a:cubicBezTo>
                      <a:pt x="6" y="125"/>
                      <a:pt x="6" y="125"/>
                      <a:pt x="6" y="125"/>
                    </a:cubicBezTo>
                    <a:cubicBezTo>
                      <a:pt x="4" y="121"/>
                      <a:pt x="4" y="121"/>
                      <a:pt x="4" y="121"/>
                    </a:cubicBezTo>
                    <a:cubicBezTo>
                      <a:pt x="3" y="117"/>
                      <a:pt x="3" y="117"/>
                      <a:pt x="3" y="117"/>
                    </a:cubicBezTo>
                    <a:cubicBezTo>
                      <a:pt x="2" y="112"/>
                      <a:pt x="2" y="112"/>
                      <a:pt x="2" y="112"/>
                    </a:cubicBezTo>
                    <a:cubicBezTo>
                      <a:pt x="1" y="108"/>
                      <a:pt x="1" y="108"/>
                      <a:pt x="1" y="108"/>
                    </a:cubicBezTo>
                    <a:cubicBezTo>
                      <a:pt x="1" y="103"/>
                      <a:pt x="1" y="103"/>
                      <a:pt x="1" y="103"/>
                    </a:cubicBezTo>
                    <a:cubicBezTo>
                      <a:pt x="0" y="98"/>
                      <a:pt x="0" y="98"/>
                      <a:pt x="0" y="98"/>
                    </a:cubicBezTo>
                    <a:cubicBezTo>
                      <a:pt x="0" y="94"/>
                      <a:pt x="0" y="94"/>
                      <a:pt x="0" y="94"/>
                    </a:cubicBezTo>
                    <a:cubicBezTo>
                      <a:pt x="0" y="89"/>
                      <a:pt x="0" y="89"/>
                      <a:pt x="0" y="89"/>
                    </a:cubicBezTo>
                    <a:cubicBezTo>
                      <a:pt x="0" y="84"/>
                      <a:pt x="0" y="84"/>
                      <a:pt x="0" y="84"/>
                    </a:cubicBezTo>
                    <a:cubicBezTo>
                      <a:pt x="1" y="80"/>
                      <a:pt x="1" y="80"/>
                      <a:pt x="1" y="80"/>
                    </a:cubicBezTo>
                    <a:cubicBezTo>
                      <a:pt x="2" y="75"/>
                      <a:pt x="2" y="75"/>
                      <a:pt x="2" y="75"/>
                    </a:cubicBezTo>
                    <a:cubicBezTo>
                      <a:pt x="3" y="71"/>
                      <a:pt x="3" y="71"/>
                      <a:pt x="3" y="71"/>
                    </a:cubicBezTo>
                    <a:cubicBezTo>
                      <a:pt x="4" y="66"/>
                      <a:pt x="4" y="66"/>
                      <a:pt x="4" y="66"/>
                    </a:cubicBezTo>
                    <a:cubicBezTo>
                      <a:pt x="5" y="62"/>
                      <a:pt x="5" y="62"/>
                      <a:pt x="5" y="62"/>
                    </a:cubicBezTo>
                    <a:cubicBezTo>
                      <a:pt x="7" y="58"/>
                      <a:pt x="7" y="58"/>
                      <a:pt x="7" y="58"/>
                    </a:cubicBezTo>
                    <a:cubicBezTo>
                      <a:pt x="9" y="54"/>
                      <a:pt x="9" y="54"/>
                      <a:pt x="9" y="54"/>
                    </a:cubicBezTo>
                    <a:cubicBezTo>
                      <a:pt x="11" y="50"/>
                      <a:pt x="11" y="50"/>
                      <a:pt x="11" y="50"/>
                    </a:cubicBezTo>
                    <a:cubicBezTo>
                      <a:pt x="13" y="46"/>
                      <a:pt x="13" y="46"/>
                      <a:pt x="13" y="46"/>
                    </a:cubicBezTo>
                    <a:cubicBezTo>
                      <a:pt x="15" y="42"/>
                      <a:pt x="15" y="42"/>
                      <a:pt x="15" y="42"/>
                    </a:cubicBezTo>
                    <a:cubicBezTo>
                      <a:pt x="18" y="39"/>
                      <a:pt x="18" y="39"/>
                      <a:pt x="18" y="39"/>
                    </a:cubicBezTo>
                    <a:cubicBezTo>
                      <a:pt x="21" y="35"/>
                      <a:pt x="21" y="35"/>
                      <a:pt x="21" y="35"/>
                    </a:cubicBezTo>
                    <a:cubicBezTo>
                      <a:pt x="23" y="32"/>
                      <a:pt x="23" y="32"/>
                      <a:pt x="23" y="32"/>
                    </a:cubicBezTo>
                    <a:cubicBezTo>
                      <a:pt x="26" y="28"/>
                      <a:pt x="26" y="28"/>
                      <a:pt x="26" y="28"/>
                    </a:cubicBezTo>
                    <a:cubicBezTo>
                      <a:pt x="30" y="25"/>
                      <a:pt x="30" y="25"/>
                      <a:pt x="30" y="25"/>
                    </a:cubicBezTo>
                    <a:cubicBezTo>
                      <a:pt x="33" y="22"/>
                      <a:pt x="33" y="22"/>
                      <a:pt x="33" y="22"/>
                    </a:cubicBezTo>
                    <a:cubicBezTo>
                      <a:pt x="36" y="19"/>
                      <a:pt x="36" y="19"/>
                      <a:pt x="36" y="19"/>
                    </a:cubicBezTo>
                    <a:cubicBezTo>
                      <a:pt x="40" y="17"/>
                      <a:pt x="40" y="17"/>
                      <a:pt x="40" y="17"/>
                    </a:cubicBezTo>
                    <a:cubicBezTo>
                      <a:pt x="44" y="14"/>
                      <a:pt x="44" y="14"/>
                      <a:pt x="44" y="14"/>
                    </a:cubicBezTo>
                    <a:cubicBezTo>
                      <a:pt x="48" y="12"/>
                      <a:pt x="48" y="12"/>
                      <a:pt x="48" y="12"/>
                    </a:cubicBezTo>
                    <a:cubicBezTo>
                      <a:pt x="52" y="10"/>
                      <a:pt x="52" y="10"/>
                      <a:pt x="52" y="10"/>
                    </a:cubicBezTo>
                    <a:cubicBezTo>
                      <a:pt x="56" y="8"/>
                      <a:pt x="56" y="8"/>
                      <a:pt x="56" y="8"/>
                    </a:cubicBezTo>
                    <a:cubicBezTo>
                      <a:pt x="60" y="6"/>
                      <a:pt x="60" y="6"/>
                      <a:pt x="60" y="6"/>
                    </a:cubicBezTo>
                    <a:cubicBezTo>
                      <a:pt x="65" y="5"/>
                      <a:pt x="65" y="5"/>
                      <a:pt x="65" y="5"/>
                    </a:cubicBezTo>
                    <a:cubicBezTo>
                      <a:pt x="69" y="3"/>
                      <a:pt x="69" y="3"/>
                      <a:pt x="69" y="3"/>
                    </a:cubicBezTo>
                    <a:cubicBezTo>
                      <a:pt x="74" y="2"/>
                      <a:pt x="74" y="2"/>
                      <a:pt x="74" y="2"/>
                    </a:cubicBezTo>
                    <a:cubicBezTo>
                      <a:pt x="78" y="1"/>
                      <a:pt x="78" y="1"/>
                      <a:pt x="78" y="1"/>
                    </a:cubicBezTo>
                    <a:cubicBezTo>
                      <a:pt x="83" y="1"/>
                      <a:pt x="83" y="1"/>
                      <a:pt x="83" y="1"/>
                    </a:cubicBezTo>
                    <a:cubicBezTo>
                      <a:pt x="88" y="0"/>
                      <a:pt x="88" y="0"/>
                      <a:pt x="88" y="0"/>
                    </a:cubicBezTo>
                    <a:cubicBezTo>
                      <a:pt x="93" y="0"/>
                      <a:pt x="93" y="0"/>
                      <a:pt x="93" y="0"/>
                    </a:cubicBezTo>
                    <a:cubicBezTo>
                      <a:pt x="97" y="0"/>
                      <a:pt x="97" y="0"/>
                      <a:pt x="97" y="0"/>
                    </a:cubicBezTo>
                    <a:cubicBezTo>
                      <a:pt x="102" y="1"/>
                      <a:pt x="102" y="1"/>
                      <a:pt x="102" y="1"/>
                    </a:cubicBezTo>
                    <a:cubicBezTo>
                      <a:pt x="106" y="1"/>
                      <a:pt x="106" y="1"/>
                      <a:pt x="106" y="1"/>
                    </a:cubicBezTo>
                    <a:cubicBezTo>
                      <a:pt x="111" y="2"/>
                      <a:pt x="111" y="2"/>
                      <a:pt x="111" y="2"/>
                    </a:cubicBezTo>
                    <a:cubicBezTo>
                      <a:pt x="115" y="3"/>
                      <a:pt x="115" y="3"/>
                      <a:pt x="115" y="3"/>
                    </a:cubicBezTo>
                    <a:cubicBezTo>
                      <a:pt x="120" y="4"/>
                      <a:pt x="120" y="4"/>
                      <a:pt x="120" y="4"/>
                    </a:cubicBezTo>
                    <a:cubicBezTo>
                      <a:pt x="124" y="6"/>
                      <a:pt x="124" y="6"/>
                      <a:pt x="124" y="6"/>
                    </a:cubicBezTo>
                    <a:cubicBezTo>
                      <a:pt x="128" y="7"/>
                      <a:pt x="128" y="7"/>
                      <a:pt x="128" y="7"/>
                    </a:cubicBezTo>
                    <a:cubicBezTo>
                      <a:pt x="132" y="9"/>
                      <a:pt x="132" y="9"/>
                      <a:pt x="132" y="9"/>
                    </a:cubicBezTo>
                    <a:cubicBezTo>
                      <a:pt x="136" y="11"/>
                      <a:pt x="136" y="11"/>
                      <a:pt x="136" y="11"/>
                    </a:cubicBezTo>
                    <a:cubicBezTo>
                      <a:pt x="140" y="13"/>
                      <a:pt x="140" y="13"/>
                      <a:pt x="140" y="13"/>
                    </a:cubicBezTo>
                    <a:cubicBezTo>
                      <a:pt x="144" y="16"/>
                      <a:pt x="144" y="16"/>
                      <a:pt x="144" y="16"/>
                    </a:cubicBezTo>
                    <a:cubicBezTo>
                      <a:pt x="148" y="18"/>
                      <a:pt x="148" y="18"/>
                      <a:pt x="148" y="18"/>
                    </a:cubicBezTo>
                    <a:cubicBezTo>
                      <a:pt x="151" y="21"/>
                      <a:pt x="151" y="21"/>
                      <a:pt x="151" y="21"/>
                    </a:cubicBezTo>
                    <a:cubicBezTo>
                      <a:pt x="155" y="24"/>
                      <a:pt x="155" y="24"/>
                      <a:pt x="155" y="24"/>
                    </a:cubicBezTo>
                    <a:cubicBezTo>
                      <a:pt x="158" y="27"/>
                      <a:pt x="158" y="27"/>
                      <a:pt x="158" y="27"/>
                    </a:cubicBezTo>
                    <a:cubicBezTo>
                      <a:pt x="161" y="30"/>
                      <a:pt x="161" y="30"/>
                      <a:pt x="161" y="30"/>
                    </a:cubicBezTo>
                    <a:cubicBezTo>
                      <a:pt x="302" y="171"/>
                      <a:pt x="302" y="171"/>
                      <a:pt x="302" y="171"/>
                    </a:cubicBezTo>
                    <a:cubicBezTo>
                      <a:pt x="282" y="234"/>
                      <a:pt x="228" y="282"/>
                      <a:pt x="162" y="293"/>
                    </a:cubicBezTo>
                    <a:close/>
                  </a:path>
                </a:pathLst>
              </a:custGeom>
              <a:solidFill>
                <a:srgbClr val="5BA66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5" name="Freeform 72"/>
              <p:cNvSpPr>
                <a:spLocks noEditPoints="1" noChangeArrowheads="1"/>
              </p:cNvSpPr>
              <p:nvPr/>
            </p:nvSpPr>
            <p:spPr bwMode="auto">
              <a:xfrm>
                <a:off x="340" y="403"/>
                <a:ext cx="890" cy="832"/>
              </a:xfrm>
              <a:custGeom>
                <a:avLst/>
                <a:gdLst>
                  <a:gd name="T0" fmla="*/ 83 w 201"/>
                  <a:gd name="T1" fmla="*/ 63 h 188"/>
                  <a:gd name="T2" fmla="*/ 121 w 201"/>
                  <a:gd name="T3" fmla="*/ 52 h 188"/>
                  <a:gd name="T4" fmla="*/ 98 w 201"/>
                  <a:gd name="T5" fmla="*/ 78 h 188"/>
                  <a:gd name="T6" fmla="*/ 193 w 201"/>
                  <a:gd name="T7" fmla="*/ 165 h 188"/>
                  <a:gd name="T8" fmla="*/ 198 w 201"/>
                  <a:gd name="T9" fmla="*/ 126 h 188"/>
                  <a:gd name="T10" fmla="*/ 193 w 201"/>
                  <a:gd name="T11" fmla="*/ 165 h 188"/>
                  <a:gd name="T12" fmla="*/ 188 w 201"/>
                  <a:gd name="T13" fmla="*/ 108 h 188"/>
                  <a:gd name="T14" fmla="*/ 154 w 201"/>
                  <a:gd name="T15" fmla="*/ 91 h 188"/>
                  <a:gd name="T16" fmla="*/ 134 w 201"/>
                  <a:gd name="T17" fmla="*/ 95 h 188"/>
                  <a:gd name="T18" fmla="*/ 139 w 201"/>
                  <a:gd name="T19" fmla="*/ 126 h 188"/>
                  <a:gd name="T20" fmla="*/ 134 w 201"/>
                  <a:gd name="T21" fmla="*/ 95 h 188"/>
                  <a:gd name="T22" fmla="*/ 103 w 201"/>
                  <a:gd name="T23" fmla="*/ 141 h 188"/>
                  <a:gd name="T24" fmla="*/ 119 w 201"/>
                  <a:gd name="T25" fmla="*/ 176 h 188"/>
                  <a:gd name="T26" fmla="*/ 103 w 201"/>
                  <a:gd name="T27" fmla="*/ 141 h 188"/>
                  <a:gd name="T28" fmla="*/ 137 w 201"/>
                  <a:gd name="T29" fmla="*/ 186 h 188"/>
                  <a:gd name="T30" fmla="*/ 179 w 201"/>
                  <a:gd name="T31" fmla="*/ 179 h 188"/>
                  <a:gd name="T32" fmla="*/ 137 w 201"/>
                  <a:gd name="T33" fmla="*/ 186 h 188"/>
                  <a:gd name="T34" fmla="*/ 149 w 201"/>
                  <a:gd name="T35" fmla="*/ 127 h 188"/>
                  <a:gd name="T36" fmla="*/ 153 w 201"/>
                  <a:gd name="T37" fmla="*/ 153 h 188"/>
                  <a:gd name="T38" fmla="*/ 149 w 201"/>
                  <a:gd name="T39" fmla="*/ 127 h 188"/>
                  <a:gd name="T40" fmla="*/ 43 w 201"/>
                  <a:gd name="T41" fmla="*/ 119 h 188"/>
                  <a:gd name="T42" fmla="*/ 81 w 201"/>
                  <a:gd name="T43" fmla="*/ 98 h 188"/>
                  <a:gd name="T44" fmla="*/ 70 w 201"/>
                  <a:gd name="T45" fmla="*/ 121 h 188"/>
                  <a:gd name="T46" fmla="*/ 0 w 201"/>
                  <a:gd name="T47" fmla="*/ 64 h 188"/>
                  <a:gd name="T48" fmla="*/ 40 w 201"/>
                  <a:gd name="T49" fmla="*/ 70 h 188"/>
                  <a:gd name="T50" fmla="*/ 1 w 201"/>
                  <a:gd name="T51" fmla="*/ 71 h 188"/>
                  <a:gd name="T52" fmla="*/ 39 w 201"/>
                  <a:gd name="T53" fmla="*/ 4 h 188"/>
                  <a:gd name="T54" fmla="*/ 45 w 201"/>
                  <a:gd name="T55" fmla="*/ 44 h 188"/>
                  <a:gd name="T56" fmla="*/ 39 w 201"/>
                  <a:gd name="T57" fmla="*/ 4 h 188"/>
                  <a:gd name="T58" fmla="*/ 58 w 201"/>
                  <a:gd name="T59" fmla="*/ 45 h 188"/>
                  <a:gd name="T60" fmla="*/ 64 w 201"/>
                  <a:gd name="T61" fmla="*/ 77 h 188"/>
                  <a:gd name="T62" fmla="*/ 58 w 201"/>
                  <a:gd name="T63" fmla="*/ 45 h 188"/>
                  <a:gd name="T64" fmla="*/ 107 w 201"/>
                  <a:gd name="T65" fmla="*/ 22 h 188"/>
                  <a:gd name="T66" fmla="*/ 64 w 201"/>
                  <a:gd name="T67" fmla="*/ 0 h 1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01"/>
                  <a:gd name="T103" fmla="*/ 0 h 188"/>
                  <a:gd name="T104" fmla="*/ 201 w 201"/>
                  <a:gd name="T105" fmla="*/ 188 h 1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01" h="188">
                    <a:moveTo>
                      <a:pt x="98" y="78"/>
                    </a:moveTo>
                    <a:cubicBezTo>
                      <a:pt x="83" y="63"/>
                      <a:pt x="83" y="63"/>
                      <a:pt x="83" y="63"/>
                    </a:cubicBezTo>
                    <a:cubicBezTo>
                      <a:pt x="120" y="45"/>
                      <a:pt x="120" y="45"/>
                      <a:pt x="120" y="45"/>
                    </a:cubicBezTo>
                    <a:cubicBezTo>
                      <a:pt x="120" y="47"/>
                      <a:pt x="121" y="49"/>
                      <a:pt x="121" y="52"/>
                    </a:cubicBezTo>
                    <a:cubicBezTo>
                      <a:pt x="122" y="56"/>
                      <a:pt x="122" y="59"/>
                      <a:pt x="122" y="63"/>
                    </a:cubicBezTo>
                    <a:cubicBezTo>
                      <a:pt x="113" y="67"/>
                      <a:pt x="105" y="72"/>
                      <a:pt x="98" y="78"/>
                    </a:cubicBezTo>
                    <a:close/>
                    <a:moveTo>
                      <a:pt x="193" y="165"/>
                    </a:moveTo>
                    <a:cubicBezTo>
                      <a:pt x="193" y="165"/>
                      <a:pt x="193" y="165"/>
                      <a:pt x="193" y="165"/>
                    </a:cubicBezTo>
                    <a:cubicBezTo>
                      <a:pt x="168" y="141"/>
                      <a:pt x="168" y="141"/>
                      <a:pt x="168" y="141"/>
                    </a:cubicBezTo>
                    <a:cubicBezTo>
                      <a:pt x="198" y="126"/>
                      <a:pt x="198" y="126"/>
                      <a:pt x="198" y="126"/>
                    </a:cubicBezTo>
                    <a:cubicBezTo>
                      <a:pt x="198" y="128"/>
                      <a:pt x="199" y="130"/>
                      <a:pt x="199" y="132"/>
                    </a:cubicBezTo>
                    <a:cubicBezTo>
                      <a:pt x="201" y="144"/>
                      <a:pt x="198" y="155"/>
                      <a:pt x="193" y="165"/>
                    </a:cubicBezTo>
                    <a:close/>
                    <a:moveTo>
                      <a:pt x="188" y="108"/>
                    </a:moveTo>
                    <a:cubicBezTo>
                      <a:pt x="188" y="108"/>
                      <a:pt x="188" y="108"/>
                      <a:pt x="188" y="108"/>
                    </a:cubicBezTo>
                    <a:cubicBezTo>
                      <a:pt x="159" y="123"/>
                      <a:pt x="159" y="123"/>
                      <a:pt x="159" y="123"/>
                    </a:cubicBezTo>
                    <a:cubicBezTo>
                      <a:pt x="154" y="91"/>
                      <a:pt x="154" y="91"/>
                      <a:pt x="154" y="91"/>
                    </a:cubicBezTo>
                    <a:cubicBezTo>
                      <a:pt x="167" y="92"/>
                      <a:pt x="180" y="99"/>
                      <a:pt x="188" y="108"/>
                    </a:cubicBezTo>
                    <a:close/>
                    <a:moveTo>
                      <a:pt x="134" y="95"/>
                    </a:moveTo>
                    <a:cubicBezTo>
                      <a:pt x="134" y="95"/>
                      <a:pt x="134" y="95"/>
                      <a:pt x="134" y="95"/>
                    </a:cubicBezTo>
                    <a:cubicBezTo>
                      <a:pt x="139" y="126"/>
                      <a:pt x="139" y="126"/>
                      <a:pt x="139" y="126"/>
                    </a:cubicBezTo>
                    <a:cubicBezTo>
                      <a:pt x="107" y="121"/>
                      <a:pt x="107" y="121"/>
                      <a:pt x="107" y="121"/>
                    </a:cubicBezTo>
                    <a:cubicBezTo>
                      <a:pt x="112" y="109"/>
                      <a:pt x="121" y="100"/>
                      <a:pt x="134" y="95"/>
                    </a:cubicBezTo>
                    <a:close/>
                    <a:moveTo>
                      <a:pt x="103" y="141"/>
                    </a:moveTo>
                    <a:cubicBezTo>
                      <a:pt x="103" y="141"/>
                      <a:pt x="103" y="141"/>
                      <a:pt x="103" y="141"/>
                    </a:cubicBezTo>
                    <a:cubicBezTo>
                      <a:pt x="135" y="146"/>
                      <a:pt x="135" y="146"/>
                      <a:pt x="135" y="146"/>
                    </a:cubicBezTo>
                    <a:cubicBezTo>
                      <a:pt x="119" y="176"/>
                      <a:pt x="119" y="176"/>
                      <a:pt x="119" y="176"/>
                    </a:cubicBezTo>
                    <a:cubicBezTo>
                      <a:pt x="111" y="168"/>
                      <a:pt x="106" y="159"/>
                      <a:pt x="104" y="147"/>
                    </a:cubicBezTo>
                    <a:cubicBezTo>
                      <a:pt x="103" y="145"/>
                      <a:pt x="103" y="143"/>
                      <a:pt x="103" y="141"/>
                    </a:cubicBezTo>
                    <a:close/>
                    <a:moveTo>
                      <a:pt x="137" y="186"/>
                    </a:moveTo>
                    <a:cubicBezTo>
                      <a:pt x="137" y="186"/>
                      <a:pt x="137" y="186"/>
                      <a:pt x="137" y="186"/>
                    </a:cubicBezTo>
                    <a:cubicBezTo>
                      <a:pt x="153" y="155"/>
                      <a:pt x="153" y="155"/>
                      <a:pt x="153" y="155"/>
                    </a:cubicBezTo>
                    <a:cubicBezTo>
                      <a:pt x="179" y="179"/>
                      <a:pt x="179" y="179"/>
                      <a:pt x="179" y="179"/>
                    </a:cubicBezTo>
                    <a:cubicBezTo>
                      <a:pt x="173" y="183"/>
                      <a:pt x="166" y="186"/>
                      <a:pt x="159" y="187"/>
                    </a:cubicBezTo>
                    <a:cubicBezTo>
                      <a:pt x="151" y="188"/>
                      <a:pt x="144" y="188"/>
                      <a:pt x="137" y="186"/>
                    </a:cubicBezTo>
                    <a:close/>
                    <a:moveTo>
                      <a:pt x="149" y="127"/>
                    </a:moveTo>
                    <a:cubicBezTo>
                      <a:pt x="149" y="127"/>
                      <a:pt x="149" y="127"/>
                      <a:pt x="149" y="127"/>
                    </a:cubicBezTo>
                    <a:cubicBezTo>
                      <a:pt x="156" y="126"/>
                      <a:pt x="163" y="131"/>
                      <a:pt x="164" y="138"/>
                    </a:cubicBezTo>
                    <a:cubicBezTo>
                      <a:pt x="165" y="145"/>
                      <a:pt x="161" y="151"/>
                      <a:pt x="153" y="153"/>
                    </a:cubicBezTo>
                    <a:cubicBezTo>
                      <a:pt x="146" y="154"/>
                      <a:pt x="140" y="149"/>
                      <a:pt x="139" y="142"/>
                    </a:cubicBezTo>
                    <a:cubicBezTo>
                      <a:pt x="137" y="135"/>
                      <a:pt x="142" y="128"/>
                      <a:pt x="149" y="127"/>
                    </a:cubicBezTo>
                    <a:close/>
                    <a:moveTo>
                      <a:pt x="43" y="119"/>
                    </a:moveTo>
                    <a:cubicBezTo>
                      <a:pt x="43" y="119"/>
                      <a:pt x="43" y="119"/>
                      <a:pt x="43" y="119"/>
                    </a:cubicBezTo>
                    <a:cubicBezTo>
                      <a:pt x="63" y="81"/>
                      <a:pt x="63" y="81"/>
                      <a:pt x="63" y="81"/>
                    </a:cubicBezTo>
                    <a:cubicBezTo>
                      <a:pt x="81" y="98"/>
                      <a:pt x="81" y="98"/>
                      <a:pt x="81" y="98"/>
                    </a:cubicBezTo>
                    <a:cubicBezTo>
                      <a:pt x="77" y="105"/>
                      <a:pt x="73" y="113"/>
                      <a:pt x="72" y="121"/>
                    </a:cubicBezTo>
                    <a:cubicBezTo>
                      <a:pt x="71" y="121"/>
                      <a:pt x="71" y="121"/>
                      <a:pt x="70" y="121"/>
                    </a:cubicBezTo>
                    <a:cubicBezTo>
                      <a:pt x="61" y="123"/>
                      <a:pt x="52" y="122"/>
                      <a:pt x="43" y="119"/>
                    </a:cubicBezTo>
                    <a:close/>
                    <a:moveTo>
                      <a:pt x="0" y="64"/>
                    </a:moveTo>
                    <a:cubicBezTo>
                      <a:pt x="0" y="64"/>
                      <a:pt x="0" y="64"/>
                      <a:pt x="0" y="64"/>
                    </a:cubicBezTo>
                    <a:cubicBezTo>
                      <a:pt x="40" y="70"/>
                      <a:pt x="40" y="70"/>
                      <a:pt x="40" y="70"/>
                    </a:cubicBezTo>
                    <a:cubicBezTo>
                      <a:pt x="20" y="107"/>
                      <a:pt x="20" y="107"/>
                      <a:pt x="20" y="107"/>
                    </a:cubicBezTo>
                    <a:cubicBezTo>
                      <a:pt x="10" y="98"/>
                      <a:pt x="3" y="85"/>
                      <a:pt x="1" y="71"/>
                    </a:cubicBezTo>
                    <a:cubicBezTo>
                      <a:pt x="0" y="68"/>
                      <a:pt x="0" y="66"/>
                      <a:pt x="0" y="64"/>
                    </a:cubicBezTo>
                    <a:close/>
                    <a:moveTo>
                      <a:pt x="39" y="4"/>
                    </a:moveTo>
                    <a:cubicBezTo>
                      <a:pt x="39" y="4"/>
                      <a:pt x="39" y="4"/>
                      <a:pt x="39" y="4"/>
                    </a:cubicBezTo>
                    <a:cubicBezTo>
                      <a:pt x="45" y="44"/>
                      <a:pt x="45" y="44"/>
                      <a:pt x="45" y="44"/>
                    </a:cubicBezTo>
                    <a:cubicBezTo>
                      <a:pt x="5" y="38"/>
                      <a:pt x="5" y="38"/>
                      <a:pt x="5" y="38"/>
                    </a:cubicBezTo>
                    <a:cubicBezTo>
                      <a:pt x="11" y="23"/>
                      <a:pt x="23" y="11"/>
                      <a:pt x="39" y="4"/>
                    </a:cubicBezTo>
                    <a:close/>
                    <a:moveTo>
                      <a:pt x="58" y="45"/>
                    </a:moveTo>
                    <a:cubicBezTo>
                      <a:pt x="58" y="45"/>
                      <a:pt x="58" y="45"/>
                      <a:pt x="58" y="45"/>
                    </a:cubicBezTo>
                    <a:cubicBezTo>
                      <a:pt x="67" y="44"/>
                      <a:pt x="76" y="50"/>
                      <a:pt x="77" y="59"/>
                    </a:cubicBezTo>
                    <a:cubicBezTo>
                      <a:pt x="79" y="68"/>
                      <a:pt x="72" y="76"/>
                      <a:pt x="64" y="77"/>
                    </a:cubicBezTo>
                    <a:cubicBezTo>
                      <a:pt x="55" y="79"/>
                      <a:pt x="46" y="73"/>
                      <a:pt x="45" y="64"/>
                    </a:cubicBezTo>
                    <a:cubicBezTo>
                      <a:pt x="43" y="55"/>
                      <a:pt x="49" y="46"/>
                      <a:pt x="58" y="45"/>
                    </a:cubicBezTo>
                    <a:close/>
                    <a:moveTo>
                      <a:pt x="107" y="22"/>
                    </a:moveTo>
                    <a:cubicBezTo>
                      <a:pt x="107" y="22"/>
                      <a:pt x="107" y="22"/>
                      <a:pt x="107" y="22"/>
                    </a:cubicBezTo>
                    <a:cubicBezTo>
                      <a:pt x="71" y="40"/>
                      <a:pt x="71" y="40"/>
                      <a:pt x="71" y="40"/>
                    </a:cubicBezTo>
                    <a:cubicBezTo>
                      <a:pt x="64" y="0"/>
                      <a:pt x="64" y="0"/>
                      <a:pt x="64" y="0"/>
                    </a:cubicBezTo>
                    <a:cubicBezTo>
                      <a:pt x="81" y="1"/>
                      <a:pt x="97" y="9"/>
                      <a:pt x="107" y="22"/>
                    </a:cubicBezTo>
                    <a:close/>
                  </a:path>
                </a:pathLst>
              </a:cu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sp>
            <p:nvSpPr>
              <p:cNvPr id="76" name="Freeform 73"/>
              <p:cNvSpPr>
                <a:spLocks noEditPoints="1" noChangeArrowheads="1"/>
              </p:cNvSpPr>
              <p:nvPr/>
            </p:nvSpPr>
            <p:spPr bwMode="auto">
              <a:xfrm>
                <a:off x="168" y="230"/>
                <a:ext cx="1190" cy="1142"/>
              </a:xfrm>
              <a:custGeom>
                <a:avLst/>
                <a:gdLst>
                  <a:gd name="T0" fmla="*/ 179 w 269"/>
                  <a:gd name="T1" fmla="*/ 106 h 258"/>
                  <a:gd name="T2" fmla="*/ 263 w 269"/>
                  <a:gd name="T3" fmla="*/ 167 h 258"/>
                  <a:gd name="T4" fmla="*/ 202 w 269"/>
                  <a:gd name="T5" fmla="*/ 251 h 258"/>
                  <a:gd name="T6" fmla="*/ 118 w 269"/>
                  <a:gd name="T7" fmla="*/ 190 h 258"/>
                  <a:gd name="T8" fmla="*/ 179 w 269"/>
                  <a:gd name="T9" fmla="*/ 106 h 258"/>
                  <a:gd name="T10" fmla="*/ 89 w 269"/>
                  <a:gd name="T11" fmla="*/ 34 h 258"/>
                  <a:gd name="T12" fmla="*/ 166 w 269"/>
                  <a:gd name="T13" fmla="*/ 90 h 258"/>
                  <a:gd name="T14" fmla="*/ 167 w 269"/>
                  <a:gd name="T15" fmla="*/ 100 h 258"/>
                  <a:gd name="T16" fmla="*/ 178 w 269"/>
                  <a:gd name="T17" fmla="*/ 98 h 258"/>
                  <a:gd name="T18" fmla="*/ 193 w 269"/>
                  <a:gd name="T19" fmla="*/ 97 h 258"/>
                  <a:gd name="T20" fmla="*/ 192 w 269"/>
                  <a:gd name="T21" fmla="*/ 86 h 258"/>
                  <a:gd name="T22" fmla="*/ 85 w 269"/>
                  <a:gd name="T23" fmla="*/ 8 h 258"/>
                  <a:gd name="T24" fmla="*/ 8 w 269"/>
                  <a:gd name="T25" fmla="*/ 115 h 258"/>
                  <a:gd name="T26" fmla="*/ 110 w 269"/>
                  <a:gd name="T27" fmla="*/ 193 h 258"/>
                  <a:gd name="T28" fmla="*/ 109 w 269"/>
                  <a:gd name="T29" fmla="*/ 191 h 258"/>
                  <a:gd name="T30" fmla="*/ 109 w 269"/>
                  <a:gd name="T31" fmla="*/ 167 h 258"/>
                  <a:gd name="T32" fmla="*/ 33 w 269"/>
                  <a:gd name="T33" fmla="*/ 111 h 258"/>
                  <a:gd name="T34" fmla="*/ 89 w 269"/>
                  <a:gd name="T35" fmla="*/ 34 h 258"/>
                  <a:gd name="T36" fmla="*/ 182 w 269"/>
                  <a:gd name="T37" fmla="*/ 126 h 258"/>
                  <a:gd name="T38" fmla="*/ 243 w 269"/>
                  <a:gd name="T39" fmla="*/ 170 h 258"/>
                  <a:gd name="T40" fmla="*/ 199 w 269"/>
                  <a:gd name="T41" fmla="*/ 231 h 258"/>
                  <a:gd name="T42" fmla="*/ 138 w 269"/>
                  <a:gd name="T43" fmla="*/ 187 h 258"/>
                  <a:gd name="T44" fmla="*/ 182 w 269"/>
                  <a:gd name="T45" fmla="*/ 126 h 2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269"/>
                  <a:gd name="T70" fmla="*/ 0 h 258"/>
                  <a:gd name="T71" fmla="*/ 269 w 269"/>
                  <a:gd name="T72" fmla="*/ 258 h 2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269" h="258">
                    <a:moveTo>
                      <a:pt x="179" y="106"/>
                    </a:moveTo>
                    <a:cubicBezTo>
                      <a:pt x="219" y="100"/>
                      <a:pt x="257" y="127"/>
                      <a:pt x="263" y="167"/>
                    </a:cubicBezTo>
                    <a:cubicBezTo>
                      <a:pt x="269" y="207"/>
                      <a:pt x="242" y="245"/>
                      <a:pt x="202" y="251"/>
                    </a:cubicBezTo>
                    <a:cubicBezTo>
                      <a:pt x="162" y="258"/>
                      <a:pt x="124" y="230"/>
                      <a:pt x="118" y="190"/>
                    </a:cubicBezTo>
                    <a:cubicBezTo>
                      <a:pt x="111" y="150"/>
                      <a:pt x="139" y="112"/>
                      <a:pt x="179" y="106"/>
                    </a:cubicBezTo>
                    <a:close/>
                    <a:moveTo>
                      <a:pt x="89" y="34"/>
                    </a:moveTo>
                    <a:cubicBezTo>
                      <a:pt x="126" y="28"/>
                      <a:pt x="161" y="53"/>
                      <a:pt x="166" y="90"/>
                    </a:cubicBezTo>
                    <a:cubicBezTo>
                      <a:pt x="167" y="93"/>
                      <a:pt x="167" y="97"/>
                      <a:pt x="167" y="100"/>
                    </a:cubicBezTo>
                    <a:cubicBezTo>
                      <a:pt x="171" y="99"/>
                      <a:pt x="174" y="98"/>
                      <a:pt x="178" y="98"/>
                    </a:cubicBezTo>
                    <a:cubicBezTo>
                      <a:pt x="183" y="97"/>
                      <a:pt x="188" y="97"/>
                      <a:pt x="193" y="97"/>
                    </a:cubicBezTo>
                    <a:cubicBezTo>
                      <a:pt x="193" y="93"/>
                      <a:pt x="192" y="89"/>
                      <a:pt x="192" y="86"/>
                    </a:cubicBezTo>
                    <a:cubicBezTo>
                      <a:pt x="184" y="35"/>
                      <a:pt x="136" y="0"/>
                      <a:pt x="85" y="8"/>
                    </a:cubicBezTo>
                    <a:cubicBezTo>
                      <a:pt x="35" y="16"/>
                      <a:pt x="0" y="64"/>
                      <a:pt x="8" y="115"/>
                    </a:cubicBezTo>
                    <a:cubicBezTo>
                      <a:pt x="16" y="164"/>
                      <a:pt x="61" y="198"/>
                      <a:pt x="110" y="193"/>
                    </a:cubicBezTo>
                    <a:cubicBezTo>
                      <a:pt x="110" y="192"/>
                      <a:pt x="110" y="192"/>
                      <a:pt x="109" y="191"/>
                    </a:cubicBezTo>
                    <a:cubicBezTo>
                      <a:pt x="108" y="183"/>
                      <a:pt x="108" y="175"/>
                      <a:pt x="109" y="167"/>
                    </a:cubicBezTo>
                    <a:cubicBezTo>
                      <a:pt x="73" y="172"/>
                      <a:pt x="39" y="147"/>
                      <a:pt x="33" y="111"/>
                    </a:cubicBezTo>
                    <a:cubicBezTo>
                      <a:pt x="28" y="74"/>
                      <a:pt x="53" y="39"/>
                      <a:pt x="89" y="34"/>
                    </a:cubicBezTo>
                    <a:close/>
                    <a:moveTo>
                      <a:pt x="182" y="126"/>
                    </a:moveTo>
                    <a:cubicBezTo>
                      <a:pt x="211" y="121"/>
                      <a:pt x="238" y="141"/>
                      <a:pt x="243" y="170"/>
                    </a:cubicBezTo>
                    <a:cubicBezTo>
                      <a:pt x="248" y="199"/>
                      <a:pt x="228" y="227"/>
                      <a:pt x="199" y="231"/>
                    </a:cubicBezTo>
                    <a:cubicBezTo>
                      <a:pt x="170" y="236"/>
                      <a:pt x="142" y="216"/>
                      <a:pt x="138" y="187"/>
                    </a:cubicBezTo>
                    <a:cubicBezTo>
                      <a:pt x="133" y="158"/>
                      <a:pt x="153" y="131"/>
                      <a:pt x="182" y="126"/>
                    </a:cubicBezTo>
                    <a:close/>
                  </a:path>
                </a:pathLst>
              </a:custGeom>
              <a:solidFill>
                <a:srgbClr val="334D5C"/>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808080">
                          <a:alpha val="74998"/>
                        </a:srgbClr>
                      </a:outerShdw>
                    </a:effectLst>
                  </a14:hiddenEffects>
                </a:ext>
              </a:extLst>
            </p:spPr>
            <p:txBody>
              <a:bodyPr/>
              <a:lstStyle/>
              <a:p>
                <a:endParaRPr lang="zh-CN" altLang="zh-CN" sz="2000">
                  <a:solidFill>
                    <a:srgbClr val="000000"/>
                  </a:solidFill>
                  <a:latin typeface="Calibri" charset="0"/>
                  <a:sym typeface="宋体" charset="0"/>
                </a:endParaRPr>
              </a:p>
            </p:txBody>
          </p:sp>
        </p:grpSp>
      </p:grpSp>
      <p:cxnSp>
        <p:nvCxnSpPr>
          <p:cNvPr id="101" name="直接连接符 100"/>
          <p:cNvCxnSpPr/>
          <p:nvPr/>
        </p:nvCxnSpPr>
        <p:spPr>
          <a:xfrm>
            <a:off x="90237" y="3878238"/>
            <a:ext cx="8823681" cy="0"/>
          </a:xfrm>
          <a:prstGeom prst="line">
            <a:avLst/>
          </a:prstGeom>
          <a:ln w="31750">
            <a:solidFill>
              <a:schemeClr val="tx2"/>
            </a:solidFill>
          </a:ln>
        </p:spPr>
        <p:style>
          <a:lnRef idx="1">
            <a:schemeClr val="accent1"/>
          </a:lnRef>
          <a:fillRef idx="0">
            <a:schemeClr val="accent1"/>
          </a:fillRef>
          <a:effectRef idx="0">
            <a:schemeClr val="accent1"/>
          </a:effectRef>
          <a:fontRef idx="minor">
            <a:schemeClr val="tx1"/>
          </a:fontRef>
        </p:style>
      </p:cxnSp>
      <p:pic>
        <p:nvPicPr>
          <p:cNvPr id="34818"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084" y="1072022"/>
            <a:ext cx="2717627" cy="2630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3" descr="捕获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6188" y="4214674"/>
            <a:ext cx="3266658" cy="2313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8801897"/>
      </p:ext>
    </p:extLst>
  </p:cSld>
  <p:clrMapOvr>
    <a:masterClrMapping/>
  </p:clrMapOvr>
  <mc:AlternateContent xmlns:mc="http://schemas.openxmlformats.org/markup-compatibility/2006" xmlns:p15="http://schemas.microsoft.com/office/powerpoint/2012/main">
    <mc:Choice Requires="p15">
      <p:transition spd="med">
        <p15:prstTrans prst="peelOff"/>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down)">
                                      <p:cBhvr>
                                        <p:cTn id="8" dur="500"/>
                                        <p:tgtEl>
                                          <p:spTgt spid="2"/>
                                        </p:tgtEl>
                                      </p:cBhvr>
                                    </p:animEffect>
                                  </p:childTnLst>
                                </p:cTn>
                              </p:par>
                            </p:childTnLst>
                          </p:cTn>
                        </p:par>
                        <p:par>
                          <p:cTn id="9" fill="hold">
                            <p:stCondLst>
                              <p:cond delay="500"/>
                            </p:stCondLst>
                            <p:childTnLst>
                              <p:par>
                                <p:cTn id="10" presetID="12" presetClass="entr" presetSubtype="1"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p:tgtEl>
                                          <p:spTgt spid="4"/>
                                        </p:tgtEl>
                                        <p:attrNameLst>
                                          <p:attrName>ppt_y</p:attrName>
                                        </p:attrNameLst>
                                      </p:cBhvr>
                                      <p:tavLst>
                                        <p:tav tm="0">
                                          <p:val>
                                            <p:strVal val="#ppt_y-#ppt_h*1.125000"/>
                                          </p:val>
                                        </p:tav>
                                        <p:tav tm="100000">
                                          <p:val>
                                            <p:strVal val="#ppt_y"/>
                                          </p:val>
                                        </p:tav>
                                      </p:tavLst>
                                    </p:anim>
                                    <p:animEffect transition="in" filter="wipe(down)">
                                      <p:cBhvr>
                                        <p:cTn id="13" dur="500"/>
                                        <p:tgtEl>
                                          <p:spTgt spid="4"/>
                                        </p:tgtEl>
                                      </p:cBhvr>
                                    </p:animEffect>
                                  </p:childTnLst>
                                </p:cTn>
                              </p:par>
                            </p:childTnLst>
                          </p:cTn>
                        </p:par>
                        <p:par>
                          <p:cTn id="14" fill="hold">
                            <p:stCondLst>
                              <p:cond delay="1000"/>
                            </p:stCondLst>
                            <p:childTnLst>
                              <p:par>
                                <p:cTn id="15" presetID="12" presetClass="entr" presetSubtype="1"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p:tgtEl>
                                          <p:spTgt spid="5"/>
                                        </p:tgtEl>
                                        <p:attrNameLst>
                                          <p:attrName>ppt_y</p:attrName>
                                        </p:attrNameLst>
                                      </p:cBhvr>
                                      <p:tavLst>
                                        <p:tav tm="0">
                                          <p:val>
                                            <p:strVal val="#ppt_y-#ppt_h*1.125000"/>
                                          </p:val>
                                        </p:tav>
                                        <p:tav tm="100000">
                                          <p:val>
                                            <p:strVal val="#ppt_y"/>
                                          </p:val>
                                        </p:tav>
                                      </p:tavLst>
                                    </p:anim>
                                    <p:animEffect transition="in" filter="wipe(down)">
                                      <p:cBhvr>
                                        <p:cTn id="18" dur="500"/>
                                        <p:tgtEl>
                                          <p:spTgt spid="5"/>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p:tgtEl>
                                          <p:spTgt spid="6"/>
                                        </p:tgtEl>
                                        <p:attrNameLst>
                                          <p:attrName>ppt_y</p:attrName>
                                        </p:attrNameLst>
                                      </p:cBhvr>
                                      <p:tavLst>
                                        <p:tav tm="0">
                                          <p:val>
                                            <p:strVal val="#ppt_y-#ppt_h*1.125000"/>
                                          </p:val>
                                        </p:tav>
                                        <p:tav tm="100000">
                                          <p:val>
                                            <p:strVal val="#ppt_y"/>
                                          </p:val>
                                        </p:tav>
                                      </p:tavLst>
                                    </p:anim>
                                    <p:animEffect transition="in" filter="wipe(down)">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1"/>
                                        </p:tgtEl>
                                        <p:attrNameLst>
                                          <p:attrName>style.visibility</p:attrName>
                                        </p:attrNameLst>
                                      </p:cBhvr>
                                      <p:to>
                                        <p:strVal val="visible"/>
                                      </p:to>
                                    </p:set>
                                    <p:animEffect transition="in" filter="wipe(left)">
                                      <p:cBhvr>
                                        <p:cTn id="28" dur="1000"/>
                                        <p:tgtEl>
                                          <p:spTgt spid="101"/>
                                        </p:tgtEl>
                                      </p:cBhvr>
                                    </p:animEffect>
                                  </p:childTnLst>
                                </p:cTn>
                              </p:par>
                            </p:childTnLst>
                          </p:cTn>
                        </p:par>
                        <p:par>
                          <p:cTn id="29" fill="hold">
                            <p:stCondLst>
                              <p:cond delay="1000"/>
                            </p:stCondLst>
                            <p:childTnLst>
                              <p:par>
                                <p:cTn id="30" presetID="10" presetClass="entr" presetSubtype="0" fill="hold" nodeType="afterEffect">
                                  <p:stCondLst>
                                    <p:cond delay="0"/>
                                  </p:stCondLst>
                                  <p:childTnLst>
                                    <p:set>
                                      <p:cBhvr>
                                        <p:cTn id="31" dur="1" fill="hold">
                                          <p:stCondLst>
                                            <p:cond delay="0"/>
                                          </p:stCondLst>
                                        </p:cTn>
                                        <p:tgtEl>
                                          <p:spTgt spid="34819"/>
                                        </p:tgtEl>
                                        <p:attrNameLst>
                                          <p:attrName>style.visibility</p:attrName>
                                        </p:attrNameLst>
                                      </p:cBhvr>
                                      <p:to>
                                        <p:strVal val="visible"/>
                                      </p:to>
                                    </p:set>
                                    <p:animEffect transition="in" filter="fade">
                                      <p:cBhvr>
                                        <p:cTn id="32" dur="500"/>
                                        <p:tgtEl>
                                          <p:spTgt spid="34819"/>
                                        </p:tgtEl>
                                      </p:cBhvr>
                                    </p:animEffect>
                                  </p:childTnLst>
                                </p:cTn>
                              </p:par>
                              <p:par>
                                <p:cTn id="33" presetID="12" presetClass="entr" presetSubtype="1"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p:tgtEl>
                                          <p:spTgt spid="7"/>
                                        </p:tgtEl>
                                        <p:attrNameLst>
                                          <p:attrName>ppt_y</p:attrName>
                                        </p:attrNameLst>
                                      </p:cBhvr>
                                      <p:tavLst>
                                        <p:tav tm="0">
                                          <p:val>
                                            <p:strVal val="#ppt_y-#ppt_h*1.125000"/>
                                          </p:val>
                                        </p:tav>
                                        <p:tav tm="100000">
                                          <p:val>
                                            <p:strVal val="#ppt_y"/>
                                          </p:val>
                                        </p:tav>
                                      </p:tavLst>
                                    </p:anim>
                                    <p:animEffect transition="in" filter="wipe(down)">
                                      <p:cBhvr>
                                        <p:cTn id="36" dur="500"/>
                                        <p:tgtEl>
                                          <p:spTgt spid="7"/>
                                        </p:tgtEl>
                                      </p:cBhvr>
                                    </p:animEffect>
                                  </p:childTnLst>
                                </p:cTn>
                              </p:par>
                            </p:childTnLst>
                          </p:cTn>
                        </p:par>
                        <p:par>
                          <p:cTn id="37" fill="hold">
                            <p:stCondLst>
                              <p:cond delay="1500"/>
                            </p:stCondLst>
                            <p:childTnLst>
                              <p:par>
                                <p:cTn id="38" presetID="12" presetClass="entr" presetSubtype="1"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500"/>
                                        <p:tgtEl>
                                          <p:spTgt spid="8"/>
                                        </p:tgtEl>
                                        <p:attrNameLst>
                                          <p:attrName>ppt_y</p:attrName>
                                        </p:attrNameLst>
                                      </p:cBhvr>
                                      <p:tavLst>
                                        <p:tav tm="0">
                                          <p:val>
                                            <p:strVal val="#ppt_y-#ppt_h*1.125000"/>
                                          </p:val>
                                        </p:tav>
                                        <p:tav tm="100000">
                                          <p:val>
                                            <p:strVal val="#ppt_y"/>
                                          </p:val>
                                        </p:tav>
                                      </p:tavLst>
                                    </p:anim>
                                    <p:animEffect transition="in" filter="wipe(down)">
                                      <p:cBhvr>
                                        <p:cTn id="41" dur="500"/>
                                        <p:tgtEl>
                                          <p:spTgt spid="8"/>
                                        </p:tgtEl>
                                      </p:cBhvr>
                                    </p:animEffect>
                                  </p:childTnLst>
                                </p:cTn>
                              </p:par>
                            </p:childTnLst>
                          </p:cTn>
                        </p:par>
                        <p:par>
                          <p:cTn id="42" fill="hold">
                            <p:stCondLst>
                              <p:cond delay="2000"/>
                            </p:stCondLst>
                            <p:childTnLst>
                              <p:par>
                                <p:cTn id="43" presetID="12" presetClass="entr" presetSubtype="1" fill="hold"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p:tgtEl>
                                          <p:spTgt spid="9"/>
                                        </p:tgtEl>
                                        <p:attrNameLst>
                                          <p:attrName>ppt_y</p:attrName>
                                        </p:attrNameLst>
                                      </p:cBhvr>
                                      <p:tavLst>
                                        <p:tav tm="0">
                                          <p:val>
                                            <p:strVal val="#ppt_y-#ppt_h*1.125000"/>
                                          </p:val>
                                        </p:tav>
                                        <p:tav tm="100000">
                                          <p:val>
                                            <p:strVal val="#ppt_y"/>
                                          </p:val>
                                        </p:tav>
                                      </p:tavLst>
                                    </p:anim>
                                    <p:animEffect transition="in" filter="wipe(down)">
                                      <p:cBhvr>
                                        <p:cTn id="46" dur="500"/>
                                        <p:tgtEl>
                                          <p:spTgt spid="9"/>
                                        </p:tgtEl>
                                      </p:cBhvr>
                                    </p:animEffect>
                                  </p:childTnLst>
                                </p:cTn>
                              </p:par>
                            </p:childTnLst>
                          </p:cTn>
                        </p:par>
                        <p:par>
                          <p:cTn id="47" fill="hold">
                            <p:stCondLst>
                              <p:cond delay="2500"/>
                            </p:stCondLst>
                            <p:childTnLst>
                              <p:par>
                                <p:cTn id="48" presetID="12" presetClass="entr" presetSubtype="1" fill="hold" nodeType="after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p:tgtEl>
                                          <p:spTgt spid="10"/>
                                        </p:tgtEl>
                                        <p:attrNameLst>
                                          <p:attrName>ppt_y</p:attrName>
                                        </p:attrNameLst>
                                      </p:cBhvr>
                                      <p:tavLst>
                                        <p:tav tm="0">
                                          <p:val>
                                            <p:strVal val="#ppt_y-#ppt_h*1.125000"/>
                                          </p:val>
                                        </p:tav>
                                        <p:tav tm="100000">
                                          <p:val>
                                            <p:strVal val="#ppt_y"/>
                                          </p:val>
                                        </p:tav>
                                      </p:tavLst>
                                    </p:anim>
                                    <p:animEffect transition="in" filter="wipe(down)">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160316" y="4452019"/>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742725"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48" name="组合 147"/>
          <p:cNvGrpSpPr/>
          <p:nvPr/>
        </p:nvGrpSpPr>
        <p:grpSpPr>
          <a:xfrm>
            <a:off x="1243428" y="1747505"/>
            <a:ext cx="4484764" cy="659596"/>
            <a:chOff x="179512" y="1329244"/>
            <a:chExt cx="4484764" cy="659596"/>
          </a:xfrm>
          <a:solidFill>
            <a:schemeClr val="tx2"/>
          </a:solidFill>
        </p:grpSpPr>
        <p:sp>
          <p:nvSpPr>
            <p:cNvPr id="149" name="矩形 2"/>
            <p:cNvSpPr/>
            <p:nvPr/>
          </p:nvSpPr>
          <p:spPr>
            <a:xfrm>
              <a:off x="179512" y="1340768"/>
              <a:ext cx="4484764" cy="504056"/>
            </a:xfrm>
            <a:custGeom>
              <a:avLst/>
              <a:gdLst/>
              <a:ahLst/>
              <a:cxnLst/>
              <a:rect l="l" t="t" r="r" b="b"/>
              <a:pathLst>
                <a:path w="4484764" h="504056">
                  <a:moveTo>
                    <a:pt x="0" y="0"/>
                  </a:moveTo>
                  <a:lnTo>
                    <a:pt x="4484764" y="0"/>
                  </a:lnTo>
                  <a:lnTo>
                    <a:pt x="4232736" y="252028"/>
                  </a:lnTo>
                  <a:lnTo>
                    <a:pt x="4484764" y="504056"/>
                  </a:lnTo>
                  <a:lnTo>
                    <a:pt x="0" y="5040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0" name="直角三角形 149"/>
            <p:cNvSpPr/>
            <p:nvPr/>
          </p:nvSpPr>
          <p:spPr>
            <a:xfrm flipH="1" flipV="1">
              <a:off x="179512" y="1844824"/>
              <a:ext cx="252028" cy="1440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连接符 150"/>
            <p:cNvCxnSpPr/>
            <p:nvPr/>
          </p:nvCxnSpPr>
          <p:spPr>
            <a:xfrm>
              <a:off x="305526" y="1386041"/>
              <a:ext cx="4194466" cy="0"/>
            </a:xfrm>
            <a:prstGeom prst="line">
              <a:avLst/>
            </a:prstGeom>
            <a:grpFill/>
            <a:ln>
              <a:gradFill>
                <a:gsLst>
                  <a:gs pos="0">
                    <a:schemeClr val="bg1">
                      <a:alpha val="25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a:off x="323528" y="1799551"/>
              <a:ext cx="4194466" cy="0"/>
            </a:xfrm>
            <a:prstGeom prst="line">
              <a:avLst/>
            </a:prstGeom>
            <a:grpFill/>
            <a:ln>
              <a:gradFill>
                <a:gsLst>
                  <a:gs pos="0">
                    <a:schemeClr val="bg1">
                      <a:alpha val="25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3" name="TextBox 8"/>
            <p:cNvSpPr txBox="1"/>
            <p:nvPr/>
          </p:nvSpPr>
          <p:spPr>
            <a:xfrm>
              <a:off x="464913" y="1329244"/>
              <a:ext cx="3675471" cy="523220"/>
            </a:xfrm>
            <a:prstGeom prst="rect">
              <a:avLst/>
            </a:prstGeom>
            <a:noFill/>
          </p:spPr>
          <p:txBody>
            <a:bodyPr wrap="square" rtlCol="0" anchor="ctr">
              <a:spAutoFit/>
            </a:bodyPr>
            <a:lstStyle/>
            <a:p>
              <a:r>
                <a:rPr lang="zh-CN" altLang="en-US" sz="2800" b="1"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研 究 目 标</a:t>
              </a:r>
              <a:endParaRPr lang="zh-CN" altLang="en-US" sz="2800" b="1"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grpSp>
        <p:nvGrpSpPr>
          <p:cNvPr id="154" name="组合 153"/>
          <p:cNvGrpSpPr/>
          <p:nvPr/>
        </p:nvGrpSpPr>
        <p:grpSpPr>
          <a:xfrm>
            <a:off x="1254166" y="3180784"/>
            <a:ext cx="4484764" cy="659596"/>
            <a:chOff x="179512" y="1329244"/>
            <a:chExt cx="4484764" cy="659596"/>
          </a:xfrm>
          <a:solidFill>
            <a:schemeClr val="tx2"/>
          </a:solidFill>
        </p:grpSpPr>
        <p:sp>
          <p:nvSpPr>
            <p:cNvPr id="155" name="矩形 2"/>
            <p:cNvSpPr/>
            <p:nvPr/>
          </p:nvSpPr>
          <p:spPr>
            <a:xfrm>
              <a:off x="179512" y="1340768"/>
              <a:ext cx="4484764" cy="504056"/>
            </a:xfrm>
            <a:custGeom>
              <a:avLst/>
              <a:gdLst/>
              <a:ahLst/>
              <a:cxnLst/>
              <a:rect l="l" t="t" r="r" b="b"/>
              <a:pathLst>
                <a:path w="4484764" h="504056">
                  <a:moveTo>
                    <a:pt x="0" y="0"/>
                  </a:moveTo>
                  <a:lnTo>
                    <a:pt x="4484764" y="0"/>
                  </a:lnTo>
                  <a:lnTo>
                    <a:pt x="4232736" y="252028"/>
                  </a:lnTo>
                  <a:lnTo>
                    <a:pt x="4484764" y="504056"/>
                  </a:lnTo>
                  <a:lnTo>
                    <a:pt x="0" y="504056"/>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直角三角形 155"/>
            <p:cNvSpPr/>
            <p:nvPr/>
          </p:nvSpPr>
          <p:spPr>
            <a:xfrm flipH="1" flipV="1">
              <a:off x="179512" y="1844824"/>
              <a:ext cx="252028" cy="14401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7" name="直接连接符 156"/>
            <p:cNvCxnSpPr/>
            <p:nvPr/>
          </p:nvCxnSpPr>
          <p:spPr>
            <a:xfrm>
              <a:off x="305526" y="1386041"/>
              <a:ext cx="4194466" cy="0"/>
            </a:xfrm>
            <a:prstGeom prst="line">
              <a:avLst/>
            </a:prstGeom>
            <a:grpFill/>
            <a:ln>
              <a:gradFill>
                <a:gsLst>
                  <a:gs pos="0">
                    <a:schemeClr val="bg1">
                      <a:alpha val="25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23528" y="1799551"/>
              <a:ext cx="4194466" cy="0"/>
            </a:xfrm>
            <a:prstGeom prst="line">
              <a:avLst/>
            </a:prstGeom>
            <a:grpFill/>
            <a:ln>
              <a:gradFill>
                <a:gsLst>
                  <a:gs pos="0">
                    <a:schemeClr val="bg1">
                      <a:alpha val="25000"/>
                    </a:schemeClr>
                  </a:gs>
                  <a:gs pos="50000">
                    <a:schemeClr val="bg1"/>
                  </a:gs>
                  <a:gs pos="100000">
                    <a:schemeClr val="bg1">
                      <a:alpha val="23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159" name="TextBox 8"/>
            <p:cNvSpPr txBox="1"/>
            <p:nvPr/>
          </p:nvSpPr>
          <p:spPr>
            <a:xfrm>
              <a:off x="464913" y="1329244"/>
              <a:ext cx="3675471" cy="523220"/>
            </a:xfrm>
            <a:prstGeom prst="rect">
              <a:avLst/>
            </a:prstGeom>
            <a:noFill/>
          </p:spPr>
          <p:txBody>
            <a:bodyPr wrap="square" rtlCol="0" anchor="ctr">
              <a:spAutoFit/>
            </a:bodyPr>
            <a:lstStyle/>
            <a:p>
              <a:r>
                <a:rPr lang="zh-CN" altLang="en-US" sz="28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总 体 方 案</a:t>
              </a:r>
              <a:endParaRPr lang="zh-CN" altLang="en-US" sz="28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sp>
        <p:nvSpPr>
          <p:cNvPr id="2" name="圆角矩形 1"/>
          <p:cNvSpPr/>
          <p:nvPr/>
        </p:nvSpPr>
        <p:spPr>
          <a:xfrm>
            <a:off x="1345047" y="5415772"/>
            <a:ext cx="1548000" cy="1080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5B9BD5"/>
                </a:solidFill>
                <a:latin typeface="楷体" panose="02010609060101010101" pitchFamily="49" charset="-122"/>
                <a:ea typeface="楷体" panose="02010609060101010101" pitchFamily="49" charset="-122"/>
              </a:rPr>
              <a:t>一维悬浮运动</a:t>
            </a:r>
            <a:endParaRPr lang="en-US" altLang="zh-CN" sz="2000" dirty="0" smtClean="0">
              <a:solidFill>
                <a:srgbClr val="5B9BD5"/>
              </a:solidFill>
              <a:latin typeface="楷体" panose="02010609060101010101" pitchFamily="49" charset="-122"/>
              <a:ea typeface="楷体" panose="02010609060101010101" pitchFamily="49" charset="-122"/>
            </a:endParaRPr>
          </a:p>
        </p:txBody>
      </p:sp>
      <p:sp>
        <p:nvSpPr>
          <p:cNvPr id="40" name="圆角矩形 39"/>
          <p:cNvSpPr/>
          <p:nvPr/>
        </p:nvSpPr>
        <p:spPr>
          <a:xfrm>
            <a:off x="3793408" y="5415772"/>
            <a:ext cx="1800000" cy="1080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5B9BD5"/>
                </a:solidFill>
                <a:latin typeface="楷体" panose="02010609060101010101" pitchFamily="49" charset="-122"/>
                <a:ea typeface="楷体" panose="02010609060101010101" pitchFamily="49" charset="-122"/>
              </a:rPr>
              <a:t>二维弯管截面悬浮与运动控制</a:t>
            </a:r>
            <a:endParaRPr lang="zh-CN" altLang="en-US" sz="2000" dirty="0">
              <a:solidFill>
                <a:srgbClr val="5B9BD5"/>
              </a:solidFill>
              <a:latin typeface="楷体" panose="02010609060101010101" pitchFamily="49" charset="-122"/>
              <a:ea typeface="楷体" panose="02010609060101010101" pitchFamily="49" charset="-122"/>
            </a:endParaRPr>
          </a:p>
        </p:txBody>
      </p:sp>
      <p:sp>
        <p:nvSpPr>
          <p:cNvPr id="42" name="圆角矩形 41"/>
          <p:cNvSpPr/>
          <p:nvPr/>
        </p:nvSpPr>
        <p:spPr>
          <a:xfrm>
            <a:off x="6493768" y="5415772"/>
            <a:ext cx="2160000" cy="1080000"/>
          </a:xfrm>
          <a:prstGeom prst="round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rgbClr val="5B9BD5"/>
                </a:solidFill>
                <a:latin typeface="楷体" panose="02010609060101010101" pitchFamily="49" charset="-122"/>
                <a:ea typeface="楷体" panose="02010609060101010101" pitchFamily="49" charset="-122"/>
              </a:rPr>
              <a:t>三维小尺度弯管内三维运动控制</a:t>
            </a:r>
            <a:endParaRPr lang="en-US" altLang="zh-CN" sz="2000" dirty="0" smtClean="0">
              <a:solidFill>
                <a:srgbClr val="5B9BD5"/>
              </a:solidFill>
              <a:latin typeface="楷体" panose="02010609060101010101" pitchFamily="49" charset="-122"/>
              <a:ea typeface="楷体" panose="02010609060101010101" pitchFamily="49" charset="-122"/>
            </a:endParaRPr>
          </a:p>
        </p:txBody>
      </p:sp>
      <p:sp>
        <p:nvSpPr>
          <p:cNvPr id="3" name="右箭头 2"/>
          <p:cNvSpPr/>
          <p:nvPr/>
        </p:nvSpPr>
        <p:spPr>
          <a:xfrm>
            <a:off x="2921631" y="5713456"/>
            <a:ext cx="87177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右箭头 42"/>
          <p:cNvSpPr/>
          <p:nvPr/>
        </p:nvSpPr>
        <p:spPr>
          <a:xfrm>
            <a:off x="5621992" y="5713456"/>
            <a:ext cx="871776" cy="484632"/>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云形标注 3"/>
          <p:cNvSpPr/>
          <p:nvPr/>
        </p:nvSpPr>
        <p:spPr>
          <a:xfrm>
            <a:off x="4073503" y="3808289"/>
            <a:ext cx="1812234" cy="1112536"/>
          </a:xfrm>
          <a:prstGeom prst="cloudCallout">
            <a:avLst>
              <a:gd name="adj1" fmla="val -18374"/>
              <a:gd name="adj2" fmla="val 871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5B9BD5"/>
                </a:solidFill>
                <a:latin typeface="楷体" panose="02010609060101010101" pitchFamily="49" charset="-122"/>
                <a:ea typeface="楷体" panose="02010609060101010101" pitchFamily="49" charset="-122"/>
              </a:rPr>
              <a:t>离散化小步长</a:t>
            </a:r>
            <a:endParaRPr lang="zh-CN" altLang="en-US" sz="2400" dirty="0">
              <a:solidFill>
                <a:srgbClr val="5B9BD5"/>
              </a:solidFill>
              <a:latin typeface="楷体" panose="02010609060101010101" pitchFamily="49" charset="-122"/>
              <a:ea typeface="楷体" panose="02010609060101010101" pitchFamily="49" charset="-122"/>
            </a:endParaRPr>
          </a:p>
        </p:txBody>
      </p:sp>
      <p:sp>
        <p:nvSpPr>
          <p:cNvPr id="47" name="云形标注 46"/>
          <p:cNvSpPr/>
          <p:nvPr/>
        </p:nvSpPr>
        <p:spPr>
          <a:xfrm>
            <a:off x="6622485" y="3401929"/>
            <a:ext cx="2236012" cy="1398248"/>
          </a:xfrm>
          <a:prstGeom prst="cloudCallout">
            <a:avLst>
              <a:gd name="adj1" fmla="val -18374"/>
              <a:gd name="adj2" fmla="val 871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5B9BD5"/>
                </a:solidFill>
                <a:latin typeface="楷体" panose="02010609060101010101" pitchFamily="49" charset="-122"/>
                <a:ea typeface="楷体" panose="02010609060101010101" pitchFamily="49" charset="-122"/>
              </a:rPr>
              <a:t>插补法规划路径</a:t>
            </a:r>
            <a:endParaRPr lang="en-US" altLang="zh-CN" sz="2400" dirty="0" smtClean="0">
              <a:solidFill>
                <a:srgbClr val="5B9BD5"/>
              </a:solidFill>
              <a:latin typeface="楷体" panose="02010609060101010101" pitchFamily="49" charset="-122"/>
              <a:ea typeface="楷体" panose="02010609060101010101" pitchFamily="49" charset="-122"/>
            </a:endParaRPr>
          </a:p>
        </p:txBody>
      </p:sp>
      <p:sp>
        <p:nvSpPr>
          <p:cNvPr id="50" name="云形标注 49"/>
          <p:cNvSpPr/>
          <p:nvPr/>
        </p:nvSpPr>
        <p:spPr>
          <a:xfrm>
            <a:off x="1545285" y="4188260"/>
            <a:ext cx="1695370" cy="838348"/>
          </a:xfrm>
          <a:prstGeom prst="cloudCallout">
            <a:avLst>
              <a:gd name="adj1" fmla="val -18374"/>
              <a:gd name="adj2" fmla="val 87152"/>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rgbClr val="5B9BD5"/>
                </a:solidFill>
                <a:latin typeface="楷体" panose="02010609060101010101" pitchFamily="49" charset="-122"/>
                <a:ea typeface="楷体" panose="02010609060101010101" pitchFamily="49" charset="-122"/>
              </a:rPr>
              <a:t>差分法</a:t>
            </a:r>
            <a:endParaRPr lang="zh-CN" altLang="en-US" sz="2400" dirty="0">
              <a:solidFill>
                <a:srgbClr val="5B9BD5"/>
              </a:solidFill>
              <a:latin typeface="楷体" panose="02010609060101010101" pitchFamily="49" charset="-122"/>
              <a:ea typeface="楷体" panose="02010609060101010101" pitchFamily="49" charset="-122"/>
            </a:endParaRPr>
          </a:p>
        </p:txBody>
      </p:sp>
      <p:sp>
        <p:nvSpPr>
          <p:cNvPr id="45" name="圆角矩形 44"/>
          <p:cNvSpPr/>
          <p:nvPr/>
        </p:nvSpPr>
        <p:spPr>
          <a:xfrm>
            <a:off x="1263754" y="2456253"/>
            <a:ext cx="7580514" cy="592714"/>
          </a:xfrm>
          <a:prstGeom prst="round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smtClean="0">
                <a:solidFill>
                  <a:schemeClr val="tx1"/>
                </a:solidFill>
                <a:latin typeface="华文楷体" panose="02010600040101010101" pitchFamily="2" charset="-122"/>
                <a:ea typeface="华文楷体" panose="02010600040101010101" pitchFamily="2" charset="-122"/>
              </a:rPr>
              <a:t>实现磁性小球在小尺度弯管内的三维运动</a:t>
            </a:r>
            <a:endParaRPr lang="zh-CN" altLang="en-US" sz="2400" dirty="0">
              <a:solidFill>
                <a:schemeClr val="tx1"/>
              </a:solidFill>
              <a:latin typeface="华文楷体" panose="02010600040101010101" pitchFamily="2" charset="-122"/>
              <a:ea typeface="华文楷体" panose="02010600040101010101" pitchFamily="2" charset="-122"/>
            </a:endParaRPr>
          </a:p>
        </p:txBody>
      </p:sp>
      <p:sp>
        <p:nvSpPr>
          <p:cNvPr id="46" name="圆角矩形 45"/>
          <p:cNvSpPr/>
          <p:nvPr/>
        </p:nvSpPr>
        <p:spPr>
          <a:xfrm>
            <a:off x="1224712" y="1043517"/>
            <a:ext cx="7619556" cy="59271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华文楷体" panose="02010600040101010101" pitchFamily="2" charset="-122"/>
                <a:ea typeface="华文楷体" panose="02010600040101010101" pitchFamily="2" charset="-122"/>
              </a:rPr>
              <a:t>基于力失衡的磁性小球小尺度弯管外磁场驱动方法研究</a:t>
            </a:r>
          </a:p>
        </p:txBody>
      </p:sp>
    </p:spTree>
    <p:extLst>
      <p:ext uri="{BB962C8B-B14F-4D97-AF65-F5344CB8AC3E}">
        <p14:creationId xmlns:p14="http://schemas.microsoft.com/office/powerpoint/2010/main" val="367675326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5"/>
                                        </p:tgtEl>
                                        <p:attrNameLst>
                                          <p:attrName>style.visibility</p:attrName>
                                        </p:attrNameLst>
                                      </p:cBhvr>
                                      <p:to>
                                        <p:strVal val="visible"/>
                                      </p:to>
                                    </p:set>
                                    <p:animEffect transition="in" filter="wipe(left)">
                                      <p:cBhvr>
                                        <p:cTn id="14" dur="500"/>
                                        <p:tgtEl>
                                          <p:spTgt spid="45"/>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154"/>
                                        </p:tgtEl>
                                        <p:attrNameLst>
                                          <p:attrName>style.visibility</p:attrName>
                                        </p:attrNameLst>
                                      </p:cBhvr>
                                      <p:to>
                                        <p:strVal val="visible"/>
                                      </p:to>
                                    </p:se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par>
                          <p:cTn id="22" fill="hold">
                            <p:stCondLst>
                              <p:cond delay="1500"/>
                            </p:stCondLst>
                            <p:childTnLst>
                              <p:par>
                                <p:cTn id="23" presetID="22" presetClass="entr" presetSubtype="1" fill="hold" grpId="0" nodeType="after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wipe(up)">
                                      <p:cBhvr>
                                        <p:cTn id="25" dur="500"/>
                                        <p:tgtEl>
                                          <p:spTgt spid="50"/>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childTnLst>
                          </p:cTn>
                        </p:par>
                        <p:par>
                          <p:cTn id="34" fill="hold">
                            <p:stCondLst>
                              <p:cond delay="3000"/>
                            </p:stCondLst>
                            <p:childTnLst>
                              <p:par>
                                <p:cTn id="35" presetID="22" presetClass="entr" presetSubtype="1" fill="hold" grpId="0" nodeType="after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up)">
                                      <p:cBhvr>
                                        <p:cTn id="37" dur="500"/>
                                        <p:tgtEl>
                                          <p:spTgt spid="4"/>
                                        </p:tgtEl>
                                      </p:cBhvr>
                                    </p:animEffect>
                                  </p:childTnLst>
                                </p:cTn>
                              </p:par>
                            </p:childTnLst>
                          </p:cTn>
                        </p:par>
                        <p:par>
                          <p:cTn id="38" fill="hold">
                            <p:stCondLst>
                              <p:cond delay="3500"/>
                            </p:stCondLst>
                            <p:childTnLst>
                              <p:par>
                                <p:cTn id="39" presetID="22" presetClass="entr" presetSubtype="8" fill="hold" grpId="0" nodeType="afterEffect">
                                  <p:stCondLst>
                                    <p:cond delay="0"/>
                                  </p:stCondLst>
                                  <p:childTnLst>
                                    <p:set>
                                      <p:cBhvr>
                                        <p:cTn id="40" dur="1" fill="hold">
                                          <p:stCondLst>
                                            <p:cond delay="0"/>
                                          </p:stCondLst>
                                        </p:cTn>
                                        <p:tgtEl>
                                          <p:spTgt spid="43"/>
                                        </p:tgtEl>
                                        <p:attrNameLst>
                                          <p:attrName>style.visibility</p:attrName>
                                        </p:attrNameLst>
                                      </p:cBhvr>
                                      <p:to>
                                        <p:strVal val="visible"/>
                                      </p:to>
                                    </p:set>
                                    <p:animEffect transition="in" filter="wipe(left)">
                                      <p:cBhvr>
                                        <p:cTn id="41" dur="500"/>
                                        <p:tgtEl>
                                          <p:spTgt spid="43"/>
                                        </p:tgtEl>
                                      </p:cBhvr>
                                    </p:animEffect>
                                  </p:childTnLst>
                                </p:cTn>
                              </p:par>
                            </p:childTnLst>
                          </p:cTn>
                        </p:par>
                        <p:par>
                          <p:cTn id="42" fill="hold">
                            <p:stCondLst>
                              <p:cond delay="4000"/>
                            </p:stCondLst>
                            <p:childTnLst>
                              <p:par>
                                <p:cTn id="43" presetID="10" presetClass="entr" presetSubtype="0" fill="hold" grpId="0" nodeType="after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par>
                          <p:cTn id="46" fill="hold">
                            <p:stCondLst>
                              <p:cond delay="4500"/>
                            </p:stCondLst>
                            <p:childTnLst>
                              <p:par>
                                <p:cTn id="47" presetID="22" presetClass="entr" presetSubtype="1"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up)">
                                      <p:cBhvr>
                                        <p:cTn id="4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0" grpId="0" animBg="1"/>
      <p:bldP spid="42" grpId="0" animBg="1"/>
      <p:bldP spid="3" grpId="0" animBg="1"/>
      <p:bldP spid="43" grpId="0" animBg="1"/>
      <p:bldP spid="4" grpId="0" animBg="1"/>
      <p:bldP spid="47" grpId="0" animBg="1"/>
      <p:bldP spid="50" grpId="0" animBg="1"/>
      <p:bldP spid="45" grpId="0" animBg="1"/>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2" y="1472410"/>
            <a:ext cx="914400" cy="4886712"/>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1030629" y="1472410"/>
            <a:ext cx="6898887" cy="900000"/>
            <a:chOff x="1030629" y="1472410"/>
            <a:chExt cx="6480000" cy="900000"/>
          </a:xfrm>
        </p:grpSpPr>
        <p:grpSp>
          <p:nvGrpSpPr>
            <p:cNvPr id="97" name="组合 96"/>
            <p:cNvGrpSpPr/>
            <p:nvPr/>
          </p:nvGrpSpPr>
          <p:grpSpPr>
            <a:xfrm>
              <a:off x="1030629" y="1472410"/>
              <a:ext cx="6480000" cy="900000"/>
              <a:chOff x="1348372" y="2174315"/>
              <a:chExt cx="6480000" cy="900000"/>
            </a:xfrm>
          </p:grpSpPr>
          <p:grpSp>
            <p:nvGrpSpPr>
              <p:cNvPr id="98" name="组合 97"/>
              <p:cNvGrpSpPr/>
              <p:nvPr/>
            </p:nvGrpSpPr>
            <p:grpSpPr>
              <a:xfrm>
                <a:off x="1445571" y="2264315"/>
                <a:ext cx="720000" cy="720000"/>
                <a:chOff x="3738459" y="3827623"/>
                <a:chExt cx="681925" cy="681925"/>
              </a:xfrm>
            </p:grpSpPr>
            <p:sp>
              <p:nvSpPr>
                <p:cNvPr id="100" name="椭圆 99">
                  <a:extLst>
                    <a:ext uri="{FF2B5EF4-FFF2-40B4-BE49-F238E27FC236}">
                      <a16:creationId xmlns:a16="http://schemas.microsoft.com/office/drawing/2014/main" id="{0122DECD-DE99-4981-844D-0E38BB114A8D}"/>
                    </a:ext>
                  </a:extLst>
                </p:cNvPr>
                <p:cNvSpPr/>
                <p:nvPr/>
              </p:nvSpPr>
              <p:spPr>
                <a:xfrm>
                  <a:off x="3738459" y="3827623"/>
                  <a:ext cx="681925" cy="681925"/>
                </a:xfrm>
                <a:prstGeom prst="ellipse">
                  <a:avLst/>
                </a:prstGeom>
                <a:solidFill>
                  <a:schemeClr val="tx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01" name="组合 100">
                  <a:extLst>
                    <a:ext uri="{FF2B5EF4-FFF2-40B4-BE49-F238E27FC236}">
                      <a16:creationId xmlns:a16="http://schemas.microsoft.com/office/drawing/2014/main" id="{8AA21313-A925-4B7F-B556-8FB7A8A7EA46}"/>
                    </a:ext>
                  </a:extLst>
                </p:cNvPr>
                <p:cNvGrpSpPr/>
                <p:nvPr/>
              </p:nvGrpSpPr>
              <p:grpSpPr>
                <a:xfrm>
                  <a:off x="3897064" y="3991579"/>
                  <a:ext cx="352425" cy="354012"/>
                  <a:chOff x="5478463" y="2630488"/>
                  <a:chExt cx="352425" cy="354012"/>
                </a:xfrm>
              </p:grpSpPr>
              <p:sp>
                <p:nvSpPr>
                  <p:cNvPr id="102" name="AutoShape 37">
                    <a:extLst>
                      <a:ext uri="{FF2B5EF4-FFF2-40B4-BE49-F238E27FC236}">
                        <a16:creationId xmlns:a16="http://schemas.microsoft.com/office/drawing/2014/main" id="{90DC2582-9CA2-4589-AC65-AA61516FE008}"/>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3" name="AutoShape 38">
                    <a:extLst>
                      <a:ext uri="{FF2B5EF4-FFF2-40B4-BE49-F238E27FC236}">
                        <a16:creationId xmlns:a16="http://schemas.microsoft.com/office/drawing/2014/main" id="{4548D2E2-6A51-491D-A1DC-72C20B5A5E94}"/>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4" name="AutoShape 39">
                    <a:extLst>
                      <a:ext uri="{FF2B5EF4-FFF2-40B4-BE49-F238E27FC236}">
                        <a16:creationId xmlns:a16="http://schemas.microsoft.com/office/drawing/2014/main" id="{D168534D-AF8B-4165-B659-91122FCFCE8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5" name="AutoShape 40">
                    <a:extLst>
                      <a:ext uri="{FF2B5EF4-FFF2-40B4-BE49-F238E27FC236}">
                        <a16:creationId xmlns:a16="http://schemas.microsoft.com/office/drawing/2014/main" id="{568D3028-93C0-4884-86E6-6741448EE783}"/>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6" name="AutoShape 41">
                    <a:extLst>
                      <a:ext uri="{FF2B5EF4-FFF2-40B4-BE49-F238E27FC236}">
                        <a16:creationId xmlns:a16="http://schemas.microsoft.com/office/drawing/2014/main" id="{9E04ABE0-3D2C-4993-81B4-8517C7757810}"/>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07" name="AutoShape 42">
                    <a:extLst>
                      <a:ext uri="{FF2B5EF4-FFF2-40B4-BE49-F238E27FC236}">
                        <a16:creationId xmlns:a16="http://schemas.microsoft.com/office/drawing/2014/main" id="{BE0171F6-B5CA-405D-856B-F1792EFD7360}"/>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sp>
            <p:nvSpPr>
              <p:cNvPr id="99" name="矩形: 圆角 63">
                <a:extLst>
                  <a:ext uri="{FF2B5EF4-FFF2-40B4-BE49-F238E27FC236}">
                    <a16:creationId xmlns:a16="http://schemas.microsoft.com/office/drawing/2014/main" id="{BCD2B3CC-3858-4463-8607-1A02323512F4}"/>
                  </a:ext>
                </a:extLst>
              </p:cNvPr>
              <p:cNvSpPr/>
              <p:nvPr/>
            </p:nvSpPr>
            <p:spPr>
              <a:xfrm>
                <a:off x="1348372" y="2174315"/>
                <a:ext cx="6480000" cy="900000"/>
              </a:xfrm>
              <a:prstGeom prst="roundRect">
                <a:avLst>
                  <a:gd name="adj" fmla="val 5000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1863631" y="1696425"/>
              <a:ext cx="5377054" cy="461665"/>
            </a:xfrm>
            <a:prstGeom prst="rect">
              <a:avLst/>
            </a:prstGeom>
            <a:noFill/>
          </p:spPr>
          <p:txBody>
            <a:bodyPr wrap="none" lIns="91440" tIns="45720" rIns="91440" bIns="45720">
              <a:spAutoFit/>
            </a:bodyPr>
            <a:lstStyle/>
            <a:p>
              <a:r>
                <a:rPr lang="zh-CN" altLang="en-US" sz="2400" dirty="0" smtClean="0">
                  <a:ln w="0"/>
                  <a:solidFill>
                    <a:schemeClr val="tx2"/>
                  </a:solidFill>
                  <a:effectLst>
                    <a:outerShdw blurRad="38100" dist="25400" dir="5400000" algn="ctr" rotWithShape="0">
                      <a:srgbClr val="6E747A">
                        <a:alpha val="43000"/>
                      </a:srgbClr>
                    </a:outerShdw>
                  </a:effectLst>
                </a:rPr>
                <a:t>基于力失衡磁悬浮驱动理论</a:t>
              </a:r>
              <a:r>
                <a:rPr lang="zh-CN" altLang="en-US" sz="2400" dirty="0">
                  <a:ln w="0"/>
                  <a:solidFill>
                    <a:schemeClr val="tx2"/>
                  </a:solidFill>
                  <a:effectLst>
                    <a:outerShdw blurRad="38100" dist="25400" dir="5400000" algn="ctr" rotWithShape="0">
                      <a:srgbClr val="6E747A">
                        <a:alpha val="43000"/>
                      </a:srgbClr>
                    </a:outerShdw>
                  </a:effectLst>
                </a:rPr>
                <a:t>设计与磁仿真</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grpSp>
        <p:nvGrpSpPr>
          <p:cNvPr id="15" name="组合 14"/>
          <p:cNvGrpSpPr/>
          <p:nvPr/>
        </p:nvGrpSpPr>
        <p:grpSpPr>
          <a:xfrm>
            <a:off x="1390628" y="2489541"/>
            <a:ext cx="6673871" cy="900000"/>
            <a:chOff x="1390629" y="2489541"/>
            <a:chExt cx="6480000" cy="900000"/>
          </a:xfrm>
        </p:grpSpPr>
        <p:grpSp>
          <p:nvGrpSpPr>
            <p:cNvPr id="7" name="组合 6"/>
            <p:cNvGrpSpPr/>
            <p:nvPr/>
          </p:nvGrpSpPr>
          <p:grpSpPr>
            <a:xfrm>
              <a:off x="1390629" y="2489541"/>
              <a:ext cx="6480000" cy="900000"/>
              <a:chOff x="1390629" y="2489541"/>
              <a:chExt cx="6480000" cy="900000"/>
            </a:xfrm>
          </p:grpSpPr>
          <p:grpSp>
            <p:nvGrpSpPr>
              <p:cNvPr id="27" name="组合 26"/>
              <p:cNvGrpSpPr/>
              <p:nvPr/>
            </p:nvGrpSpPr>
            <p:grpSpPr>
              <a:xfrm>
                <a:off x="1486373" y="2577593"/>
                <a:ext cx="720000" cy="720000"/>
                <a:chOff x="3363350" y="2563416"/>
                <a:chExt cx="681925" cy="681925"/>
              </a:xfrm>
            </p:grpSpPr>
            <p:sp>
              <p:nvSpPr>
                <p:cNvPr id="28" name="椭圆 27">
                  <a:extLst>
                    <a:ext uri="{FF2B5EF4-FFF2-40B4-BE49-F238E27FC236}">
                      <a16:creationId xmlns:a16="http://schemas.microsoft.com/office/drawing/2014/main" id="{D33AB898-91D3-49AF-BFAA-50C82A809FC9}"/>
                    </a:ext>
                  </a:extLst>
                </p:cNvPr>
                <p:cNvSpPr/>
                <p:nvPr/>
              </p:nvSpPr>
              <p:spPr>
                <a:xfrm>
                  <a:off x="3363350" y="2563416"/>
                  <a:ext cx="681925" cy="681925"/>
                </a:xfrm>
                <a:prstGeom prst="ellipse">
                  <a:avLst/>
                </a:prstGeom>
                <a:solidFill>
                  <a:schemeClr val="tx2"/>
                </a:solidFill>
                <a:ln w="12700" cap="flat" cmpd="sng" algn="ctr">
                  <a:noFill/>
                  <a:prstDash val="solid"/>
                  <a:miter lim="800000"/>
                </a:ln>
                <a:effectLst>
                  <a:outerShdw blurRad="101600" dist="101600" dir="5400000" algn="t" rotWithShape="0">
                    <a:prstClr val="black">
                      <a:alpha val="40000"/>
                    </a:prst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nvGrpSpPr>
                <p:cNvPr id="29" name="组合 28">
                  <a:extLst>
                    <a:ext uri="{FF2B5EF4-FFF2-40B4-BE49-F238E27FC236}">
                      <a16:creationId xmlns:a16="http://schemas.microsoft.com/office/drawing/2014/main" id="{98DDF874-B6D1-40B8-A5E4-3C20E4EB3E4B}"/>
                    </a:ext>
                  </a:extLst>
                </p:cNvPr>
                <p:cNvGrpSpPr/>
                <p:nvPr/>
              </p:nvGrpSpPr>
              <p:grpSpPr>
                <a:xfrm>
                  <a:off x="3535941" y="2727811"/>
                  <a:ext cx="353134" cy="353134"/>
                  <a:chOff x="2473104" y="2145028"/>
                  <a:chExt cx="359165" cy="359165"/>
                </a:xfrm>
                <a:solidFill>
                  <a:sysClr val="window" lastClr="FFFFFF"/>
                </a:solidFill>
              </p:grpSpPr>
              <p:sp>
                <p:nvSpPr>
                  <p:cNvPr id="30" name="AutoShape 126">
                    <a:extLst>
                      <a:ext uri="{FF2B5EF4-FFF2-40B4-BE49-F238E27FC236}">
                        <a16:creationId xmlns:a16="http://schemas.microsoft.com/office/drawing/2014/main" id="{71F646CD-26AC-4D3A-B93A-02FF060A0AC8}"/>
                      </a:ext>
                    </a:extLst>
                  </p:cNvPr>
                  <p:cNvSpPr>
                    <a:spLocks/>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1" name="AutoShape 127">
                    <a:extLst>
                      <a:ext uri="{FF2B5EF4-FFF2-40B4-BE49-F238E27FC236}">
                        <a16:creationId xmlns:a16="http://schemas.microsoft.com/office/drawing/2014/main" id="{BFE64607-A965-47A3-89DF-E49FCB736D25}"/>
                      </a:ext>
                    </a:extLst>
                  </p:cNvPr>
                  <p:cNvSpPr>
                    <a:spLocks/>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grpSp>
            <p:nvGrpSpPr>
              <p:cNvPr id="4" name="组合 3"/>
              <p:cNvGrpSpPr/>
              <p:nvPr/>
            </p:nvGrpSpPr>
            <p:grpSpPr>
              <a:xfrm>
                <a:off x="1390629" y="2489541"/>
                <a:ext cx="6480000" cy="900000"/>
                <a:chOff x="1348372" y="2174315"/>
                <a:chExt cx="6480000" cy="900000"/>
              </a:xfrm>
            </p:grpSpPr>
            <p:grpSp>
              <p:nvGrpSpPr>
                <p:cNvPr id="34" name="组合 33">
                  <a:extLst>
                    <a:ext uri="{FF2B5EF4-FFF2-40B4-BE49-F238E27FC236}">
                      <a16:creationId xmlns:a16="http://schemas.microsoft.com/office/drawing/2014/main" id="{8AA21313-A925-4B7F-B556-8FB7A8A7EA46}"/>
                    </a:ext>
                  </a:extLst>
                </p:cNvPr>
                <p:cNvGrpSpPr/>
                <p:nvPr/>
              </p:nvGrpSpPr>
              <p:grpSpPr>
                <a:xfrm>
                  <a:off x="1705227" y="2437421"/>
                  <a:ext cx="279916" cy="279914"/>
                  <a:chOff x="5565775" y="2630488"/>
                  <a:chExt cx="265113" cy="265112"/>
                </a:xfrm>
              </p:grpSpPr>
              <p:sp>
                <p:nvSpPr>
                  <p:cNvPr id="36" name="AutoShape 38">
                    <a:extLst>
                      <a:ext uri="{FF2B5EF4-FFF2-40B4-BE49-F238E27FC236}">
                        <a16:creationId xmlns:a16="http://schemas.microsoft.com/office/drawing/2014/main" id="{4548D2E2-6A51-491D-A1DC-72C20B5A5E94}"/>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7" name="AutoShape 39">
                    <a:extLst>
                      <a:ext uri="{FF2B5EF4-FFF2-40B4-BE49-F238E27FC236}">
                        <a16:creationId xmlns:a16="http://schemas.microsoft.com/office/drawing/2014/main" id="{D168534D-AF8B-4165-B659-91122FCFCE8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8" name="AutoShape 40">
                    <a:extLst>
                      <a:ext uri="{FF2B5EF4-FFF2-40B4-BE49-F238E27FC236}">
                        <a16:creationId xmlns:a16="http://schemas.microsoft.com/office/drawing/2014/main" id="{568D3028-93C0-4884-86E6-6741448EE783}"/>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39" name="AutoShape 41">
                    <a:extLst>
                      <a:ext uri="{FF2B5EF4-FFF2-40B4-BE49-F238E27FC236}">
                        <a16:creationId xmlns:a16="http://schemas.microsoft.com/office/drawing/2014/main" id="{9E04ABE0-3D2C-4993-81B4-8517C7757810}"/>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40" name="AutoShape 42">
                    <a:extLst>
                      <a:ext uri="{FF2B5EF4-FFF2-40B4-BE49-F238E27FC236}">
                        <a16:creationId xmlns:a16="http://schemas.microsoft.com/office/drawing/2014/main" id="{BE0171F6-B5CA-405D-856B-F1792EFD7360}"/>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2" name="矩形: 圆角 63">
                  <a:extLst>
                    <a:ext uri="{FF2B5EF4-FFF2-40B4-BE49-F238E27FC236}">
                      <a16:creationId xmlns:a16="http://schemas.microsoft.com/office/drawing/2014/main" id="{BCD2B3CC-3858-4463-8607-1A02323512F4}"/>
                    </a:ext>
                  </a:extLst>
                </p:cNvPr>
                <p:cNvSpPr/>
                <p:nvPr/>
              </p:nvSpPr>
              <p:spPr>
                <a:xfrm>
                  <a:off x="1348372" y="2174315"/>
                  <a:ext cx="6480000" cy="900000"/>
                </a:xfrm>
                <a:prstGeom prst="roundRect">
                  <a:avLst>
                    <a:gd name="adj" fmla="val 5000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8" name="矩形 107"/>
            <p:cNvSpPr/>
            <p:nvPr/>
          </p:nvSpPr>
          <p:spPr>
            <a:xfrm>
              <a:off x="2206373" y="2713556"/>
              <a:ext cx="5558347" cy="461665"/>
            </a:xfrm>
            <a:prstGeom prst="rect">
              <a:avLst/>
            </a:prstGeom>
            <a:noFill/>
          </p:spPr>
          <p:txBody>
            <a:bodyPr wrap="none" lIns="91440" tIns="45720" rIns="91440" bIns="45720">
              <a:spAutoFit/>
            </a:bodyPr>
            <a:lstStyle/>
            <a:p>
              <a:r>
                <a:rPr lang="zh-CN" altLang="en-US" sz="2400" dirty="0" smtClean="0">
                  <a:ln w="0"/>
                  <a:solidFill>
                    <a:schemeClr val="tx2"/>
                  </a:solidFill>
                  <a:effectLst>
                    <a:outerShdw blurRad="38100" dist="25400" dir="5400000" algn="ctr" rotWithShape="0">
                      <a:srgbClr val="6E747A">
                        <a:alpha val="43000"/>
                      </a:srgbClr>
                    </a:outerShdw>
                  </a:effectLst>
                </a:rPr>
                <a:t>外磁场驱动系统机械部分与电路部分设计</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grpSp>
        <p:nvGrpSpPr>
          <p:cNvPr id="17" name="组合 16"/>
          <p:cNvGrpSpPr/>
          <p:nvPr/>
        </p:nvGrpSpPr>
        <p:grpSpPr>
          <a:xfrm>
            <a:off x="1750629" y="3506672"/>
            <a:ext cx="6480000" cy="900000"/>
            <a:chOff x="1750629" y="3506672"/>
            <a:chExt cx="6480000" cy="900000"/>
          </a:xfrm>
        </p:grpSpPr>
        <p:grpSp>
          <p:nvGrpSpPr>
            <p:cNvPr id="8" name="组合 7"/>
            <p:cNvGrpSpPr/>
            <p:nvPr/>
          </p:nvGrpSpPr>
          <p:grpSpPr>
            <a:xfrm>
              <a:off x="1750629" y="3506672"/>
              <a:ext cx="6480000" cy="900000"/>
              <a:chOff x="1750629" y="3506672"/>
              <a:chExt cx="6480000" cy="900000"/>
            </a:xfrm>
          </p:grpSpPr>
          <p:grpSp>
            <p:nvGrpSpPr>
              <p:cNvPr id="3" name="组合 2"/>
              <p:cNvGrpSpPr/>
              <p:nvPr/>
            </p:nvGrpSpPr>
            <p:grpSpPr>
              <a:xfrm>
                <a:off x="1846800" y="3596672"/>
                <a:ext cx="720000" cy="720000"/>
                <a:chOff x="7037448" y="1524812"/>
                <a:chExt cx="1386508" cy="1386508"/>
              </a:xfrm>
            </p:grpSpPr>
            <p:sp>
              <p:nvSpPr>
                <p:cNvPr id="24" name="椭圆 23">
                  <a:extLst>
                    <a:ext uri="{FF2B5EF4-FFF2-40B4-BE49-F238E27FC236}">
                      <a16:creationId xmlns:a16="http://schemas.microsoft.com/office/drawing/2014/main" id="{878D40F1-EB22-460F-A891-F7D9B17B76B5}"/>
                    </a:ext>
                  </a:extLst>
                </p:cNvPr>
                <p:cNvSpPr/>
                <p:nvPr/>
              </p:nvSpPr>
              <p:spPr>
                <a:xfrm>
                  <a:off x="7037448" y="1524812"/>
                  <a:ext cx="1386508" cy="1386508"/>
                </a:xfrm>
                <a:prstGeom prst="ellipse">
                  <a:avLst/>
                </a:prstGeom>
                <a:solidFill>
                  <a:schemeClr val="tx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AutoShape 112">
                  <a:extLst>
                    <a:ext uri="{FF2B5EF4-FFF2-40B4-BE49-F238E27FC236}">
                      <a16:creationId xmlns:a16="http://schemas.microsoft.com/office/drawing/2014/main" id="{996C1251-FD47-4D40-A8AC-8D876AE3DD55}"/>
                    </a:ext>
                  </a:extLst>
                </p:cNvPr>
                <p:cNvSpPr>
                  <a:spLocks/>
                </p:cNvSpPr>
                <p:nvPr/>
              </p:nvSpPr>
              <p:spPr bwMode="auto">
                <a:xfrm>
                  <a:off x="7467427" y="1954792"/>
                  <a:ext cx="526550" cy="52654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nvGrpSpPr>
              <p:cNvPr id="44" name="组合 43"/>
              <p:cNvGrpSpPr/>
              <p:nvPr/>
            </p:nvGrpSpPr>
            <p:grpSpPr>
              <a:xfrm>
                <a:off x="1750629" y="3506672"/>
                <a:ext cx="6480000" cy="900000"/>
                <a:chOff x="1348372" y="2174315"/>
                <a:chExt cx="6480000" cy="900000"/>
              </a:xfrm>
            </p:grpSpPr>
            <p:grpSp>
              <p:nvGrpSpPr>
                <p:cNvPr id="50" name="组合 49">
                  <a:extLst>
                    <a:ext uri="{FF2B5EF4-FFF2-40B4-BE49-F238E27FC236}">
                      <a16:creationId xmlns:a16="http://schemas.microsoft.com/office/drawing/2014/main" id="{8AA21313-A925-4B7F-B556-8FB7A8A7EA46}"/>
                    </a:ext>
                  </a:extLst>
                </p:cNvPr>
                <p:cNvGrpSpPr/>
                <p:nvPr/>
              </p:nvGrpSpPr>
              <p:grpSpPr>
                <a:xfrm>
                  <a:off x="1705227" y="2437421"/>
                  <a:ext cx="279916" cy="279914"/>
                  <a:chOff x="5565775" y="2630488"/>
                  <a:chExt cx="265113" cy="265112"/>
                </a:xfrm>
              </p:grpSpPr>
              <p:sp>
                <p:nvSpPr>
                  <p:cNvPr id="70" name="AutoShape 38">
                    <a:extLst>
                      <a:ext uri="{FF2B5EF4-FFF2-40B4-BE49-F238E27FC236}">
                        <a16:creationId xmlns:a16="http://schemas.microsoft.com/office/drawing/2014/main" id="{4548D2E2-6A51-491D-A1DC-72C20B5A5E94}"/>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1" name="AutoShape 39">
                    <a:extLst>
                      <a:ext uri="{FF2B5EF4-FFF2-40B4-BE49-F238E27FC236}">
                        <a16:creationId xmlns:a16="http://schemas.microsoft.com/office/drawing/2014/main" id="{D168534D-AF8B-4165-B659-91122FCFCE8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2" name="AutoShape 40">
                    <a:extLst>
                      <a:ext uri="{FF2B5EF4-FFF2-40B4-BE49-F238E27FC236}">
                        <a16:creationId xmlns:a16="http://schemas.microsoft.com/office/drawing/2014/main" id="{568D3028-93C0-4884-86E6-6741448EE783}"/>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3" name="AutoShape 41">
                    <a:extLst>
                      <a:ext uri="{FF2B5EF4-FFF2-40B4-BE49-F238E27FC236}">
                        <a16:creationId xmlns:a16="http://schemas.microsoft.com/office/drawing/2014/main" id="{9E04ABE0-3D2C-4993-81B4-8517C7757810}"/>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74" name="AutoShape 42">
                    <a:extLst>
                      <a:ext uri="{FF2B5EF4-FFF2-40B4-BE49-F238E27FC236}">
                        <a16:creationId xmlns:a16="http://schemas.microsoft.com/office/drawing/2014/main" id="{BE0171F6-B5CA-405D-856B-F1792EFD7360}"/>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46" name="矩形: 圆角 63">
                  <a:extLst>
                    <a:ext uri="{FF2B5EF4-FFF2-40B4-BE49-F238E27FC236}">
                      <a16:creationId xmlns:a16="http://schemas.microsoft.com/office/drawing/2014/main" id="{BCD2B3CC-3858-4463-8607-1A02323512F4}"/>
                    </a:ext>
                  </a:extLst>
                </p:cNvPr>
                <p:cNvSpPr/>
                <p:nvPr/>
              </p:nvSpPr>
              <p:spPr>
                <a:xfrm>
                  <a:off x="1348372" y="2174315"/>
                  <a:ext cx="6480000" cy="900000"/>
                </a:xfrm>
                <a:prstGeom prst="roundRect">
                  <a:avLst>
                    <a:gd name="adj" fmla="val 5000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9" name="矩形 108"/>
            <p:cNvSpPr/>
            <p:nvPr/>
          </p:nvSpPr>
          <p:spPr>
            <a:xfrm>
              <a:off x="2590266" y="3718812"/>
              <a:ext cx="4185761" cy="461665"/>
            </a:xfrm>
            <a:prstGeom prst="rect">
              <a:avLst/>
            </a:prstGeom>
            <a:noFill/>
          </p:spPr>
          <p:txBody>
            <a:bodyPr wrap="none" lIns="91440" tIns="45720" rIns="91440" bIns="45720">
              <a:spAutoFit/>
            </a:bodyPr>
            <a:lstStyle/>
            <a:p>
              <a:r>
                <a:rPr lang="zh-CN" altLang="en-US" sz="2400" dirty="0" smtClean="0">
                  <a:ln w="0"/>
                  <a:solidFill>
                    <a:schemeClr val="tx2"/>
                  </a:solidFill>
                  <a:effectLst>
                    <a:outerShdw blurRad="38100" dist="25400" dir="5400000" algn="ctr" rotWithShape="0">
                      <a:srgbClr val="6E747A">
                        <a:alpha val="43000"/>
                      </a:srgbClr>
                    </a:outerShdw>
                  </a:effectLst>
                </a:rPr>
                <a:t>磁悬浮驱动部分控制系统仿真</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grpSp>
        <p:nvGrpSpPr>
          <p:cNvPr id="18" name="组合 17"/>
          <p:cNvGrpSpPr/>
          <p:nvPr/>
        </p:nvGrpSpPr>
        <p:grpSpPr>
          <a:xfrm>
            <a:off x="2110629" y="4523803"/>
            <a:ext cx="6480000" cy="900000"/>
            <a:chOff x="2110629" y="4523803"/>
            <a:chExt cx="6480000" cy="900000"/>
          </a:xfrm>
        </p:grpSpPr>
        <p:grpSp>
          <p:nvGrpSpPr>
            <p:cNvPr id="9" name="组合 8"/>
            <p:cNvGrpSpPr/>
            <p:nvPr/>
          </p:nvGrpSpPr>
          <p:grpSpPr>
            <a:xfrm>
              <a:off x="2110629" y="4523803"/>
              <a:ext cx="6480000" cy="900000"/>
              <a:chOff x="2110629" y="4523803"/>
              <a:chExt cx="6480000" cy="900000"/>
            </a:xfrm>
          </p:grpSpPr>
          <p:grpSp>
            <p:nvGrpSpPr>
              <p:cNvPr id="75" name="组合 74"/>
              <p:cNvGrpSpPr/>
              <p:nvPr/>
            </p:nvGrpSpPr>
            <p:grpSpPr>
              <a:xfrm>
                <a:off x="2110629" y="4523803"/>
                <a:ext cx="6480000" cy="900000"/>
                <a:chOff x="1348372" y="2174315"/>
                <a:chExt cx="6480000" cy="900000"/>
              </a:xfrm>
            </p:grpSpPr>
            <p:grpSp>
              <p:nvGrpSpPr>
                <p:cNvPr id="79" name="组合 78">
                  <a:extLst>
                    <a:ext uri="{FF2B5EF4-FFF2-40B4-BE49-F238E27FC236}">
                      <a16:creationId xmlns:a16="http://schemas.microsoft.com/office/drawing/2014/main" id="{8AA21313-A925-4B7F-B556-8FB7A8A7EA46}"/>
                    </a:ext>
                  </a:extLst>
                </p:cNvPr>
                <p:cNvGrpSpPr/>
                <p:nvPr/>
              </p:nvGrpSpPr>
              <p:grpSpPr>
                <a:xfrm>
                  <a:off x="1613037" y="2437424"/>
                  <a:ext cx="372103" cy="373778"/>
                  <a:chOff x="5478463" y="2630488"/>
                  <a:chExt cx="352425" cy="354012"/>
                </a:xfrm>
              </p:grpSpPr>
              <p:sp>
                <p:nvSpPr>
                  <p:cNvPr id="80" name="AutoShape 37">
                    <a:extLst>
                      <a:ext uri="{FF2B5EF4-FFF2-40B4-BE49-F238E27FC236}">
                        <a16:creationId xmlns:a16="http://schemas.microsoft.com/office/drawing/2014/main" id="{90DC2582-9CA2-4589-AC65-AA61516FE008}"/>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1" name="AutoShape 38">
                    <a:extLst>
                      <a:ext uri="{FF2B5EF4-FFF2-40B4-BE49-F238E27FC236}">
                        <a16:creationId xmlns:a16="http://schemas.microsoft.com/office/drawing/2014/main" id="{4548D2E2-6A51-491D-A1DC-72C20B5A5E94}"/>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2" name="AutoShape 39">
                    <a:extLst>
                      <a:ext uri="{FF2B5EF4-FFF2-40B4-BE49-F238E27FC236}">
                        <a16:creationId xmlns:a16="http://schemas.microsoft.com/office/drawing/2014/main" id="{D168534D-AF8B-4165-B659-91122FCFCE8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3" name="AutoShape 40">
                    <a:extLst>
                      <a:ext uri="{FF2B5EF4-FFF2-40B4-BE49-F238E27FC236}">
                        <a16:creationId xmlns:a16="http://schemas.microsoft.com/office/drawing/2014/main" id="{568D3028-93C0-4884-86E6-6741448EE783}"/>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4" name="AutoShape 41">
                    <a:extLst>
                      <a:ext uri="{FF2B5EF4-FFF2-40B4-BE49-F238E27FC236}">
                        <a16:creationId xmlns:a16="http://schemas.microsoft.com/office/drawing/2014/main" id="{9E04ABE0-3D2C-4993-81B4-8517C7757810}"/>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85" name="AutoShape 42">
                    <a:extLst>
                      <a:ext uri="{FF2B5EF4-FFF2-40B4-BE49-F238E27FC236}">
                        <a16:creationId xmlns:a16="http://schemas.microsoft.com/office/drawing/2014/main" id="{BE0171F6-B5CA-405D-856B-F1792EFD7360}"/>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77" name="矩形: 圆角 63">
                  <a:extLst>
                    <a:ext uri="{FF2B5EF4-FFF2-40B4-BE49-F238E27FC236}">
                      <a16:creationId xmlns:a16="http://schemas.microsoft.com/office/drawing/2014/main" id="{BCD2B3CC-3858-4463-8607-1A02323512F4}"/>
                    </a:ext>
                  </a:extLst>
                </p:cNvPr>
                <p:cNvSpPr/>
                <p:nvPr/>
              </p:nvSpPr>
              <p:spPr>
                <a:xfrm>
                  <a:off x="1348372" y="2174315"/>
                  <a:ext cx="6480000" cy="900000"/>
                </a:xfrm>
                <a:prstGeom prst="roundRect">
                  <a:avLst>
                    <a:gd name="adj" fmla="val 5000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2206800" y="4616395"/>
                <a:ext cx="720000" cy="720000"/>
                <a:chOff x="4927308" y="74529"/>
                <a:chExt cx="1796181" cy="1796181"/>
              </a:xfrm>
            </p:grpSpPr>
            <p:sp>
              <p:nvSpPr>
                <p:cNvPr id="111" name="椭圆 110">
                  <a:extLst>
                    <a:ext uri="{FF2B5EF4-FFF2-40B4-BE49-F238E27FC236}">
                      <a16:creationId xmlns:a16="http://schemas.microsoft.com/office/drawing/2014/main" id="{84E5A175-3149-405F-9145-7535715A381B}"/>
                    </a:ext>
                  </a:extLst>
                </p:cNvPr>
                <p:cNvSpPr/>
                <p:nvPr/>
              </p:nvSpPr>
              <p:spPr>
                <a:xfrm>
                  <a:off x="4927308" y="74529"/>
                  <a:ext cx="1796181" cy="1796181"/>
                </a:xfrm>
                <a:prstGeom prst="ellipse">
                  <a:avLst/>
                </a:prstGeom>
                <a:solidFill>
                  <a:schemeClr val="tx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12" name="Group 69">
                  <a:extLst>
                    <a:ext uri="{FF2B5EF4-FFF2-40B4-BE49-F238E27FC236}">
                      <a16:creationId xmlns:a16="http://schemas.microsoft.com/office/drawing/2014/main" id="{0C0D9A6B-42F3-4578-ABEA-AEFCCC2C6BF2}"/>
                    </a:ext>
                  </a:extLst>
                </p:cNvPr>
                <p:cNvGrpSpPr/>
                <p:nvPr/>
              </p:nvGrpSpPr>
              <p:grpSpPr>
                <a:xfrm>
                  <a:off x="5472344" y="681462"/>
                  <a:ext cx="706108" cy="662656"/>
                  <a:chOff x="10074275" y="1647825"/>
                  <a:chExt cx="464344" cy="435769"/>
                </a:xfrm>
                <a:solidFill>
                  <a:sysClr val="window" lastClr="FFFFFF"/>
                </a:solidFill>
              </p:grpSpPr>
              <p:sp>
                <p:nvSpPr>
                  <p:cNvPr id="113" name="AutoShape 69">
                    <a:extLst>
                      <a:ext uri="{FF2B5EF4-FFF2-40B4-BE49-F238E27FC236}">
                        <a16:creationId xmlns:a16="http://schemas.microsoft.com/office/drawing/2014/main" id="{808B1BF4-E407-4CF4-9389-8625003A8845}"/>
                      </a:ext>
                    </a:extLst>
                  </p:cNvPr>
                  <p:cNvSpPr>
                    <a:spLocks/>
                  </p:cNvSpPr>
                  <p:nvPr/>
                </p:nvSpPr>
                <p:spPr bwMode="auto">
                  <a:xfrm>
                    <a:off x="10074275" y="1647825"/>
                    <a:ext cx="464344"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4" name="AutoShape 70">
                    <a:extLst>
                      <a:ext uri="{FF2B5EF4-FFF2-40B4-BE49-F238E27FC236}">
                        <a16:creationId xmlns:a16="http://schemas.microsoft.com/office/drawing/2014/main" id="{37E1F46E-AE97-4B1A-A7EE-33CFD92774D3}"/>
                      </a:ext>
                    </a:extLst>
                  </p:cNvPr>
                  <p:cNvSpPr>
                    <a:spLocks/>
                  </p:cNvSpPr>
                  <p:nvPr/>
                </p:nvSpPr>
                <p:spPr bwMode="auto">
                  <a:xfrm>
                    <a:off x="10291763" y="1734344"/>
                    <a:ext cx="873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5" name="AutoShape 71">
                    <a:extLst>
                      <a:ext uri="{FF2B5EF4-FFF2-40B4-BE49-F238E27FC236}">
                        <a16:creationId xmlns:a16="http://schemas.microsoft.com/office/drawing/2014/main" id="{E4714992-6D51-4BE9-AD0D-211B5E9950BD}"/>
                      </a:ext>
                    </a:extLst>
                  </p:cNvPr>
                  <p:cNvSpPr>
                    <a:spLocks/>
                  </p:cNvSpPr>
                  <p:nvPr/>
                </p:nvSpPr>
                <p:spPr bwMode="auto">
                  <a:xfrm>
                    <a:off x="10291763" y="1778000"/>
                    <a:ext cx="87313" cy="150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6" name="AutoShape 72">
                    <a:extLst>
                      <a:ext uri="{FF2B5EF4-FFF2-40B4-BE49-F238E27FC236}">
                        <a16:creationId xmlns:a16="http://schemas.microsoft.com/office/drawing/2014/main" id="{8CB74BEB-A976-4CD8-8061-4946EBFDF886}"/>
                      </a:ext>
                    </a:extLst>
                  </p:cNvPr>
                  <p:cNvSpPr>
                    <a:spLocks/>
                  </p:cNvSpPr>
                  <p:nvPr/>
                </p:nvSpPr>
                <p:spPr bwMode="auto">
                  <a:xfrm>
                    <a:off x="10291763" y="1821657"/>
                    <a:ext cx="188913" cy="150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7" name="AutoShape 73">
                    <a:extLst>
                      <a:ext uri="{FF2B5EF4-FFF2-40B4-BE49-F238E27FC236}">
                        <a16:creationId xmlns:a16="http://schemas.microsoft.com/office/drawing/2014/main" id="{F4C9D249-032C-475A-8DD4-7133757C6228}"/>
                      </a:ext>
                    </a:extLst>
                  </p:cNvPr>
                  <p:cNvSpPr>
                    <a:spLocks/>
                  </p:cNvSpPr>
                  <p:nvPr/>
                </p:nvSpPr>
                <p:spPr bwMode="auto">
                  <a:xfrm>
                    <a:off x="10132219" y="1908969"/>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8" name="AutoShape 74">
                    <a:extLst>
                      <a:ext uri="{FF2B5EF4-FFF2-40B4-BE49-F238E27FC236}">
                        <a16:creationId xmlns:a16="http://schemas.microsoft.com/office/drawing/2014/main" id="{FD06EE78-DB9C-4147-A792-1A1651C56D70}"/>
                      </a:ext>
                    </a:extLst>
                  </p:cNvPr>
                  <p:cNvSpPr>
                    <a:spLocks/>
                  </p:cNvSpPr>
                  <p:nvPr/>
                </p:nvSpPr>
                <p:spPr bwMode="auto">
                  <a:xfrm>
                    <a:off x="10132219" y="1952625"/>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19" name="AutoShape 75">
                    <a:extLst>
                      <a:ext uri="{FF2B5EF4-FFF2-40B4-BE49-F238E27FC236}">
                        <a16:creationId xmlns:a16="http://schemas.microsoft.com/office/drawing/2014/main" id="{215CB5EA-D210-42AC-9249-48C0507C375E}"/>
                      </a:ext>
                    </a:extLst>
                  </p:cNvPr>
                  <p:cNvSpPr>
                    <a:spLocks/>
                  </p:cNvSpPr>
                  <p:nvPr/>
                </p:nvSpPr>
                <p:spPr bwMode="auto">
                  <a:xfrm>
                    <a:off x="10132219" y="1996282"/>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0" name="AutoShape 76">
                    <a:extLst>
                      <a:ext uri="{FF2B5EF4-FFF2-40B4-BE49-F238E27FC236}">
                        <a16:creationId xmlns:a16="http://schemas.microsoft.com/office/drawing/2014/main" id="{2CBFB27D-BCA6-4B68-AE6C-561D9E126604}"/>
                      </a:ext>
                    </a:extLst>
                  </p:cNvPr>
                  <p:cNvSpPr>
                    <a:spLocks/>
                  </p:cNvSpPr>
                  <p:nvPr/>
                </p:nvSpPr>
                <p:spPr bwMode="auto">
                  <a:xfrm>
                    <a:off x="10132219" y="1865313"/>
                    <a:ext cx="348456"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1" name="AutoShape 77">
                    <a:extLst>
                      <a:ext uri="{FF2B5EF4-FFF2-40B4-BE49-F238E27FC236}">
                        <a16:creationId xmlns:a16="http://schemas.microsoft.com/office/drawing/2014/main" id="{86B979D6-CB09-4658-9DE3-B08511D49F0E}"/>
                      </a:ext>
                    </a:extLst>
                  </p:cNvPr>
                  <p:cNvSpPr>
                    <a:spLocks/>
                  </p:cNvSpPr>
                  <p:nvPr/>
                </p:nvSpPr>
                <p:spPr bwMode="auto">
                  <a:xfrm>
                    <a:off x="10132219" y="1720057"/>
                    <a:ext cx="130969" cy="1166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grpSp>
        <p:sp>
          <p:nvSpPr>
            <p:cNvPr id="110" name="矩形 109"/>
            <p:cNvSpPr/>
            <p:nvPr/>
          </p:nvSpPr>
          <p:spPr>
            <a:xfrm>
              <a:off x="2997565" y="4735943"/>
              <a:ext cx="3570208" cy="461665"/>
            </a:xfrm>
            <a:prstGeom prst="rect">
              <a:avLst/>
            </a:prstGeom>
            <a:noFill/>
          </p:spPr>
          <p:txBody>
            <a:bodyPr wrap="none" lIns="91440" tIns="45720" rIns="91440" bIns="45720">
              <a:spAutoFit/>
            </a:bodyPr>
            <a:lstStyle/>
            <a:p>
              <a:r>
                <a:rPr lang="zh-CN" altLang="en-US" sz="2400" dirty="0">
                  <a:ln w="0"/>
                  <a:solidFill>
                    <a:schemeClr val="tx2"/>
                  </a:solidFill>
                  <a:effectLst>
                    <a:outerShdw blurRad="38100" dist="25400" dir="5400000" algn="ctr" rotWithShape="0">
                      <a:srgbClr val="6E747A">
                        <a:alpha val="43000"/>
                      </a:srgbClr>
                    </a:outerShdw>
                  </a:effectLst>
                </a:rPr>
                <a:t>外磁场驱动试验平台搭建</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grpSp>
        <p:nvGrpSpPr>
          <p:cNvPr id="20" name="组合 19"/>
          <p:cNvGrpSpPr/>
          <p:nvPr/>
        </p:nvGrpSpPr>
        <p:grpSpPr>
          <a:xfrm>
            <a:off x="2470629" y="5540934"/>
            <a:ext cx="6480000" cy="900000"/>
            <a:chOff x="2470629" y="5540934"/>
            <a:chExt cx="6480000" cy="900000"/>
          </a:xfrm>
        </p:grpSpPr>
        <p:grpSp>
          <p:nvGrpSpPr>
            <p:cNvPr id="10" name="组合 9"/>
            <p:cNvGrpSpPr/>
            <p:nvPr/>
          </p:nvGrpSpPr>
          <p:grpSpPr>
            <a:xfrm>
              <a:off x="2470629" y="5540934"/>
              <a:ext cx="6480000" cy="900000"/>
              <a:chOff x="2470629" y="5540934"/>
              <a:chExt cx="6480000" cy="900000"/>
            </a:xfrm>
          </p:grpSpPr>
          <p:grpSp>
            <p:nvGrpSpPr>
              <p:cNvPr id="86" name="组合 85"/>
              <p:cNvGrpSpPr/>
              <p:nvPr/>
            </p:nvGrpSpPr>
            <p:grpSpPr>
              <a:xfrm>
                <a:off x="2470629" y="5540934"/>
                <a:ext cx="6480000" cy="900000"/>
                <a:chOff x="1348372" y="2174315"/>
                <a:chExt cx="6480000" cy="900000"/>
              </a:xfrm>
            </p:grpSpPr>
            <p:grpSp>
              <p:nvGrpSpPr>
                <p:cNvPr id="90" name="组合 89">
                  <a:extLst>
                    <a:ext uri="{FF2B5EF4-FFF2-40B4-BE49-F238E27FC236}">
                      <a16:creationId xmlns:a16="http://schemas.microsoft.com/office/drawing/2014/main" id="{8AA21313-A925-4B7F-B556-8FB7A8A7EA46}"/>
                    </a:ext>
                  </a:extLst>
                </p:cNvPr>
                <p:cNvGrpSpPr/>
                <p:nvPr/>
              </p:nvGrpSpPr>
              <p:grpSpPr>
                <a:xfrm>
                  <a:off x="1613037" y="2437424"/>
                  <a:ext cx="372103" cy="373778"/>
                  <a:chOff x="5478463" y="2630488"/>
                  <a:chExt cx="352425" cy="354012"/>
                </a:xfrm>
              </p:grpSpPr>
              <p:sp>
                <p:nvSpPr>
                  <p:cNvPr id="91" name="AutoShape 37">
                    <a:extLst>
                      <a:ext uri="{FF2B5EF4-FFF2-40B4-BE49-F238E27FC236}">
                        <a16:creationId xmlns:a16="http://schemas.microsoft.com/office/drawing/2014/main" id="{90DC2582-9CA2-4589-AC65-AA61516FE008}"/>
                      </a:ext>
                    </a:extLst>
                  </p:cNvPr>
                  <p:cNvSpPr>
                    <a:spLocks/>
                  </p:cNvSpPr>
                  <p:nvPr/>
                </p:nvSpPr>
                <p:spPr bwMode="auto">
                  <a:xfrm>
                    <a:off x="5478463" y="2663825"/>
                    <a:ext cx="320675" cy="320675"/>
                  </a:xfrm>
                  <a:custGeom>
                    <a:avLst/>
                    <a:gdLst>
                      <a:gd name="T0" fmla="+- 0 10849 98"/>
                      <a:gd name="T1" fmla="*/ T0 w 21502"/>
                      <a:gd name="T2" fmla="*/ 10800 h 21600"/>
                      <a:gd name="T3" fmla="+- 0 10849 98"/>
                      <a:gd name="T4" fmla="*/ T3 w 21502"/>
                      <a:gd name="T5" fmla="*/ 10800 h 21600"/>
                      <a:gd name="T6" fmla="+- 0 10849 98"/>
                      <a:gd name="T7" fmla="*/ T6 w 21502"/>
                      <a:gd name="T8" fmla="*/ 10800 h 21600"/>
                      <a:gd name="T9" fmla="+- 0 10849 98"/>
                      <a:gd name="T10" fmla="*/ T9 w 21502"/>
                      <a:gd name="T11" fmla="*/ 10800 h 21600"/>
                    </a:gdLst>
                    <a:ahLst/>
                    <a:cxnLst>
                      <a:cxn ang="0">
                        <a:pos x="T1" y="T2"/>
                      </a:cxn>
                      <a:cxn ang="0">
                        <a:pos x="T4" y="T5"/>
                      </a:cxn>
                      <a:cxn ang="0">
                        <a:pos x="T7" y="T8"/>
                      </a:cxn>
                      <a:cxn ang="0">
                        <a:pos x="T10" y="T11"/>
                      </a:cxn>
                    </a:cxnLst>
                    <a:rect l="0" t="0" r="r" b="b"/>
                    <a:pathLst>
                      <a:path w="21502" h="2160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92" name="AutoShape 38">
                    <a:extLst>
                      <a:ext uri="{FF2B5EF4-FFF2-40B4-BE49-F238E27FC236}">
                        <a16:creationId xmlns:a16="http://schemas.microsoft.com/office/drawing/2014/main" id="{4548D2E2-6A51-491D-A1DC-72C20B5A5E94}"/>
                      </a:ext>
                    </a:extLst>
                  </p:cNvPr>
                  <p:cNvSpPr>
                    <a:spLocks/>
                  </p:cNvSpPr>
                  <p:nvPr/>
                </p:nvSpPr>
                <p:spPr bwMode="auto">
                  <a:xfrm>
                    <a:off x="5632450" y="2808288"/>
                    <a:ext cx="53975" cy="539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93" name="AutoShape 39">
                    <a:extLst>
                      <a:ext uri="{FF2B5EF4-FFF2-40B4-BE49-F238E27FC236}">
                        <a16:creationId xmlns:a16="http://schemas.microsoft.com/office/drawing/2014/main" id="{D168534D-AF8B-4165-B659-91122FCFCE82}"/>
                      </a:ext>
                    </a:extLst>
                  </p:cNvPr>
                  <p:cNvSpPr>
                    <a:spLocks/>
                  </p:cNvSpPr>
                  <p:nvPr/>
                </p:nvSpPr>
                <p:spPr bwMode="auto">
                  <a:xfrm>
                    <a:off x="5775325" y="2630488"/>
                    <a:ext cx="55563" cy="5556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94" name="AutoShape 40">
                    <a:extLst>
                      <a:ext uri="{FF2B5EF4-FFF2-40B4-BE49-F238E27FC236}">
                        <a16:creationId xmlns:a16="http://schemas.microsoft.com/office/drawing/2014/main" id="{568D3028-93C0-4884-86E6-6741448EE783}"/>
                      </a:ext>
                    </a:extLst>
                  </p:cNvPr>
                  <p:cNvSpPr>
                    <a:spLocks/>
                  </p:cNvSpPr>
                  <p:nvPr/>
                </p:nvSpPr>
                <p:spPr bwMode="auto">
                  <a:xfrm>
                    <a:off x="5565775" y="2797175"/>
                    <a:ext cx="44450" cy="444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95" name="AutoShape 41">
                    <a:extLst>
                      <a:ext uri="{FF2B5EF4-FFF2-40B4-BE49-F238E27FC236}">
                        <a16:creationId xmlns:a16="http://schemas.microsoft.com/office/drawing/2014/main" id="{9E04ABE0-3D2C-4993-81B4-8517C7757810}"/>
                      </a:ext>
                    </a:extLst>
                  </p:cNvPr>
                  <p:cNvSpPr>
                    <a:spLocks/>
                  </p:cNvSpPr>
                  <p:nvPr/>
                </p:nvSpPr>
                <p:spPr bwMode="auto">
                  <a:xfrm>
                    <a:off x="5610225" y="28733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96" name="AutoShape 42">
                    <a:extLst>
                      <a:ext uri="{FF2B5EF4-FFF2-40B4-BE49-F238E27FC236}">
                        <a16:creationId xmlns:a16="http://schemas.microsoft.com/office/drawing/2014/main" id="{BE0171F6-B5CA-405D-856B-F1792EFD7360}"/>
                      </a:ext>
                    </a:extLst>
                  </p:cNvPr>
                  <p:cNvSpPr>
                    <a:spLocks/>
                  </p:cNvSpPr>
                  <p:nvPr/>
                </p:nvSpPr>
                <p:spPr bwMode="auto">
                  <a:xfrm>
                    <a:off x="5786438" y="2708275"/>
                    <a:ext cx="22225" cy="2222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ysClr val="window" lastClr="FFFFFF"/>
                  </a:solid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sp>
              <p:nvSpPr>
                <p:cNvPr id="88" name="矩形: 圆角 63">
                  <a:extLst>
                    <a:ext uri="{FF2B5EF4-FFF2-40B4-BE49-F238E27FC236}">
                      <a16:creationId xmlns:a16="http://schemas.microsoft.com/office/drawing/2014/main" id="{BCD2B3CC-3858-4463-8607-1A02323512F4}"/>
                    </a:ext>
                  </a:extLst>
                </p:cNvPr>
                <p:cNvSpPr/>
                <p:nvPr/>
              </p:nvSpPr>
              <p:spPr>
                <a:xfrm>
                  <a:off x="1348372" y="2174315"/>
                  <a:ext cx="6480000" cy="900000"/>
                </a:xfrm>
                <a:prstGeom prst="roundRect">
                  <a:avLst>
                    <a:gd name="adj" fmla="val 50000"/>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a:off x="2566800" y="5630934"/>
                <a:ext cx="720000" cy="720000"/>
                <a:chOff x="4804032" y="50091"/>
                <a:chExt cx="1386508" cy="1386508"/>
              </a:xfrm>
            </p:grpSpPr>
            <p:sp>
              <p:nvSpPr>
                <p:cNvPr id="122" name="椭圆 121">
                  <a:extLst>
                    <a:ext uri="{FF2B5EF4-FFF2-40B4-BE49-F238E27FC236}">
                      <a16:creationId xmlns:a16="http://schemas.microsoft.com/office/drawing/2014/main" id="{61F5834F-8005-4078-8809-02B7D37E3331}"/>
                    </a:ext>
                  </a:extLst>
                </p:cNvPr>
                <p:cNvSpPr/>
                <p:nvPr/>
              </p:nvSpPr>
              <p:spPr>
                <a:xfrm>
                  <a:off x="4804032" y="50091"/>
                  <a:ext cx="1386508" cy="1386508"/>
                </a:xfrm>
                <a:prstGeom prst="ellipse">
                  <a:avLst/>
                </a:prstGeom>
                <a:solidFill>
                  <a:schemeClr val="tx2"/>
                </a:solidFill>
                <a:ln>
                  <a:noFill/>
                </a:ln>
                <a:effectLst>
                  <a:outerShdw blurRad="101600" dist="1016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123" name="Group 112">
                  <a:extLst>
                    <a:ext uri="{FF2B5EF4-FFF2-40B4-BE49-F238E27FC236}">
                      <a16:creationId xmlns:a16="http://schemas.microsoft.com/office/drawing/2014/main" id="{613E52A4-EE4D-4CBB-8DE4-A4570FC801F6}"/>
                    </a:ext>
                  </a:extLst>
                </p:cNvPr>
                <p:cNvGrpSpPr/>
                <p:nvPr/>
              </p:nvGrpSpPr>
              <p:grpSpPr>
                <a:xfrm>
                  <a:off x="5234216" y="496885"/>
                  <a:ext cx="526139" cy="492920"/>
                  <a:chOff x="5368132" y="3540125"/>
                  <a:chExt cx="465138" cy="435769"/>
                </a:xfrm>
                <a:solidFill>
                  <a:sysClr val="window" lastClr="FFFFFF"/>
                </a:solidFill>
              </p:grpSpPr>
              <p:sp>
                <p:nvSpPr>
                  <p:cNvPr id="124" name="AutoShape 110">
                    <a:extLst>
                      <a:ext uri="{FF2B5EF4-FFF2-40B4-BE49-F238E27FC236}">
                        <a16:creationId xmlns:a16="http://schemas.microsoft.com/office/drawing/2014/main" id="{DE087891-21D7-4847-8863-D0AA10AD7215}"/>
                      </a:ext>
                    </a:extLst>
                  </p:cNvPr>
                  <p:cNvSpPr>
                    <a:spLocks/>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sp>
                <p:nvSpPr>
                  <p:cNvPr id="125" name="AutoShape 111">
                    <a:extLst>
                      <a:ext uri="{FF2B5EF4-FFF2-40B4-BE49-F238E27FC236}">
                        <a16:creationId xmlns:a16="http://schemas.microsoft.com/office/drawing/2014/main" id="{F70ACFE0-ADE2-4AC8-98BB-EFEDF1D754E8}"/>
                      </a:ext>
                    </a:extLst>
                  </p:cNvPr>
                  <p:cNvSpPr>
                    <a:spLocks/>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a:extLst>
                    <a:ext uri="{91240B29-F687-4f45-9708-019B960494DF}"/>
                    <a:ext uri="{AF507438-7753-43e0-B8FC-AC1667EBCBE1}"/>
                  </a:extLst>
                </p:spPr>
                <p:txBody>
                  <a:bodyPr lIns="19050" tIns="19050" rIns="19050" bIns="19050" anchor="ctr"/>
                  <a:lstStyle/>
                  <a:p>
                    <a:pPr algn="ctr" defTabSz="228600" fontAlgn="base" hangingPunct="0">
                      <a:spcBef>
                        <a:spcPct val="0"/>
                      </a:spcBef>
                      <a:spcAft>
                        <a:spcPct val="0"/>
                      </a:spcAft>
                      <a:defRPr/>
                    </a:pPr>
                    <a:endParaRPr lang="en-US" sz="1500" kern="0">
                      <a:solidFill>
                        <a:srgbClr val="FFFFFF"/>
                      </a:solidFill>
                      <a:effectLst>
                        <a:outerShdw blurRad="38100" dist="38100" dir="2700000" algn="tl">
                          <a:srgbClr val="000000"/>
                        </a:outerShdw>
                      </a:effectLst>
                      <a:latin typeface="Gill Sans" charset="0"/>
                      <a:ea typeface="宋体"/>
                      <a:sym typeface="Gill Sans" charset="0"/>
                    </a:endParaRPr>
                  </a:p>
                </p:txBody>
              </p:sp>
            </p:grpSp>
          </p:grpSp>
        </p:grpSp>
        <p:sp>
          <p:nvSpPr>
            <p:cNvPr id="126" name="矩形 125"/>
            <p:cNvSpPr/>
            <p:nvPr/>
          </p:nvSpPr>
          <p:spPr>
            <a:xfrm>
              <a:off x="3299182" y="5764949"/>
              <a:ext cx="3877985" cy="461665"/>
            </a:xfrm>
            <a:prstGeom prst="rect">
              <a:avLst/>
            </a:prstGeom>
            <a:noFill/>
          </p:spPr>
          <p:txBody>
            <a:bodyPr wrap="none" lIns="91440" tIns="45720" rIns="91440" bIns="45720">
              <a:spAutoFit/>
            </a:bodyPr>
            <a:lstStyle/>
            <a:p>
              <a:r>
                <a:rPr lang="zh-CN" altLang="en-US" sz="2400" dirty="0">
                  <a:ln w="0"/>
                  <a:solidFill>
                    <a:schemeClr val="tx2"/>
                  </a:solidFill>
                  <a:effectLst>
                    <a:outerShdw blurRad="38100" dist="25400" dir="5400000" algn="ctr" rotWithShape="0">
                      <a:srgbClr val="6E747A">
                        <a:alpha val="43000"/>
                      </a:srgbClr>
                    </a:outerShdw>
                  </a:effectLst>
                </a:rPr>
                <a:t>磁性小球运动控制测试试验</a:t>
              </a:r>
              <a:endParaRPr lang="zh-CN" altLang="en-US" sz="2400" b="0" cap="none" spc="0" dirty="0">
                <a:ln w="0"/>
                <a:solidFill>
                  <a:schemeClr val="tx2"/>
                </a:solidFill>
                <a:effectLst>
                  <a:outerShdw blurRad="38100" dist="25400" dir="5400000" algn="ctr" rotWithShape="0">
                    <a:srgbClr val="6E747A">
                      <a:alpha val="43000"/>
                    </a:srgbClr>
                  </a:outerShdw>
                </a:effectLst>
              </a:endParaRPr>
            </a:p>
          </p:txBody>
        </p:sp>
      </p:grpSp>
    </p:spTree>
    <p:extLst>
      <p:ext uri="{BB962C8B-B14F-4D97-AF65-F5344CB8AC3E}">
        <p14:creationId xmlns:p14="http://schemas.microsoft.com/office/powerpoint/2010/main" val="13937140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childTnLst>
                          </p:cTn>
                        </p:par>
                        <p:par>
                          <p:cTn id="9" fill="hold">
                            <p:stCondLst>
                              <p:cond delay="500"/>
                            </p:stCondLst>
                            <p:childTnLst>
                              <p:par>
                                <p:cTn id="10" presetID="17" presetClass="entr" presetSubtype="10" fill="hold" nodeType="after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strVal val="#ppt_h"/>
                                          </p:val>
                                        </p:tav>
                                        <p:tav tm="100000">
                                          <p:val>
                                            <p:strVal val="#ppt_h"/>
                                          </p:val>
                                        </p:tav>
                                      </p:tavLst>
                                    </p:anim>
                                  </p:childTnLst>
                                </p:cTn>
                              </p:par>
                            </p:childTnLst>
                          </p:cTn>
                        </p:par>
                        <p:par>
                          <p:cTn id="14" fill="hold">
                            <p:stCondLst>
                              <p:cond delay="1000"/>
                            </p:stCondLst>
                            <p:childTnLst>
                              <p:par>
                                <p:cTn id="15" presetID="17" presetClass="entr" presetSubtype="10" fill="hold" nodeType="after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childTnLst>
                                </p:cTn>
                              </p:par>
                            </p:childTnLst>
                          </p:cTn>
                        </p:par>
                        <p:par>
                          <p:cTn id="19" fill="hold">
                            <p:stCondLst>
                              <p:cond delay="1500"/>
                            </p:stCondLst>
                            <p:childTnLst>
                              <p:par>
                                <p:cTn id="20" presetID="17" presetClass="entr" presetSubtype="10"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500" fill="hold"/>
                                        <p:tgtEl>
                                          <p:spTgt spid="18"/>
                                        </p:tgtEl>
                                        <p:attrNameLst>
                                          <p:attrName>ppt_w</p:attrName>
                                        </p:attrNameLst>
                                      </p:cBhvr>
                                      <p:tavLst>
                                        <p:tav tm="0">
                                          <p:val>
                                            <p:fltVal val="0"/>
                                          </p:val>
                                        </p:tav>
                                        <p:tav tm="100000">
                                          <p:val>
                                            <p:strVal val="#ppt_w"/>
                                          </p:val>
                                        </p:tav>
                                      </p:tavLst>
                                    </p:anim>
                                    <p:anim calcmode="lin" valueType="num">
                                      <p:cBhvr>
                                        <p:cTn id="23" dur="500" fill="hold"/>
                                        <p:tgtEl>
                                          <p:spTgt spid="18"/>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17" presetClass="entr" presetSubtype="1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1348373" y="4118606"/>
            <a:ext cx="184731" cy="300082"/>
          </a:xfrm>
          <a:prstGeom prst="rect">
            <a:avLst/>
          </a:prstGeom>
        </p:spPr>
        <p:txBody>
          <a:bodyPr wrap="none">
            <a:spAutoFit/>
          </a:bodyPr>
          <a:lstStyle/>
          <a:p>
            <a:endParaRPr lang="zh-CN" altLang="en-US" sz="1350" dirty="0">
              <a:solidFill>
                <a:prstClr val="white"/>
              </a:solidFill>
            </a:endParaRPr>
          </a:p>
        </p:txBody>
      </p:sp>
      <p:grpSp>
        <p:nvGrpSpPr>
          <p:cNvPr id="51" name="组合 50"/>
          <p:cNvGrpSpPr/>
          <p:nvPr/>
        </p:nvGrpSpPr>
        <p:grpSpPr>
          <a:xfrm>
            <a:off x="200938" y="26950"/>
            <a:ext cx="3615957" cy="1007310"/>
            <a:chOff x="200938" y="26950"/>
            <a:chExt cx="3615957" cy="1007310"/>
          </a:xfrm>
        </p:grpSpPr>
        <p:sp>
          <p:nvSpPr>
            <p:cNvPr id="48" name="矩形 47">
              <a:extLst>
                <a:ext uri="{FF2B5EF4-FFF2-40B4-BE49-F238E27FC236}">
                  <a16:creationId xmlns:a16="http://schemas.microsoft.com/office/drawing/2014/main" id="{B1EF227F-F971-46C4-8C83-D820A502B67B}"/>
                </a:ext>
              </a:extLst>
            </p:cNvPr>
            <p:cNvSpPr/>
            <p:nvPr/>
          </p:nvSpPr>
          <p:spPr>
            <a:xfrm>
              <a:off x="296188" y="26950"/>
              <a:ext cx="3416320" cy="646331"/>
            </a:xfrm>
            <a:prstGeom prst="rect">
              <a:avLst/>
            </a:prstGeom>
          </p:spPr>
          <p:txBody>
            <a:bodyPr wrap="none">
              <a:spAutoFit/>
            </a:bodyPr>
            <a:lstStyle/>
            <a:p>
              <a:pPr defTabSz="457200"/>
              <a:r>
                <a:rPr lang="zh-CN" altLang="en-US" sz="3600" kern="100" dirty="0" smtClean="0">
                  <a:solidFill>
                    <a:schemeClr val="tx2"/>
                  </a:solidFill>
                  <a:latin typeface="黑体" panose="02010609060101010101" pitchFamily="49" charset="-122"/>
                  <a:ea typeface="黑体" panose="02010609060101010101" pitchFamily="49" charset="-122"/>
                  <a:cs typeface="Times New Roman" panose="02020603050405020304" pitchFamily="18" charset="0"/>
                </a:rPr>
                <a:t>研究内容及方案</a:t>
              </a:r>
              <a:endParaRPr lang="en-US" altLang="zh-CN" sz="3600" kern="100" dirty="0">
                <a:solidFill>
                  <a:schemeClr val="tx2"/>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49" name="矩形 48">
              <a:extLst>
                <a:ext uri="{FF2B5EF4-FFF2-40B4-BE49-F238E27FC236}">
                  <a16:creationId xmlns:a16="http://schemas.microsoft.com/office/drawing/2014/main" id="{9E909954-10C8-4280-953E-B54B27A00653}"/>
                </a:ext>
              </a:extLst>
            </p:cNvPr>
            <p:cNvSpPr/>
            <p:nvPr/>
          </p:nvSpPr>
          <p:spPr>
            <a:xfrm>
              <a:off x="296188" y="634150"/>
              <a:ext cx="3520707" cy="400110"/>
            </a:xfrm>
            <a:prstGeom prst="rect">
              <a:avLst/>
            </a:prstGeom>
          </p:spPr>
          <p:txBody>
            <a:bodyPr wrap="none">
              <a:spAutoFit/>
            </a:bodyPr>
            <a:lstStyle/>
            <a:p>
              <a:pPr defTabSz="457200"/>
              <a:r>
                <a:rPr lang="en-US" altLang="zh-CN" sz="2000" b="1" kern="100" dirty="0" smtClean="0">
                  <a:solidFill>
                    <a:schemeClr val="tx2"/>
                  </a:solidFill>
                  <a:latin typeface="Times New Roman" panose="02020603050405020304" pitchFamily="18" charset="0"/>
                  <a:ea typeface="微软雅黑"/>
                  <a:cs typeface="Times New Roman" panose="02020603050405020304" pitchFamily="18" charset="0"/>
                </a:rPr>
                <a:t>Research Context and Method</a:t>
              </a:r>
            </a:p>
          </p:txBody>
        </p:sp>
        <p:cxnSp>
          <p:nvCxnSpPr>
            <p:cNvPr id="11" name="直接连接符 10"/>
            <p:cNvCxnSpPr/>
            <p:nvPr/>
          </p:nvCxnSpPr>
          <p:spPr>
            <a:xfrm>
              <a:off x="200938" y="180975"/>
              <a:ext cx="0" cy="74295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2" name="组合 51"/>
          <p:cNvGrpSpPr/>
          <p:nvPr/>
        </p:nvGrpSpPr>
        <p:grpSpPr>
          <a:xfrm>
            <a:off x="256313" y="1472410"/>
            <a:ext cx="511200" cy="2946278"/>
            <a:chOff x="457446" y="1472411"/>
            <a:chExt cx="914400" cy="4886712"/>
          </a:xfrm>
        </p:grpSpPr>
        <p:sp>
          <p:nvSpPr>
            <p:cNvPr id="53" name="矩形 52"/>
            <p:cNvSpPr/>
            <p:nvPr/>
          </p:nvSpPr>
          <p:spPr>
            <a:xfrm>
              <a:off x="822281" y="4118606"/>
              <a:ext cx="184731" cy="300082"/>
            </a:xfrm>
            <a:prstGeom prst="rect">
              <a:avLst/>
            </a:prstGeom>
          </p:spPr>
          <p:txBody>
            <a:bodyPr wrap="none">
              <a:spAutoFit/>
            </a:bodyPr>
            <a:lstStyle/>
            <a:p>
              <a:endParaRPr lang="zh-CN" altLang="en-US" sz="1350" dirty="0">
                <a:solidFill>
                  <a:prstClr val="white"/>
                </a:solidFill>
              </a:endParaRPr>
            </a:p>
          </p:txBody>
        </p:sp>
        <p:sp>
          <p:nvSpPr>
            <p:cNvPr id="54" name="椭圆 53"/>
            <p:cNvSpPr/>
            <p:nvPr/>
          </p:nvSpPr>
          <p:spPr>
            <a:xfrm>
              <a:off x="860646" y="1472411"/>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a:off x="914646" y="1472411"/>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flipV="1">
              <a:off x="860646" y="5274667"/>
              <a:ext cx="108000" cy="1084456"/>
              <a:chOff x="3551664" y="2700144"/>
              <a:chExt cx="108000" cy="1084456"/>
            </a:xfrm>
          </p:grpSpPr>
          <p:sp>
            <p:nvSpPr>
              <p:cNvPr id="67" name="椭圆 66"/>
              <p:cNvSpPr/>
              <p:nvPr/>
            </p:nvSpPr>
            <p:spPr>
              <a:xfrm>
                <a:off x="3551664" y="2700144"/>
                <a:ext cx="108000" cy="10814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8" name="直接连接符 67"/>
              <p:cNvCxnSpPr/>
              <p:nvPr/>
            </p:nvCxnSpPr>
            <p:spPr>
              <a:xfrm>
                <a:off x="3605664" y="2700144"/>
                <a:ext cx="0" cy="108445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457446" y="2554794"/>
              <a:ext cx="914400" cy="2717800"/>
              <a:chOff x="296188" y="2448296"/>
              <a:chExt cx="914400" cy="2717800"/>
            </a:xfrm>
          </p:grpSpPr>
          <p:sp>
            <p:nvSpPr>
              <p:cNvPr id="58" name="矩形 57"/>
              <p:cNvSpPr/>
              <p:nvPr/>
            </p:nvSpPr>
            <p:spPr>
              <a:xfrm>
                <a:off x="296188" y="2448296"/>
                <a:ext cx="914400" cy="2717800"/>
              </a:xfrm>
              <a:prstGeom prst="rect">
                <a:avLst/>
              </a:prstGeom>
              <a:solidFill>
                <a:schemeClr val="tx2"/>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defRPr/>
                </a:pPr>
                <a:endParaRPr lang="en-US" altLang="zh-CN" sz="2800" b="1" kern="0" dirty="0" smtClean="0">
                  <a:solidFill>
                    <a:schemeClr val="bg1"/>
                  </a:solidFill>
                  <a:latin typeface="微软雅黑" pitchFamily="34" charset="-122"/>
                  <a:ea typeface="微软雅黑" pitchFamily="34" charset="-122"/>
                </a:endParaRPr>
              </a:p>
            </p:txBody>
          </p:sp>
          <p:grpSp>
            <p:nvGrpSpPr>
              <p:cNvPr id="59" name="组合 58"/>
              <p:cNvGrpSpPr/>
              <p:nvPr/>
            </p:nvGrpSpPr>
            <p:grpSpPr>
              <a:xfrm>
                <a:off x="685778" y="2831096"/>
                <a:ext cx="108000" cy="1954485"/>
                <a:chOff x="675809" y="2937023"/>
                <a:chExt cx="108000" cy="1954485"/>
              </a:xfrm>
            </p:grpSpPr>
            <p:sp>
              <p:nvSpPr>
                <p:cNvPr id="60" name="椭圆 59"/>
                <p:cNvSpPr/>
                <p:nvPr/>
              </p:nvSpPr>
              <p:spPr>
                <a:xfrm>
                  <a:off x="675809" y="293702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椭圆 60"/>
                <p:cNvSpPr/>
                <p:nvPr/>
              </p:nvSpPr>
              <p:spPr>
                <a:xfrm>
                  <a:off x="675809" y="3244771"/>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椭圆 61"/>
                <p:cNvSpPr/>
                <p:nvPr/>
              </p:nvSpPr>
              <p:spPr>
                <a:xfrm>
                  <a:off x="675809" y="4168015"/>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椭圆 62"/>
                <p:cNvSpPr/>
                <p:nvPr/>
              </p:nvSpPr>
              <p:spPr>
                <a:xfrm>
                  <a:off x="675809" y="3552519"/>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椭圆 63"/>
                <p:cNvSpPr/>
                <p:nvPr/>
              </p:nvSpPr>
              <p:spPr>
                <a:xfrm>
                  <a:off x="675809" y="3860267"/>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675809" y="4475763"/>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675809" y="4783508"/>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grpSp>
        <p:nvGrpSpPr>
          <p:cNvPr id="13" name="组合 12"/>
          <p:cNvGrpSpPr/>
          <p:nvPr/>
        </p:nvGrpSpPr>
        <p:grpSpPr>
          <a:xfrm>
            <a:off x="821512" y="984062"/>
            <a:ext cx="4811797" cy="492443"/>
            <a:chOff x="1300992" y="1085566"/>
            <a:chExt cx="5328408" cy="718741"/>
          </a:xfrm>
        </p:grpSpPr>
        <p:sp>
          <p:nvSpPr>
            <p:cNvPr id="2" name="圆角矩形 1"/>
            <p:cNvSpPr/>
            <p:nvPr/>
          </p:nvSpPr>
          <p:spPr>
            <a:xfrm>
              <a:off x="1824344" y="1164674"/>
              <a:ext cx="4805056" cy="629852"/>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燕尾形 130"/>
            <p:cNvSpPr/>
            <p:nvPr/>
          </p:nvSpPr>
          <p:spPr>
            <a:xfrm>
              <a:off x="6271500" y="1352815"/>
              <a:ext cx="162797" cy="253570"/>
            </a:xfrm>
            <a:prstGeom prst="chevron">
              <a:avLst>
                <a:gd name="adj" fmla="val 65647"/>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TextBox 65"/>
            <p:cNvSpPr txBox="1"/>
            <p:nvPr/>
          </p:nvSpPr>
          <p:spPr>
            <a:xfrm>
              <a:off x="1824344" y="1085566"/>
              <a:ext cx="4347551" cy="718741"/>
            </a:xfrm>
            <a:prstGeom prst="rect">
              <a:avLst/>
            </a:prstGeom>
            <a:noFill/>
          </p:spPr>
          <p:txBody>
            <a:bodyPr wrap="square" rtlCol="0" anchor="ctr">
              <a:spAutoFit/>
            </a:bodyPr>
            <a:lstStyle/>
            <a:p>
              <a:r>
                <a:rPr lang="en-US" altLang="zh-CN"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1</a:t>
              </a:r>
              <a:r>
                <a:rPr lang="zh-CN" altLang="en-US" sz="2600" dirty="0">
                  <a:solidFill>
                    <a:schemeClr val="bg1"/>
                  </a:solidFill>
                  <a:latin typeface="楷体" panose="02010609060101010101" pitchFamily="49" charset="-122"/>
                  <a:ea typeface="楷体" panose="02010609060101010101" pitchFamily="49" charset="-122"/>
                  <a:cs typeface="Times New Roman" panose="02020603050405020304" pitchFamily="18" charset="0"/>
                </a:rPr>
                <a:t>、理论设计与磁</a:t>
              </a:r>
              <a:r>
                <a:rPr lang="zh-CN" altLang="en-US" sz="2600" dirty="0" smtClean="0">
                  <a:solidFill>
                    <a:schemeClr val="bg1"/>
                  </a:solidFill>
                  <a:latin typeface="楷体" panose="02010609060101010101" pitchFamily="49" charset="-122"/>
                  <a:ea typeface="楷体" panose="02010609060101010101" pitchFamily="49" charset="-122"/>
                  <a:cs typeface="Times New Roman" panose="02020603050405020304" pitchFamily="18" charset="0"/>
                </a:rPr>
                <a:t>仿真</a:t>
              </a:r>
              <a:endParaRPr lang="zh-CN" altLang="en-US" sz="2600" dirty="0">
                <a:solidFill>
                  <a:schemeClr val="bg1"/>
                </a:solidFill>
                <a:latin typeface="楷体" panose="02010609060101010101" pitchFamily="49" charset="-122"/>
                <a:ea typeface="楷体" panose="02010609060101010101" pitchFamily="49" charset="-122"/>
                <a:cs typeface="Times New Roman" panose="02020603050405020304" pitchFamily="18" charset="0"/>
              </a:endParaRPr>
            </a:p>
          </p:txBody>
        </p:sp>
        <p:grpSp>
          <p:nvGrpSpPr>
            <p:cNvPr id="126" name="组合 125"/>
            <p:cNvGrpSpPr/>
            <p:nvPr/>
          </p:nvGrpSpPr>
          <p:grpSpPr>
            <a:xfrm>
              <a:off x="1300992" y="1299600"/>
              <a:ext cx="374403" cy="360000"/>
              <a:chOff x="5330826" y="2798763"/>
              <a:chExt cx="1390650" cy="1555750"/>
            </a:xfrm>
            <a:solidFill>
              <a:schemeClr val="tx2"/>
            </a:solidFill>
          </p:grpSpPr>
          <p:sp>
            <p:nvSpPr>
              <p:cNvPr id="127" name="Freeform 57"/>
              <p:cNvSpPr>
                <a:spLocks/>
              </p:cNvSpPr>
              <p:nvPr/>
            </p:nvSpPr>
            <p:spPr bwMode="auto">
              <a:xfrm>
                <a:off x="5614988" y="2798763"/>
                <a:ext cx="1106488" cy="987425"/>
              </a:xfrm>
              <a:custGeom>
                <a:avLst/>
                <a:gdLst>
                  <a:gd name="T0" fmla="*/ 376 w 376"/>
                  <a:gd name="T1" fmla="*/ 0 h 336"/>
                  <a:gd name="T2" fmla="*/ 213 w 376"/>
                  <a:gd name="T3" fmla="*/ 37 h 336"/>
                  <a:gd name="T4" fmla="*/ 202 w 376"/>
                  <a:gd name="T5" fmla="*/ 99 h 336"/>
                  <a:gd name="T6" fmla="*/ 202 w 376"/>
                  <a:gd name="T7" fmla="*/ 40 h 336"/>
                  <a:gd name="T8" fmla="*/ 112 w 376"/>
                  <a:gd name="T9" fmla="*/ 94 h 336"/>
                  <a:gd name="T10" fmla="*/ 111 w 376"/>
                  <a:gd name="T11" fmla="*/ 159 h 336"/>
                  <a:gd name="T12" fmla="*/ 102 w 376"/>
                  <a:gd name="T13" fmla="*/ 101 h 336"/>
                  <a:gd name="T14" fmla="*/ 15 w 376"/>
                  <a:gd name="T15" fmla="*/ 321 h 336"/>
                  <a:gd name="T16" fmla="*/ 291 w 376"/>
                  <a:gd name="T17" fmla="*/ 67 h 336"/>
                  <a:gd name="T18" fmla="*/ 13 w 376"/>
                  <a:gd name="T19" fmla="*/ 332 h 336"/>
                  <a:gd name="T20" fmla="*/ 289 w 376"/>
                  <a:gd name="T21" fmla="*/ 223 h 336"/>
                  <a:gd name="T22" fmla="*/ 189 w 376"/>
                  <a:gd name="T23" fmla="*/ 204 h 336"/>
                  <a:gd name="T24" fmla="*/ 295 w 376"/>
                  <a:gd name="T25" fmla="*/ 214 h 336"/>
                  <a:gd name="T26" fmla="*/ 344 w 376"/>
                  <a:gd name="T27" fmla="*/ 131 h 336"/>
                  <a:gd name="T28" fmla="*/ 255 w 376"/>
                  <a:gd name="T29" fmla="*/ 141 h 336"/>
                  <a:gd name="T30" fmla="*/ 348 w 376"/>
                  <a:gd name="T31" fmla="*/ 119 h 336"/>
                  <a:gd name="T32" fmla="*/ 376 w 376"/>
                  <a:gd name="T33" fmla="*/ 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6" h="336">
                    <a:moveTo>
                      <a:pt x="376" y="0"/>
                    </a:moveTo>
                    <a:cubicBezTo>
                      <a:pt x="313" y="5"/>
                      <a:pt x="258" y="16"/>
                      <a:pt x="213" y="37"/>
                    </a:cubicBezTo>
                    <a:cubicBezTo>
                      <a:pt x="202" y="99"/>
                      <a:pt x="202" y="99"/>
                      <a:pt x="202" y="99"/>
                    </a:cubicBezTo>
                    <a:cubicBezTo>
                      <a:pt x="202" y="40"/>
                      <a:pt x="202" y="40"/>
                      <a:pt x="202" y="40"/>
                    </a:cubicBezTo>
                    <a:cubicBezTo>
                      <a:pt x="170" y="53"/>
                      <a:pt x="137" y="70"/>
                      <a:pt x="112" y="94"/>
                    </a:cubicBezTo>
                    <a:cubicBezTo>
                      <a:pt x="111" y="159"/>
                      <a:pt x="111" y="159"/>
                      <a:pt x="111" y="159"/>
                    </a:cubicBezTo>
                    <a:cubicBezTo>
                      <a:pt x="102" y="101"/>
                      <a:pt x="102" y="101"/>
                      <a:pt x="102" y="101"/>
                    </a:cubicBezTo>
                    <a:cubicBezTo>
                      <a:pt x="0" y="171"/>
                      <a:pt x="8" y="276"/>
                      <a:pt x="15" y="321"/>
                    </a:cubicBezTo>
                    <a:cubicBezTo>
                      <a:pt x="75" y="236"/>
                      <a:pt x="191" y="121"/>
                      <a:pt x="291" y="67"/>
                    </a:cubicBezTo>
                    <a:cubicBezTo>
                      <a:pt x="291" y="67"/>
                      <a:pt x="125" y="188"/>
                      <a:pt x="13" y="332"/>
                    </a:cubicBezTo>
                    <a:cubicBezTo>
                      <a:pt x="150" y="336"/>
                      <a:pt x="236" y="286"/>
                      <a:pt x="289" y="223"/>
                    </a:cubicBezTo>
                    <a:cubicBezTo>
                      <a:pt x="189" y="204"/>
                      <a:pt x="189" y="204"/>
                      <a:pt x="189" y="204"/>
                    </a:cubicBezTo>
                    <a:cubicBezTo>
                      <a:pt x="295" y="214"/>
                      <a:pt x="295" y="214"/>
                      <a:pt x="295" y="214"/>
                    </a:cubicBezTo>
                    <a:cubicBezTo>
                      <a:pt x="317" y="189"/>
                      <a:pt x="335" y="154"/>
                      <a:pt x="344" y="131"/>
                    </a:cubicBezTo>
                    <a:cubicBezTo>
                      <a:pt x="255" y="141"/>
                      <a:pt x="255" y="141"/>
                      <a:pt x="255" y="141"/>
                    </a:cubicBezTo>
                    <a:cubicBezTo>
                      <a:pt x="348" y="119"/>
                      <a:pt x="348" y="119"/>
                      <a:pt x="348" y="119"/>
                    </a:cubicBezTo>
                    <a:cubicBezTo>
                      <a:pt x="372" y="64"/>
                      <a:pt x="376" y="0"/>
                      <a:pt x="37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8" name="Freeform 58"/>
              <p:cNvSpPr>
                <a:spLocks/>
              </p:cNvSpPr>
              <p:nvPr/>
            </p:nvSpPr>
            <p:spPr bwMode="auto">
              <a:xfrm>
                <a:off x="5330826" y="3706813"/>
                <a:ext cx="422275" cy="547688"/>
              </a:xfrm>
              <a:custGeom>
                <a:avLst/>
                <a:gdLst>
                  <a:gd name="T0" fmla="*/ 129 w 144"/>
                  <a:gd name="T1" fmla="*/ 0 h 187"/>
                  <a:gd name="T2" fmla="*/ 0 w 144"/>
                  <a:gd name="T3" fmla="*/ 187 h 187"/>
                  <a:gd name="T4" fmla="*/ 144 w 144"/>
                  <a:gd name="T5" fmla="*/ 7 h 187"/>
                  <a:gd name="T6" fmla="*/ 128 w 144"/>
                  <a:gd name="T7" fmla="*/ 5 h 187"/>
                  <a:gd name="T8" fmla="*/ 129 w 144"/>
                  <a:gd name="T9" fmla="*/ 0 h 187"/>
                </a:gdLst>
                <a:ahLst/>
                <a:cxnLst>
                  <a:cxn ang="0">
                    <a:pos x="T0" y="T1"/>
                  </a:cxn>
                  <a:cxn ang="0">
                    <a:pos x="T2" y="T3"/>
                  </a:cxn>
                  <a:cxn ang="0">
                    <a:pos x="T4" y="T5"/>
                  </a:cxn>
                  <a:cxn ang="0">
                    <a:pos x="T6" y="T7"/>
                  </a:cxn>
                  <a:cxn ang="0">
                    <a:pos x="T8" y="T9"/>
                  </a:cxn>
                </a:cxnLst>
                <a:rect l="0" t="0" r="r" b="b"/>
                <a:pathLst>
                  <a:path w="144" h="187">
                    <a:moveTo>
                      <a:pt x="129" y="0"/>
                    </a:moveTo>
                    <a:cubicBezTo>
                      <a:pt x="48" y="99"/>
                      <a:pt x="0" y="187"/>
                      <a:pt x="0" y="187"/>
                    </a:cubicBezTo>
                    <a:cubicBezTo>
                      <a:pt x="45" y="121"/>
                      <a:pt x="95" y="60"/>
                      <a:pt x="144" y="7"/>
                    </a:cubicBezTo>
                    <a:cubicBezTo>
                      <a:pt x="139" y="6"/>
                      <a:pt x="133" y="6"/>
                      <a:pt x="128" y="5"/>
                    </a:cubicBezTo>
                    <a:cubicBezTo>
                      <a:pt x="128" y="5"/>
                      <a:pt x="128" y="3"/>
                      <a:pt x="12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sp>
            <p:nvSpPr>
              <p:cNvPr id="129" name="Freeform 59"/>
              <p:cNvSpPr>
                <a:spLocks/>
              </p:cNvSpPr>
              <p:nvPr/>
            </p:nvSpPr>
            <p:spPr bwMode="auto">
              <a:xfrm>
                <a:off x="5330826" y="4143375"/>
                <a:ext cx="1271588" cy="211138"/>
              </a:xfrm>
              <a:custGeom>
                <a:avLst/>
                <a:gdLst>
                  <a:gd name="T0" fmla="*/ 206 w 433"/>
                  <a:gd name="T1" fmla="*/ 45 h 72"/>
                  <a:gd name="T2" fmla="*/ 107 w 433"/>
                  <a:gd name="T3" fmla="*/ 20 h 72"/>
                  <a:gd name="T4" fmla="*/ 107 w 433"/>
                  <a:gd name="T5" fmla="*/ 20 h 72"/>
                  <a:gd name="T6" fmla="*/ 4 w 433"/>
                  <a:gd name="T7" fmla="*/ 51 h 72"/>
                  <a:gd name="T8" fmla="*/ 4 w 433"/>
                  <a:gd name="T9" fmla="*/ 51 h 72"/>
                  <a:gd name="T10" fmla="*/ 107 w 433"/>
                  <a:gd name="T11" fmla="*/ 0 h 72"/>
                  <a:gd name="T12" fmla="*/ 107 w 433"/>
                  <a:gd name="T13" fmla="*/ 0 h 72"/>
                  <a:gd name="T14" fmla="*/ 215 w 433"/>
                  <a:gd name="T15" fmla="*/ 27 h 72"/>
                  <a:gd name="T16" fmla="*/ 215 w 433"/>
                  <a:gd name="T17" fmla="*/ 27 h 72"/>
                  <a:gd name="T18" fmla="*/ 316 w 433"/>
                  <a:gd name="T19" fmla="*/ 52 h 72"/>
                  <a:gd name="T20" fmla="*/ 316 w 433"/>
                  <a:gd name="T21" fmla="*/ 52 h 72"/>
                  <a:gd name="T22" fmla="*/ 413 w 433"/>
                  <a:gd name="T23" fmla="*/ 12 h 72"/>
                  <a:gd name="T24" fmla="*/ 413 w 433"/>
                  <a:gd name="T25" fmla="*/ 12 h 72"/>
                  <a:gd name="T26" fmla="*/ 413 w 433"/>
                  <a:gd name="T27" fmla="*/ 12 h 72"/>
                  <a:gd name="T28" fmla="*/ 413 w 433"/>
                  <a:gd name="T29" fmla="*/ 12 h 72"/>
                  <a:gd name="T30" fmla="*/ 428 w 433"/>
                  <a:gd name="T31" fmla="*/ 10 h 72"/>
                  <a:gd name="T32" fmla="*/ 428 w 433"/>
                  <a:gd name="T33" fmla="*/ 10 h 72"/>
                  <a:gd name="T34" fmla="*/ 430 w 433"/>
                  <a:gd name="T35" fmla="*/ 24 h 72"/>
                  <a:gd name="T36" fmla="*/ 430 w 433"/>
                  <a:gd name="T37" fmla="*/ 24 h 72"/>
                  <a:gd name="T38" fmla="*/ 316 w 433"/>
                  <a:gd name="T39" fmla="*/ 72 h 72"/>
                  <a:gd name="T40" fmla="*/ 316 w 433"/>
                  <a:gd name="T41" fmla="*/ 72 h 72"/>
                  <a:gd name="T42" fmla="*/ 206 w 433"/>
                  <a:gd name="T43" fmla="*/ 4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3" h="72">
                    <a:moveTo>
                      <a:pt x="206" y="45"/>
                    </a:moveTo>
                    <a:cubicBezTo>
                      <a:pt x="167" y="26"/>
                      <a:pt x="134" y="20"/>
                      <a:pt x="107" y="20"/>
                    </a:cubicBezTo>
                    <a:cubicBezTo>
                      <a:pt x="107" y="20"/>
                      <a:pt x="107" y="20"/>
                      <a:pt x="107" y="20"/>
                    </a:cubicBezTo>
                    <a:cubicBezTo>
                      <a:pt x="51" y="20"/>
                      <a:pt x="8" y="55"/>
                      <a:pt x="4" y="51"/>
                    </a:cubicBezTo>
                    <a:cubicBezTo>
                      <a:pt x="4" y="51"/>
                      <a:pt x="4" y="51"/>
                      <a:pt x="4" y="51"/>
                    </a:cubicBezTo>
                    <a:cubicBezTo>
                      <a:pt x="0" y="47"/>
                      <a:pt x="39" y="0"/>
                      <a:pt x="107" y="0"/>
                    </a:cubicBezTo>
                    <a:cubicBezTo>
                      <a:pt x="107" y="0"/>
                      <a:pt x="107" y="0"/>
                      <a:pt x="107" y="0"/>
                    </a:cubicBezTo>
                    <a:cubicBezTo>
                      <a:pt x="137" y="0"/>
                      <a:pt x="173" y="7"/>
                      <a:pt x="215" y="27"/>
                    </a:cubicBezTo>
                    <a:cubicBezTo>
                      <a:pt x="215" y="27"/>
                      <a:pt x="215" y="27"/>
                      <a:pt x="215" y="27"/>
                    </a:cubicBezTo>
                    <a:cubicBezTo>
                      <a:pt x="255" y="46"/>
                      <a:pt x="289" y="52"/>
                      <a:pt x="316" y="52"/>
                    </a:cubicBezTo>
                    <a:cubicBezTo>
                      <a:pt x="316" y="52"/>
                      <a:pt x="316" y="52"/>
                      <a:pt x="316" y="52"/>
                    </a:cubicBezTo>
                    <a:cubicBezTo>
                      <a:pt x="380" y="52"/>
                      <a:pt x="410" y="16"/>
                      <a:pt x="413" y="12"/>
                    </a:cubicBezTo>
                    <a:cubicBezTo>
                      <a:pt x="413" y="12"/>
                      <a:pt x="413" y="12"/>
                      <a:pt x="413" y="12"/>
                    </a:cubicBezTo>
                    <a:cubicBezTo>
                      <a:pt x="413" y="12"/>
                      <a:pt x="413" y="12"/>
                      <a:pt x="413" y="12"/>
                    </a:cubicBezTo>
                    <a:cubicBezTo>
                      <a:pt x="413" y="12"/>
                      <a:pt x="413" y="12"/>
                      <a:pt x="413" y="12"/>
                    </a:cubicBezTo>
                    <a:cubicBezTo>
                      <a:pt x="417" y="8"/>
                      <a:pt x="423" y="7"/>
                      <a:pt x="428" y="10"/>
                    </a:cubicBezTo>
                    <a:cubicBezTo>
                      <a:pt x="428" y="10"/>
                      <a:pt x="428" y="10"/>
                      <a:pt x="428" y="10"/>
                    </a:cubicBezTo>
                    <a:cubicBezTo>
                      <a:pt x="432" y="14"/>
                      <a:pt x="433" y="20"/>
                      <a:pt x="430" y="24"/>
                    </a:cubicBezTo>
                    <a:cubicBezTo>
                      <a:pt x="430" y="24"/>
                      <a:pt x="430" y="24"/>
                      <a:pt x="430" y="24"/>
                    </a:cubicBezTo>
                    <a:cubicBezTo>
                      <a:pt x="429" y="26"/>
                      <a:pt x="393" y="72"/>
                      <a:pt x="316" y="72"/>
                    </a:cubicBezTo>
                    <a:cubicBezTo>
                      <a:pt x="316" y="72"/>
                      <a:pt x="316" y="72"/>
                      <a:pt x="316" y="72"/>
                    </a:cubicBezTo>
                    <a:cubicBezTo>
                      <a:pt x="286" y="72"/>
                      <a:pt x="249" y="65"/>
                      <a:pt x="206"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609585"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smtClean="0">
                  <a:ln>
                    <a:noFill/>
                  </a:ln>
                  <a:solidFill>
                    <a:srgbClr val="FFFFFF"/>
                  </a:solidFill>
                  <a:effectLst/>
                  <a:uLnTx/>
                  <a:uFillTx/>
                  <a:latin typeface="Century Gothic"/>
                </a:endParaRPr>
              </a:p>
            </p:txBody>
          </p:sp>
        </p:grpSp>
      </p:grpSp>
      <p:sp>
        <p:nvSpPr>
          <p:cNvPr id="15" name="圆角矩形 14"/>
          <p:cNvSpPr/>
          <p:nvPr/>
        </p:nvSpPr>
        <p:spPr>
          <a:xfrm>
            <a:off x="1837204" y="1545778"/>
            <a:ext cx="6075362" cy="3552611"/>
          </a:xfrm>
          <a:prstGeom prst="roundRect">
            <a:avLst/>
          </a:prstGeom>
          <a:blipFill>
            <a:blip r:embed="rId3"/>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圆角矩形 34"/>
          <p:cNvSpPr/>
          <p:nvPr/>
        </p:nvSpPr>
        <p:spPr>
          <a:xfrm>
            <a:off x="572291" y="4034575"/>
            <a:ext cx="2689054" cy="2016791"/>
          </a:xfrm>
          <a:prstGeom prst="roundRect">
            <a:avLst/>
          </a:prstGeom>
          <a:blipFill>
            <a:blip r:embed="rId4"/>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a:off x="6227674" y="4000615"/>
            <a:ext cx="2754584" cy="2065938"/>
          </a:xfrm>
          <a:prstGeom prst="roundRect">
            <a:avLst/>
          </a:prstGeom>
          <a:blipFill>
            <a:blip r:embed="rId5"/>
            <a:stretch>
              <a:fillRect/>
            </a:stretch>
          </a:bli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609963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additive="base">
                                        <p:cTn id="10" dur="500" fill="hold"/>
                                        <p:tgtEl>
                                          <p:spTgt spid="35"/>
                                        </p:tgtEl>
                                        <p:attrNameLst>
                                          <p:attrName>ppt_x</p:attrName>
                                        </p:attrNameLst>
                                      </p:cBhvr>
                                      <p:tavLst>
                                        <p:tav tm="0">
                                          <p:val>
                                            <p:strVal val="0-#ppt_w/2"/>
                                          </p:val>
                                        </p:tav>
                                        <p:tav tm="100000">
                                          <p:val>
                                            <p:strVal val="#ppt_x"/>
                                          </p:val>
                                        </p:tav>
                                      </p:tavLst>
                                    </p:anim>
                                    <p:anim calcmode="lin" valueType="num">
                                      <p:cBhvr additive="base">
                                        <p:cTn id="11" dur="500" fill="hold"/>
                                        <p:tgtEl>
                                          <p:spTgt spid="35"/>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additive="base">
                                        <p:cTn id="14" dur="500" fill="hold"/>
                                        <p:tgtEl>
                                          <p:spTgt spid="38"/>
                                        </p:tgtEl>
                                        <p:attrNameLst>
                                          <p:attrName>ppt_x</p:attrName>
                                        </p:attrNameLst>
                                      </p:cBhvr>
                                      <p:tavLst>
                                        <p:tav tm="0">
                                          <p:val>
                                            <p:strVal val="1+#ppt_w/2"/>
                                          </p:val>
                                        </p:tav>
                                        <p:tav tm="100000">
                                          <p:val>
                                            <p:strVal val="#ppt_x"/>
                                          </p:val>
                                        </p:tav>
                                      </p:tavLst>
                                    </p:anim>
                                    <p:anim calcmode="lin" valueType="num">
                                      <p:cBhvr additive="base">
                                        <p:cTn id="15" dur="500" fill="hold"/>
                                        <p:tgtEl>
                                          <p:spTgt spid="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5" grpId="0" animBg="1"/>
      <p:bldP spid="3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14424</TotalTime>
  <Words>4142</Words>
  <Application>Microsoft Office PowerPoint</Application>
  <PresentationFormat>全屏显示(4:3)</PresentationFormat>
  <Paragraphs>414</Paragraphs>
  <Slides>27</Slides>
  <Notes>27</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27</vt:i4>
      </vt:variant>
    </vt:vector>
  </HeadingPairs>
  <TitlesOfParts>
    <vt:vector size="41" baseType="lpstr">
      <vt:lpstr>Gill Sans</vt:lpstr>
      <vt:lpstr>黑体</vt:lpstr>
      <vt:lpstr>华文楷体</vt:lpstr>
      <vt:lpstr>楷体</vt:lpstr>
      <vt:lpstr>宋体</vt:lpstr>
      <vt:lpstr>微软雅黑</vt:lpstr>
      <vt:lpstr>Arial</vt:lpstr>
      <vt:lpstr>Calibri</vt:lpstr>
      <vt:lpstr>Calibri Light</vt:lpstr>
      <vt:lpstr>Cambria Math</vt:lpstr>
      <vt:lpstr>Century Gothic</vt:lpstr>
      <vt:lpstr>Times New Roman</vt:lpstr>
      <vt:lpstr>Office 主题</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Zhang Chi</dc:creator>
  <cp:lastModifiedBy>劉冠誠</cp:lastModifiedBy>
  <cp:revision>311</cp:revision>
  <dcterms:created xsi:type="dcterms:W3CDTF">2019-10-13T06:30:08Z</dcterms:created>
  <dcterms:modified xsi:type="dcterms:W3CDTF">2020-12-13T16:46:01Z</dcterms:modified>
</cp:coreProperties>
</file>